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3"/>
  </p:sldMasterIdLst>
  <p:notesMasterIdLst>
    <p:notesMasterId r:id="rId64"/>
  </p:notesMasterIdLst>
  <p:sldIdLst>
    <p:sldId id="282" r:id="rId4"/>
    <p:sldId id="283" r:id="rId5"/>
    <p:sldId id="382" r:id="rId6"/>
    <p:sldId id="374" r:id="rId7"/>
    <p:sldId id="360" r:id="rId8"/>
    <p:sldId id="385" r:id="rId9"/>
    <p:sldId id="361" r:id="rId10"/>
    <p:sldId id="372" r:id="rId11"/>
    <p:sldId id="285" r:id="rId12"/>
    <p:sldId id="380" r:id="rId13"/>
    <p:sldId id="395" r:id="rId14"/>
    <p:sldId id="294" r:id="rId15"/>
    <p:sldId id="324" r:id="rId16"/>
    <p:sldId id="292" r:id="rId17"/>
    <p:sldId id="376" r:id="rId18"/>
    <p:sldId id="352" r:id="rId19"/>
    <p:sldId id="286" r:id="rId20"/>
    <p:sldId id="377" r:id="rId21"/>
    <p:sldId id="353" r:id="rId22"/>
    <p:sldId id="327" r:id="rId23"/>
    <p:sldId id="326" r:id="rId24"/>
    <p:sldId id="354" r:id="rId25"/>
    <p:sldId id="346" r:id="rId26"/>
    <p:sldId id="355" r:id="rId27"/>
    <p:sldId id="347" r:id="rId28"/>
    <p:sldId id="328" r:id="rId29"/>
    <p:sldId id="329" r:id="rId30"/>
    <p:sldId id="356" r:id="rId31"/>
    <p:sldId id="348" r:id="rId32"/>
    <p:sldId id="390" r:id="rId33"/>
    <p:sldId id="391" r:id="rId34"/>
    <p:sldId id="330" r:id="rId35"/>
    <p:sldId id="331" r:id="rId36"/>
    <p:sldId id="332" r:id="rId37"/>
    <p:sldId id="341" r:id="rId38"/>
    <p:sldId id="362" r:id="rId39"/>
    <p:sldId id="373" r:id="rId40"/>
    <p:sldId id="392" r:id="rId41"/>
    <p:sldId id="387" r:id="rId42"/>
    <p:sldId id="393" r:id="rId43"/>
    <p:sldId id="364" r:id="rId44"/>
    <p:sldId id="394" r:id="rId45"/>
    <p:sldId id="396" r:id="rId46"/>
    <p:sldId id="400" r:id="rId47"/>
    <p:sldId id="401" r:id="rId48"/>
    <p:sldId id="379" r:id="rId49"/>
    <p:sldId id="366" r:id="rId50"/>
    <p:sldId id="404" r:id="rId51"/>
    <p:sldId id="287" r:id="rId52"/>
    <p:sldId id="403" r:id="rId53"/>
    <p:sldId id="405" r:id="rId54"/>
    <p:sldId id="344" r:id="rId55"/>
    <p:sldId id="345" r:id="rId56"/>
    <p:sldId id="313" r:id="rId57"/>
    <p:sldId id="314" r:id="rId58"/>
    <p:sldId id="315" r:id="rId59"/>
    <p:sldId id="389" r:id="rId60"/>
    <p:sldId id="406" r:id="rId61"/>
    <p:sldId id="358" r:id="rId62"/>
    <p:sldId id="271" r:id="rId63"/>
  </p:sldIdLst>
  <p:sldSz cx="12192000" cy="6858000"/>
  <p:notesSz cx="6735763" cy="9866313"/>
  <p:defaultTextStyle>
    <a:defPPr>
      <a:defRPr lang="ja-JP"/>
    </a:defPPr>
    <a:lvl1pPr marL="0" algn="l" defTabSz="914400" rtl="0" eaLnBrk="1" latinLnBrk="0" hangingPunct="1">
      <a:defRPr kumimoji="1" sz="1440" kern="1200">
        <a:solidFill>
          <a:schemeClr val="tx1"/>
        </a:solidFill>
        <a:latin typeface="+mn-lt"/>
        <a:ea typeface="+mn-ea"/>
        <a:cs typeface="+mn-cs"/>
      </a:defRPr>
    </a:lvl1pPr>
    <a:lvl2pPr marL="457200" algn="l" defTabSz="914400" rtl="0" eaLnBrk="1" latinLnBrk="0" hangingPunct="1">
      <a:defRPr kumimoji="1" sz="1440" kern="1200">
        <a:solidFill>
          <a:schemeClr val="tx1"/>
        </a:solidFill>
        <a:latin typeface="+mn-lt"/>
        <a:ea typeface="+mn-ea"/>
        <a:cs typeface="+mn-cs"/>
      </a:defRPr>
    </a:lvl2pPr>
    <a:lvl3pPr marL="914400" algn="l" defTabSz="914400" rtl="0" eaLnBrk="1" latinLnBrk="0" hangingPunct="1">
      <a:defRPr kumimoji="1" sz="1440" kern="1200">
        <a:solidFill>
          <a:schemeClr val="tx1"/>
        </a:solidFill>
        <a:latin typeface="+mn-lt"/>
        <a:ea typeface="+mn-ea"/>
        <a:cs typeface="+mn-cs"/>
      </a:defRPr>
    </a:lvl3pPr>
    <a:lvl4pPr marL="1371600" algn="l" defTabSz="914400" rtl="0" eaLnBrk="1" latinLnBrk="0" hangingPunct="1">
      <a:defRPr kumimoji="1" sz="1440" kern="1200">
        <a:solidFill>
          <a:schemeClr val="tx1"/>
        </a:solidFill>
        <a:latin typeface="+mn-lt"/>
        <a:ea typeface="+mn-ea"/>
        <a:cs typeface="+mn-cs"/>
      </a:defRPr>
    </a:lvl4pPr>
    <a:lvl5pPr marL="1828800" algn="l" defTabSz="914400" rtl="0" eaLnBrk="1" latinLnBrk="0" hangingPunct="1">
      <a:defRPr kumimoji="1" sz="1440" kern="1200">
        <a:solidFill>
          <a:schemeClr val="tx1"/>
        </a:solidFill>
        <a:latin typeface="+mn-lt"/>
        <a:ea typeface="+mn-ea"/>
        <a:cs typeface="+mn-cs"/>
      </a:defRPr>
    </a:lvl5pPr>
    <a:lvl6pPr marL="2286000" algn="l" defTabSz="914400" rtl="0" eaLnBrk="1" latinLnBrk="0" hangingPunct="1">
      <a:defRPr kumimoji="1" sz="1440" kern="1200">
        <a:solidFill>
          <a:schemeClr val="tx1"/>
        </a:solidFill>
        <a:latin typeface="+mn-lt"/>
        <a:ea typeface="+mn-ea"/>
        <a:cs typeface="+mn-cs"/>
      </a:defRPr>
    </a:lvl6pPr>
    <a:lvl7pPr marL="2743200" algn="l" defTabSz="914400" rtl="0" eaLnBrk="1" latinLnBrk="0" hangingPunct="1">
      <a:defRPr kumimoji="1" sz="1440" kern="1200">
        <a:solidFill>
          <a:schemeClr val="tx1"/>
        </a:solidFill>
        <a:latin typeface="+mn-lt"/>
        <a:ea typeface="+mn-ea"/>
        <a:cs typeface="+mn-cs"/>
      </a:defRPr>
    </a:lvl7pPr>
    <a:lvl8pPr marL="3200400" algn="l" defTabSz="914400" rtl="0" eaLnBrk="1" latinLnBrk="0" hangingPunct="1">
      <a:defRPr kumimoji="1" sz="1440" kern="1200">
        <a:solidFill>
          <a:schemeClr val="tx1"/>
        </a:solidFill>
        <a:latin typeface="+mn-lt"/>
        <a:ea typeface="+mn-ea"/>
        <a:cs typeface="+mn-cs"/>
      </a:defRPr>
    </a:lvl8pPr>
    <a:lvl9pPr marL="3657600" algn="l" defTabSz="914400" rtl="0" eaLnBrk="1" latinLnBrk="0" hangingPunct="1">
      <a:defRPr kumimoji="1" sz="144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FF"/>
    <a:srgbClr val="CCFFCC"/>
    <a:srgbClr val="F8F8F8"/>
    <a:srgbClr val="33CCFF"/>
    <a:srgbClr val="FFCCCC"/>
    <a:srgbClr val="FFFF99"/>
    <a:srgbClr val="99FF99"/>
    <a:srgbClr val="AEE183"/>
    <a:srgbClr val="EDABAB"/>
    <a:srgbClr val="C9EB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7BA894-A393-4C37-9412-D95DB55E2CAB}" v="1" dt="2023-06-28T01:06:36.697"/>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90481" autoAdjust="0"/>
  </p:normalViewPr>
  <p:slideViewPr>
    <p:cSldViewPr snapToGrid="0">
      <p:cViewPr varScale="1">
        <p:scale>
          <a:sx n="75" d="100"/>
          <a:sy n="75" d="100"/>
        </p:scale>
        <p:origin x="23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notesMaster" Target="notesMasters/notesMaster1.xml"/><Relationship Id="rId69" Type="http://schemas.microsoft.com/office/2015/10/relationships/revisionInfo" Target="revisionInfo.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ja-JP" noProof="1"/>
              <a:t>Number of OSS per year</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barChart>
        <c:barDir val="col"/>
        <c:grouping val="clustered"/>
        <c:varyColors val="0"/>
        <c:ser>
          <c:idx val="0"/>
          <c:order val="0"/>
          <c:tx>
            <c:strRef>
              <c:f>Sheet1!$B$1</c:f>
              <c:strCache>
                <c:ptCount val="1"/>
                <c:pt idx="0">
                  <c:v>Series 1</c:v>
                </c:pt>
              </c:strCache>
            </c:strRef>
          </c:tx>
          <c:spPr>
            <a:solidFill>
              <a:srgbClr val="0070C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ja-JP"/>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2012</c:v>
                </c:pt>
                <c:pt idx="1">
                  <c:v>2014</c:v>
                </c:pt>
                <c:pt idx="2">
                  <c:v>2015</c:v>
                </c:pt>
                <c:pt idx="3">
                  <c:v>2017</c:v>
                </c:pt>
                <c:pt idx="4">
                  <c:v>2018</c:v>
                </c:pt>
                <c:pt idx="5">
                  <c:v>2019</c:v>
                </c:pt>
                <c:pt idx="6">
                  <c:v>2020</c:v>
                </c:pt>
                <c:pt idx="7">
                  <c:v>2021</c:v>
                </c:pt>
                <c:pt idx="8">
                  <c:v>2022</c:v>
                </c:pt>
              </c:numCache>
            </c:numRef>
          </c:cat>
          <c:val>
            <c:numRef>
              <c:f>Sheet1!$B$2:$B$10</c:f>
              <c:numCache>
                <c:formatCode>General</c:formatCode>
                <c:ptCount val="9"/>
                <c:pt idx="0">
                  <c:v>239</c:v>
                </c:pt>
                <c:pt idx="1">
                  <c:v>272</c:v>
                </c:pt>
                <c:pt idx="2">
                  <c:v>292</c:v>
                </c:pt>
                <c:pt idx="3">
                  <c:v>290</c:v>
                </c:pt>
                <c:pt idx="4">
                  <c:v>314</c:v>
                </c:pt>
                <c:pt idx="5">
                  <c:v>360</c:v>
                </c:pt>
                <c:pt idx="6">
                  <c:v>379</c:v>
                </c:pt>
                <c:pt idx="7">
                  <c:v>387</c:v>
                </c:pt>
                <c:pt idx="8">
                  <c:v>417</c:v>
                </c:pt>
              </c:numCache>
            </c:numRef>
          </c:val>
          <c:extLst>
            <c:ext xmlns:c16="http://schemas.microsoft.com/office/drawing/2014/chart" uri="{C3380CC4-5D6E-409C-BE32-E72D297353CC}">
              <c16:uniqueId val="{00000000-1D51-414A-AB9B-1B72E0060836}"/>
            </c:ext>
          </c:extLst>
        </c:ser>
        <c:ser>
          <c:idx val="1"/>
          <c:order val="1"/>
          <c:tx>
            <c:strRef>
              <c:f>Sheet1!$C$1</c:f>
              <c:strCache>
                <c:ptCount val="1"/>
                <c:pt idx="0">
                  <c:v>Column 1</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ja-JP"/>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2012</c:v>
                </c:pt>
                <c:pt idx="1">
                  <c:v>2014</c:v>
                </c:pt>
                <c:pt idx="2">
                  <c:v>2015</c:v>
                </c:pt>
                <c:pt idx="3">
                  <c:v>2017</c:v>
                </c:pt>
                <c:pt idx="4">
                  <c:v>2018</c:v>
                </c:pt>
                <c:pt idx="5">
                  <c:v>2019</c:v>
                </c:pt>
                <c:pt idx="6">
                  <c:v>2020</c:v>
                </c:pt>
                <c:pt idx="7">
                  <c:v>2021</c:v>
                </c:pt>
                <c:pt idx="8">
                  <c:v>2022</c:v>
                </c:pt>
              </c:numCache>
            </c:numRef>
          </c:cat>
          <c:val>
            <c:numRef>
              <c:f>Sheet1!$C$2:$C$10</c:f>
              <c:numCache>
                <c:formatCode>General</c:formatCode>
                <c:ptCount val="9"/>
              </c:numCache>
            </c:numRef>
          </c:val>
          <c:extLst>
            <c:ext xmlns:c16="http://schemas.microsoft.com/office/drawing/2014/chart" uri="{C3380CC4-5D6E-409C-BE32-E72D297353CC}">
              <c16:uniqueId val="{00000001-1D51-414A-AB9B-1B72E0060836}"/>
            </c:ext>
          </c:extLst>
        </c:ser>
        <c:ser>
          <c:idx val="2"/>
          <c:order val="2"/>
          <c:tx>
            <c:strRef>
              <c:f>Sheet1!$D$1</c:f>
              <c:strCache>
                <c:ptCount val="1"/>
                <c:pt idx="0">
                  <c:v>Column 2</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ja-JP"/>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2012</c:v>
                </c:pt>
                <c:pt idx="1">
                  <c:v>2014</c:v>
                </c:pt>
                <c:pt idx="2">
                  <c:v>2015</c:v>
                </c:pt>
                <c:pt idx="3">
                  <c:v>2017</c:v>
                </c:pt>
                <c:pt idx="4">
                  <c:v>2018</c:v>
                </c:pt>
                <c:pt idx="5">
                  <c:v>2019</c:v>
                </c:pt>
                <c:pt idx="6">
                  <c:v>2020</c:v>
                </c:pt>
                <c:pt idx="7">
                  <c:v>2021</c:v>
                </c:pt>
                <c:pt idx="8">
                  <c:v>2022</c:v>
                </c:pt>
              </c:numCache>
            </c:numRef>
          </c:cat>
          <c:val>
            <c:numRef>
              <c:f>Sheet1!$D$2:$D$10</c:f>
              <c:numCache>
                <c:formatCode>General</c:formatCode>
                <c:ptCount val="9"/>
              </c:numCache>
            </c:numRef>
          </c:val>
          <c:extLst>
            <c:ext xmlns:c16="http://schemas.microsoft.com/office/drawing/2014/chart" uri="{C3380CC4-5D6E-409C-BE32-E72D297353CC}">
              <c16:uniqueId val="{00000002-1D51-414A-AB9B-1B72E0060836}"/>
            </c:ext>
          </c:extLst>
        </c:ser>
        <c:dLbls>
          <c:dLblPos val="outEnd"/>
          <c:showLegendKey val="0"/>
          <c:showVal val="1"/>
          <c:showCatName val="0"/>
          <c:showSerName val="0"/>
          <c:showPercent val="0"/>
          <c:showBubbleSize val="0"/>
        </c:dLbls>
        <c:gapWidth val="219"/>
        <c:overlap val="-27"/>
        <c:axId val="1788610496"/>
        <c:axId val="1788600928"/>
      </c:barChart>
      <c:catAx>
        <c:axId val="1788610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1788600928"/>
        <c:crosses val="autoZero"/>
        <c:auto val="1"/>
        <c:lblAlgn val="ctr"/>
        <c:lblOffset val="100"/>
        <c:noMultiLvlLbl val="0"/>
      </c:catAx>
      <c:valAx>
        <c:axId val="17886009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17886104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ja-JP" noProof="1"/>
              <a:t>Number of categories and subcategories by year</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barChart>
        <c:barDir val="col"/>
        <c:grouping val="clustered"/>
        <c:varyColors val="0"/>
        <c:ser>
          <c:idx val="0"/>
          <c:order val="0"/>
          <c:tx>
            <c:strRef>
              <c:f>Sheet1!$B$1</c:f>
              <c:strCache>
                <c:ptCount val="1"/>
                <c:pt idx="0">
                  <c:v>Number of categories</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ja-JP"/>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2012</c:v>
                </c:pt>
                <c:pt idx="1">
                  <c:v>2014</c:v>
                </c:pt>
                <c:pt idx="2">
                  <c:v>2015</c:v>
                </c:pt>
                <c:pt idx="3">
                  <c:v>2017</c:v>
                </c:pt>
                <c:pt idx="4">
                  <c:v>2018</c:v>
                </c:pt>
                <c:pt idx="5">
                  <c:v>2019</c:v>
                </c:pt>
                <c:pt idx="6">
                  <c:v>2020</c:v>
                </c:pt>
                <c:pt idx="7">
                  <c:v>2021</c:v>
                </c:pt>
                <c:pt idx="8">
                  <c:v>2022</c:v>
                </c:pt>
              </c:numCache>
            </c:numRef>
          </c:cat>
          <c:val>
            <c:numRef>
              <c:f>Sheet1!$B$2:$B$10</c:f>
              <c:numCache>
                <c:formatCode>General</c:formatCode>
                <c:ptCount val="9"/>
                <c:pt idx="0">
                  <c:v>9</c:v>
                </c:pt>
                <c:pt idx="1">
                  <c:v>9</c:v>
                </c:pt>
                <c:pt idx="2">
                  <c:v>9</c:v>
                </c:pt>
                <c:pt idx="3">
                  <c:v>10</c:v>
                </c:pt>
                <c:pt idx="4">
                  <c:v>11</c:v>
                </c:pt>
                <c:pt idx="5">
                  <c:v>13</c:v>
                </c:pt>
                <c:pt idx="6">
                  <c:v>13</c:v>
                </c:pt>
                <c:pt idx="7">
                  <c:v>13</c:v>
                </c:pt>
                <c:pt idx="8">
                  <c:v>13</c:v>
                </c:pt>
              </c:numCache>
            </c:numRef>
          </c:val>
          <c:extLst>
            <c:ext xmlns:c16="http://schemas.microsoft.com/office/drawing/2014/chart" uri="{C3380CC4-5D6E-409C-BE32-E72D297353CC}">
              <c16:uniqueId val="{00000000-2491-47DA-BD12-96F052103FA8}"/>
            </c:ext>
          </c:extLst>
        </c:ser>
        <c:ser>
          <c:idx val="1"/>
          <c:order val="1"/>
          <c:tx>
            <c:strRef>
              <c:f>Sheet1!$C$1</c:f>
              <c:strCache>
                <c:ptCount val="1"/>
                <c:pt idx="0">
                  <c:v>Number of subcategories</c:v>
                </c:pt>
              </c:strCache>
            </c:strRef>
          </c:tx>
          <c:spPr>
            <a:solidFill>
              <a:schemeClr val="accent6">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ja-JP"/>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2012</c:v>
                </c:pt>
                <c:pt idx="1">
                  <c:v>2014</c:v>
                </c:pt>
                <c:pt idx="2">
                  <c:v>2015</c:v>
                </c:pt>
                <c:pt idx="3">
                  <c:v>2017</c:v>
                </c:pt>
                <c:pt idx="4">
                  <c:v>2018</c:v>
                </c:pt>
                <c:pt idx="5">
                  <c:v>2019</c:v>
                </c:pt>
                <c:pt idx="6">
                  <c:v>2020</c:v>
                </c:pt>
                <c:pt idx="7">
                  <c:v>2021</c:v>
                </c:pt>
                <c:pt idx="8">
                  <c:v>2022</c:v>
                </c:pt>
              </c:numCache>
            </c:numRef>
          </c:cat>
          <c:val>
            <c:numRef>
              <c:f>Sheet1!$C$2:$C$10</c:f>
              <c:numCache>
                <c:formatCode>General</c:formatCode>
                <c:ptCount val="9"/>
                <c:pt idx="0">
                  <c:v>43</c:v>
                </c:pt>
                <c:pt idx="1">
                  <c:v>51</c:v>
                </c:pt>
                <c:pt idx="2">
                  <c:v>67</c:v>
                </c:pt>
                <c:pt idx="3">
                  <c:v>67</c:v>
                </c:pt>
                <c:pt idx="4">
                  <c:v>72</c:v>
                </c:pt>
                <c:pt idx="5">
                  <c:v>81</c:v>
                </c:pt>
                <c:pt idx="6">
                  <c:v>87</c:v>
                </c:pt>
                <c:pt idx="7">
                  <c:v>87</c:v>
                </c:pt>
                <c:pt idx="8">
                  <c:v>80</c:v>
                </c:pt>
              </c:numCache>
            </c:numRef>
          </c:val>
          <c:extLst>
            <c:ext xmlns:c16="http://schemas.microsoft.com/office/drawing/2014/chart" uri="{C3380CC4-5D6E-409C-BE32-E72D297353CC}">
              <c16:uniqueId val="{00000001-2491-47DA-BD12-96F052103FA8}"/>
            </c:ext>
          </c:extLst>
        </c:ser>
        <c:dLbls>
          <c:dLblPos val="outEnd"/>
          <c:showLegendKey val="0"/>
          <c:showVal val="1"/>
          <c:showCatName val="0"/>
          <c:showSerName val="0"/>
          <c:showPercent val="0"/>
          <c:showBubbleSize val="0"/>
        </c:dLbls>
        <c:gapWidth val="219"/>
        <c:overlap val="-27"/>
        <c:axId val="66665263"/>
        <c:axId val="66659023"/>
      </c:barChart>
      <c:catAx>
        <c:axId val="666652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66659023"/>
        <c:crosses val="autoZero"/>
        <c:auto val="1"/>
        <c:lblAlgn val="ctr"/>
        <c:lblOffset val="100"/>
        <c:noMultiLvlLbl val="0"/>
      </c:catAx>
      <c:valAx>
        <c:axId val="666590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666652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EAC442-848F-49E7-9176-AC1310C705C0}"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BD58ACBF-F3F2-42B4-9724-D14C5361D704}">
      <dgm:prSet/>
      <dgm:spPr/>
      <dgm:t>
        <a:bodyPr/>
        <a:lstStyle/>
        <a:p>
          <a:r>
            <a:rPr kumimoji="1" lang="ja-JP" altLang="en-US" noProof="1"/>
            <a:t>Advanced </a:t>
          </a:r>
          <a:r>
            <a:rPr kumimoji="1" lang="ja-JP" altLang="en-US" noProof="1">
              <a:solidFill>
                <a:srgbClr val="C00000"/>
              </a:solidFill>
            </a:rPr>
            <a:t>virtualization and cloud</a:t>
          </a:r>
          <a:r>
            <a:rPr kumimoji="1" lang="ja-JP" altLang="en-US" noProof="1"/>
            <a:t>, added many general OSS</a:t>
          </a:r>
        </a:p>
      </dgm:t>
    </dgm:pt>
    <dgm:pt modelId="{2770D08B-C7CA-419C-96D3-BDA35D8A32F2}" type="parTrans" cxnId="{C41031EB-6345-4140-BF41-8841429FF643}">
      <dgm:prSet/>
      <dgm:spPr/>
      <dgm:t>
        <a:bodyPr/>
        <a:lstStyle/>
        <a:p>
          <a:endParaRPr kumimoji="1" lang="ja-JP" altLang="en-US"/>
        </a:p>
      </dgm:t>
    </dgm:pt>
    <dgm:pt modelId="{4F5A6BB1-A94C-4720-BC84-264CA6AD82AA}" type="sibTrans" cxnId="{C41031EB-6345-4140-BF41-8841429FF643}">
      <dgm:prSet/>
      <dgm:spPr/>
      <dgm:t>
        <a:bodyPr/>
        <a:lstStyle/>
        <a:p>
          <a:endParaRPr kumimoji="1" lang="ja-JP" altLang="en-US"/>
        </a:p>
      </dgm:t>
    </dgm:pt>
    <dgm:pt modelId="{C4256EE1-DD2F-43DF-84F7-111EB6E94252}">
      <dgm:prSet/>
      <dgm:spPr/>
      <dgm:t>
        <a:bodyPr/>
        <a:lstStyle/>
        <a:p>
          <a:r>
            <a:rPr kumimoji="1" lang="ja-JP" altLang="en-US" noProof="1"/>
            <a:t>New </a:t>
          </a:r>
          <a:r>
            <a:rPr kumimoji="1" lang="ja-JP" altLang="en-US" noProof="1">
              <a:solidFill>
                <a:srgbClr val="C00000"/>
              </a:solidFill>
            </a:rPr>
            <a:t>Big Data</a:t>
          </a:r>
          <a:r>
            <a:rPr kumimoji="1" lang="ja-JP" altLang="en-US" noProof="1"/>
            <a:t>, revised cloud services and development support systems</a:t>
          </a:r>
        </a:p>
      </dgm:t>
    </dgm:pt>
    <dgm:pt modelId="{F79C06E5-14CB-496B-9BFB-F67705AF31EE}" type="parTrans" cxnId="{D81004F4-5E9F-4D6F-9389-851ACDB46642}">
      <dgm:prSet/>
      <dgm:spPr/>
      <dgm:t>
        <a:bodyPr/>
        <a:lstStyle/>
        <a:p>
          <a:endParaRPr kumimoji="1" lang="ja-JP" altLang="en-US"/>
        </a:p>
      </dgm:t>
    </dgm:pt>
    <dgm:pt modelId="{7C13BF63-A293-4062-8D74-CC1F1E32C4F9}" type="sibTrans" cxnId="{D81004F4-5E9F-4D6F-9389-851ACDB46642}">
      <dgm:prSet/>
      <dgm:spPr/>
      <dgm:t>
        <a:bodyPr/>
        <a:lstStyle/>
        <a:p>
          <a:endParaRPr kumimoji="1" lang="ja-JP" altLang="en-US"/>
        </a:p>
      </dgm:t>
    </dgm:pt>
    <dgm:pt modelId="{C27D8105-E70E-4AE0-9E51-021AECA40AE8}">
      <dgm:prSet/>
      <dgm:spPr/>
      <dgm:t>
        <a:bodyPr/>
        <a:lstStyle/>
        <a:p>
          <a:r>
            <a:rPr kumimoji="1" lang="ja-JP" altLang="en-US" noProof="1"/>
            <a:t>Added </a:t>
          </a:r>
          <a:r>
            <a:rPr kumimoji="1" lang="ja-JP" altLang="en-US" noProof="1">
              <a:solidFill>
                <a:srgbClr val="C00000"/>
              </a:solidFill>
            </a:rPr>
            <a:t>machine learning and deep learning</a:t>
          </a:r>
          <a:r>
            <a:rPr kumimoji="1" lang="ja-JP" altLang="en-US" noProof="1"/>
            <a:t> subcategories to Big Data</a:t>
          </a:r>
        </a:p>
      </dgm:t>
    </dgm:pt>
    <dgm:pt modelId="{B56D4E1F-EB1A-4B2C-A004-D0A1143866B7}" type="parTrans" cxnId="{529A9327-FDA4-4DB3-897F-AA6AE26F1376}">
      <dgm:prSet/>
      <dgm:spPr/>
      <dgm:t>
        <a:bodyPr/>
        <a:lstStyle/>
        <a:p>
          <a:endParaRPr kumimoji="1" lang="ja-JP" altLang="en-US"/>
        </a:p>
      </dgm:t>
    </dgm:pt>
    <dgm:pt modelId="{44128871-06D9-4D0E-9E2A-2AC8628D332A}" type="sibTrans" cxnId="{529A9327-FDA4-4DB3-897F-AA6AE26F1376}">
      <dgm:prSet/>
      <dgm:spPr/>
      <dgm:t>
        <a:bodyPr/>
        <a:lstStyle/>
        <a:p>
          <a:endParaRPr kumimoji="1" lang="ja-JP" altLang="en-US"/>
        </a:p>
      </dgm:t>
    </dgm:pt>
    <dgm:pt modelId="{417430DC-00EA-41E2-913C-006D50EAFF09}">
      <dgm:prSet/>
      <dgm:spPr/>
      <dgm:t>
        <a:bodyPr/>
        <a:lstStyle/>
        <a:p>
          <a:r>
            <a:rPr kumimoji="1" lang="en-US" altLang="ja-JP" noProof="1"/>
            <a:t>Major overhaul of </a:t>
          </a:r>
          <a:r>
            <a:rPr kumimoji="1" lang="en-US" altLang="ja-JP" noProof="1">
              <a:solidFill>
                <a:srgbClr val="C00000"/>
              </a:solidFill>
            </a:rPr>
            <a:t>DevOps</a:t>
          </a:r>
          <a:r>
            <a:rPr kumimoji="1" lang="en-US" altLang="ja-JP" noProof="1"/>
            <a:t>, subdividing DB space</a:t>
          </a:r>
        </a:p>
      </dgm:t>
    </dgm:pt>
    <dgm:pt modelId="{556A9825-E71E-4E10-A8B5-22862D64C4DC}" type="parTrans" cxnId="{32D69F02-C789-4CBC-8FE5-9FA469D11CB6}">
      <dgm:prSet/>
      <dgm:spPr/>
      <dgm:t>
        <a:bodyPr/>
        <a:lstStyle/>
        <a:p>
          <a:endParaRPr kumimoji="1" lang="ja-JP" altLang="en-US"/>
        </a:p>
      </dgm:t>
    </dgm:pt>
    <dgm:pt modelId="{6D79E383-DDC2-416C-B207-952AF1691AD9}" type="sibTrans" cxnId="{32D69F02-C789-4CBC-8FE5-9FA469D11CB6}">
      <dgm:prSet/>
      <dgm:spPr/>
      <dgm:t>
        <a:bodyPr/>
        <a:lstStyle/>
        <a:p>
          <a:endParaRPr kumimoji="1" lang="ja-JP" altLang="en-US"/>
        </a:p>
      </dgm:t>
    </dgm:pt>
    <dgm:pt modelId="{F1359B94-720F-4DF7-BEBB-4E179C51037B}">
      <dgm:prSet/>
      <dgm:spPr/>
      <dgm:t>
        <a:bodyPr/>
        <a:lstStyle/>
        <a:p>
          <a:r>
            <a:rPr kumimoji="1" lang="en-US" altLang="ja-JP" noProof="1">
              <a:solidFill>
                <a:srgbClr val="C00000"/>
              </a:solidFill>
            </a:rPr>
            <a:t>IoT, adding blockchain</a:t>
          </a:r>
          <a:r>
            <a:rPr kumimoji="1" lang="en-US" altLang="ja-JP" noProof="1"/>
            <a:t> categories, </a:t>
          </a:r>
          <a:r>
            <a:rPr kumimoji="1" lang="ja-JP" altLang="en-US" noProof="1">
              <a:solidFill>
                <a:srgbClr val="C00000"/>
              </a:solidFill>
            </a:rPr>
            <a:t>security</a:t>
          </a:r>
          <a:r>
            <a:rPr kumimoji="1" lang="en-US" altLang="ja-JP" noProof="1"/>
            <a:t> updates</a:t>
          </a:r>
        </a:p>
      </dgm:t>
    </dgm:pt>
    <dgm:pt modelId="{E8004D04-4F00-4F48-B64C-2B3A2FE093A3}" type="parTrans" cxnId="{EDCC4C5E-4806-4836-BE41-E772BED2BEDF}">
      <dgm:prSet/>
      <dgm:spPr/>
      <dgm:t>
        <a:bodyPr/>
        <a:lstStyle/>
        <a:p>
          <a:endParaRPr kumimoji="1" lang="ja-JP" altLang="en-US"/>
        </a:p>
      </dgm:t>
    </dgm:pt>
    <dgm:pt modelId="{310D9E9E-71D9-45B2-B38B-8BFD9AFFBA5A}" type="sibTrans" cxnId="{EDCC4C5E-4806-4836-BE41-E772BED2BEDF}">
      <dgm:prSet/>
      <dgm:spPr/>
      <dgm:t>
        <a:bodyPr/>
        <a:lstStyle/>
        <a:p>
          <a:endParaRPr kumimoji="1" lang="ja-JP" altLang="en-US"/>
        </a:p>
      </dgm:t>
    </dgm:pt>
    <dgm:pt modelId="{E60BC7C8-E03F-4743-AB89-20F84C771E91}">
      <dgm:prSet/>
      <dgm:spPr/>
      <dgm:t>
        <a:bodyPr/>
        <a:lstStyle/>
        <a:p>
          <a:r>
            <a:rPr kumimoji="1" lang="en-US" altLang="ja-JP" noProof="1">
              <a:solidFill>
                <a:srgbClr val="C00000"/>
              </a:solidFill>
            </a:rPr>
            <a:t>DevOps</a:t>
          </a:r>
          <a:r>
            <a:rPr kumimoji="1" lang="en-US" altLang="ja-JP" noProof="1"/>
            <a:t> subcategory detailing, adding orchestration to </a:t>
          </a:r>
          <a:r>
            <a:rPr kumimoji="1" lang="ja-JP" altLang="en-US" noProof="1">
              <a:solidFill>
                <a:srgbClr val="C00000"/>
              </a:solidFill>
            </a:rPr>
            <a:t>virtualization</a:t>
          </a:r>
        </a:p>
      </dgm:t>
    </dgm:pt>
    <dgm:pt modelId="{6BC7E11A-C5F0-4491-96B2-C274366A6D34}" type="parTrans" cxnId="{EB75810F-6840-4B6B-96DF-2318F78D731E}">
      <dgm:prSet/>
      <dgm:spPr/>
      <dgm:t>
        <a:bodyPr/>
        <a:lstStyle/>
        <a:p>
          <a:endParaRPr kumimoji="1" lang="ja-JP" altLang="en-US"/>
        </a:p>
      </dgm:t>
    </dgm:pt>
    <dgm:pt modelId="{79FD3ACB-C6E9-4D7D-9526-7FA6478B6E6D}" type="sibTrans" cxnId="{EB75810F-6840-4B6B-96DF-2318F78D731E}">
      <dgm:prSet/>
      <dgm:spPr/>
      <dgm:t>
        <a:bodyPr/>
        <a:lstStyle/>
        <a:p>
          <a:endParaRPr kumimoji="1" lang="ja-JP" altLang="en-US"/>
        </a:p>
      </dgm:t>
    </dgm:pt>
    <dgm:pt modelId="{C0870D3B-8110-4FA7-9766-34992843DF13}">
      <dgm:prSet/>
      <dgm:spPr/>
      <dgm:t>
        <a:bodyPr/>
        <a:lstStyle/>
        <a:p>
          <a:pPr algn="l"/>
          <a:r>
            <a:rPr kumimoji="1" lang="ja-JP" altLang="en-US" noProof="1">
              <a:solidFill>
                <a:srgbClr val="C00000"/>
              </a:solidFill>
            </a:rPr>
            <a:t>Security</a:t>
          </a:r>
          <a:r>
            <a:rPr kumimoji="1" lang="ja-JP" altLang="en-US" noProof="1"/>
            <a:t> subcategory overhauled, desktop cloud subcategory overhauled</a:t>
          </a:r>
        </a:p>
      </dgm:t>
    </dgm:pt>
    <dgm:pt modelId="{D5D879BB-BA76-43A8-83D1-880273FD7CDF}" type="parTrans" cxnId="{C6961AA8-F95B-4F0F-811E-697ABAC2DBC1}">
      <dgm:prSet/>
      <dgm:spPr/>
      <dgm:t>
        <a:bodyPr/>
        <a:lstStyle/>
        <a:p>
          <a:endParaRPr kumimoji="1" lang="ja-JP" altLang="en-US"/>
        </a:p>
      </dgm:t>
    </dgm:pt>
    <dgm:pt modelId="{3272D390-AE2B-405C-8BED-0E34880FDA7B}" type="sibTrans" cxnId="{C6961AA8-F95B-4F0F-811E-697ABAC2DBC1}">
      <dgm:prSet/>
      <dgm:spPr/>
      <dgm:t>
        <a:bodyPr/>
        <a:lstStyle/>
        <a:p>
          <a:endParaRPr kumimoji="1" lang="ja-JP" altLang="en-US"/>
        </a:p>
      </dgm:t>
    </dgm:pt>
    <dgm:pt modelId="{D6FA5AD2-9BC0-490F-90A3-9A7308818017}">
      <dgm:prSet/>
      <dgm:spPr/>
      <dgm:t>
        <a:bodyPr/>
        <a:lstStyle/>
        <a:p>
          <a:r>
            <a:rPr kumimoji="1" lang="ja-JP" altLang="en-US" noProof="1">
              <a:solidFill>
                <a:srgbClr val="C00000"/>
              </a:solidFill>
            </a:rPr>
            <a:t>Database AI</a:t>
          </a:r>
          <a:r>
            <a:rPr kumimoji="1" lang="ja-JP" altLang="en-US" noProof="1"/>
            <a:t> area overhauled, </a:t>
          </a:r>
          <a:r>
            <a:rPr kumimoji="1" lang="ja-JP" altLang="en-US" noProof="1">
              <a:solidFill>
                <a:srgbClr val="C00000"/>
              </a:solidFill>
            </a:rPr>
            <a:t>virtualization</a:t>
          </a:r>
          <a:r>
            <a:rPr kumimoji="1" lang="ja-JP" altLang="en-US" noProof="1"/>
            <a:t> category subdivided, new service mesh created</a:t>
          </a:r>
        </a:p>
      </dgm:t>
    </dgm:pt>
    <dgm:pt modelId="{096A0A31-D99C-490F-B4E6-618CE092D942}" type="sibTrans" cxnId="{0FAEDA7F-66C2-41D7-98C5-817FDE8D77AA}">
      <dgm:prSet/>
      <dgm:spPr/>
      <dgm:t>
        <a:bodyPr/>
        <a:lstStyle/>
        <a:p>
          <a:endParaRPr kumimoji="1" lang="ja-JP" altLang="en-US"/>
        </a:p>
      </dgm:t>
    </dgm:pt>
    <dgm:pt modelId="{19392681-D253-4DE0-A53A-F01CC00C2301}" type="parTrans" cxnId="{0FAEDA7F-66C2-41D7-98C5-817FDE8D77AA}">
      <dgm:prSet/>
      <dgm:spPr/>
      <dgm:t>
        <a:bodyPr/>
        <a:lstStyle/>
        <a:p>
          <a:endParaRPr kumimoji="1" lang="ja-JP" altLang="en-US"/>
        </a:p>
      </dgm:t>
    </dgm:pt>
    <dgm:pt modelId="{909F2758-5573-498A-BBBF-4968ADD6EBFE}">
      <dgm:prSet custT="1"/>
      <dgm:spPr>
        <a:solidFill>
          <a:srgbClr val="C00000"/>
        </a:solidFill>
      </dgm:spPr>
      <dgm:t>
        <a:bodyPr/>
        <a:lstStyle/>
        <a:p>
          <a:pPr rtl="0"/>
          <a:r>
            <a:rPr kumimoji="1" lang="en-US" sz="1120" noProof="1"/>
            <a:t>2012</a:t>
          </a:r>
          <a:endParaRPr lang="ja-JP" sz="1120" dirty="0"/>
        </a:p>
      </dgm:t>
    </dgm:pt>
    <dgm:pt modelId="{B2AAD218-09D9-48B1-AAAF-D1121407FB8F}" type="sibTrans" cxnId="{7B173C6D-1D5F-4615-944E-1D114966818E}">
      <dgm:prSet/>
      <dgm:spPr/>
      <dgm:t>
        <a:bodyPr/>
        <a:lstStyle/>
        <a:p>
          <a:endParaRPr kumimoji="1" lang="ja-JP" altLang="en-US"/>
        </a:p>
      </dgm:t>
    </dgm:pt>
    <dgm:pt modelId="{98897F04-C9A0-4A13-A7F7-FCA01A06DD44}" type="parTrans" cxnId="{7B173C6D-1D5F-4615-944E-1D114966818E}">
      <dgm:prSet/>
      <dgm:spPr/>
      <dgm:t>
        <a:bodyPr/>
        <a:lstStyle/>
        <a:p>
          <a:endParaRPr kumimoji="1" lang="ja-JP" altLang="en-US"/>
        </a:p>
      </dgm:t>
    </dgm:pt>
    <dgm:pt modelId="{DE9D665A-D177-4F57-B087-2D44CD536042}">
      <dgm:prSet custT="1"/>
      <dgm:spPr>
        <a:solidFill>
          <a:srgbClr val="FF0000"/>
        </a:solidFill>
      </dgm:spPr>
      <dgm:t>
        <a:bodyPr/>
        <a:lstStyle/>
        <a:p>
          <a:pPr rtl="0"/>
          <a:r>
            <a:rPr kumimoji="1" lang="en-US" sz="1120" noProof="1"/>
            <a:t>2014</a:t>
          </a:r>
          <a:endParaRPr lang="ja-JP" sz="1120"/>
        </a:p>
      </dgm:t>
    </dgm:pt>
    <dgm:pt modelId="{4D333884-EBF6-4CCA-BB6D-3AB5503494E9}" type="sibTrans" cxnId="{94520222-236C-42A1-A989-076A4E7F2CAE}">
      <dgm:prSet/>
      <dgm:spPr/>
      <dgm:t>
        <a:bodyPr/>
        <a:lstStyle/>
        <a:p>
          <a:endParaRPr kumimoji="1" lang="ja-JP" altLang="en-US"/>
        </a:p>
      </dgm:t>
    </dgm:pt>
    <dgm:pt modelId="{A5FA073B-BC38-4190-AD11-A59A49744608}" type="parTrans" cxnId="{94520222-236C-42A1-A989-076A4E7F2CAE}">
      <dgm:prSet/>
      <dgm:spPr/>
      <dgm:t>
        <a:bodyPr/>
        <a:lstStyle/>
        <a:p>
          <a:endParaRPr kumimoji="1" lang="ja-JP" altLang="en-US"/>
        </a:p>
      </dgm:t>
    </dgm:pt>
    <dgm:pt modelId="{A83411E2-C8DE-4481-B65A-ECA501F73DDD}">
      <dgm:prSet custT="1"/>
      <dgm:spPr>
        <a:solidFill>
          <a:srgbClr val="FFC000"/>
        </a:solidFill>
      </dgm:spPr>
      <dgm:t>
        <a:bodyPr/>
        <a:lstStyle/>
        <a:p>
          <a:pPr rtl="0"/>
          <a:r>
            <a:rPr kumimoji="1" lang="en-US" sz="1120" noProof="1"/>
            <a:t>2015</a:t>
          </a:r>
          <a:endParaRPr lang="ja-JP" sz="1120"/>
        </a:p>
      </dgm:t>
    </dgm:pt>
    <dgm:pt modelId="{B26B979A-B884-4F9C-A44B-8556A47CC96E}" type="sibTrans" cxnId="{61AB5AB9-DB52-4C95-B4DB-680DE00EF33A}">
      <dgm:prSet/>
      <dgm:spPr/>
      <dgm:t>
        <a:bodyPr/>
        <a:lstStyle/>
        <a:p>
          <a:endParaRPr kumimoji="1" lang="ja-JP" altLang="en-US"/>
        </a:p>
      </dgm:t>
    </dgm:pt>
    <dgm:pt modelId="{70DFC0F4-AD85-4E89-B4A4-6C15BA5DF7A0}" type="parTrans" cxnId="{61AB5AB9-DB52-4C95-B4DB-680DE00EF33A}">
      <dgm:prSet/>
      <dgm:spPr/>
      <dgm:t>
        <a:bodyPr/>
        <a:lstStyle/>
        <a:p>
          <a:endParaRPr kumimoji="1" lang="ja-JP" altLang="en-US"/>
        </a:p>
      </dgm:t>
    </dgm:pt>
    <dgm:pt modelId="{5BC35FC4-6849-439B-8A31-63D3C69B8714}">
      <dgm:prSet custT="1"/>
      <dgm:spPr>
        <a:solidFill>
          <a:srgbClr val="FFFF00"/>
        </a:solidFill>
      </dgm:spPr>
      <dgm:t>
        <a:bodyPr/>
        <a:lstStyle/>
        <a:p>
          <a:pPr rtl="0"/>
          <a:r>
            <a:rPr kumimoji="1" lang="en-US" sz="1120" noProof="1">
              <a:solidFill>
                <a:schemeClr val="tx1"/>
              </a:solidFill>
            </a:rPr>
            <a:t>2017</a:t>
          </a:r>
          <a:endParaRPr lang="ja-JP" sz="1120" dirty="0">
            <a:solidFill>
              <a:schemeClr val="tx1"/>
            </a:solidFill>
          </a:endParaRPr>
        </a:p>
      </dgm:t>
    </dgm:pt>
    <dgm:pt modelId="{1A43BD57-3E28-4271-B35C-CA15DAAA0EA8}" type="sibTrans" cxnId="{D01BD09A-C516-4028-A96A-3845D2E6A6D2}">
      <dgm:prSet/>
      <dgm:spPr/>
      <dgm:t>
        <a:bodyPr/>
        <a:lstStyle/>
        <a:p>
          <a:endParaRPr kumimoji="1" lang="ja-JP" altLang="en-US"/>
        </a:p>
      </dgm:t>
    </dgm:pt>
    <dgm:pt modelId="{A375C172-3F06-4F48-9500-509AAE5623CA}" type="parTrans" cxnId="{D01BD09A-C516-4028-A96A-3845D2E6A6D2}">
      <dgm:prSet/>
      <dgm:spPr/>
      <dgm:t>
        <a:bodyPr/>
        <a:lstStyle/>
        <a:p>
          <a:endParaRPr kumimoji="1" lang="ja-JP" altLang="en-US"/>
        </a:p>
      </dgm:t>
    </dgm:pt>
    <dgm:pt modelId="{9531F971-4599-4EAF-A75C-316A029CCF2A}">
      <dgm:prSet custT="1"/>
      <dgm:spPr>
        <a:solidFill>
          <a:srgbClr val="92D050"/>
        </a:solidFill>
      </dgm:spPr>
      <dgm:t>
        <a:bodyPr/>
        <a:lstStyle/>
        <a:p>
          <a:pPr rtl="0"/>
          <a:r>
            <a:rPr kumimoji="1" lang="en-US" sz="1120" noProof="1"/>
            <a:t>2018</a:t>
          </a:r>
          <a:endParaRPr lang="ja-JP" sz="1120"/>
        </a:p>
      </dgm:t>
    </dgm:pt>
    <dgm:pt modelId="{048B12B1-531C-4249-B917-8F26E47A4E9F}" type="sibTrans" cxnId="{FC4B901C-DCD1-43A8-89A1-AFB5ABDDF2C5}">
      <dgm:prSet/>
      <dgm:spPr/>
      <dgm:t>
        <a:bodyPr/>
        <a:lstStyle/>
        <a:p>
          <a:endParaRPr kumimoji="1" lang="ja-JP" altLang="en-US"/>
        </a:p>
      </dgm:t>
    </dgm:pt>
    <dgm:pt modelId="{5269413F-3D6C-4ACB-A3E4-BFCEE5E17C30}" type="parTrans" cxnId="{FC4B901C-DCD1-43A8-89A1-AFB5ABDDF2C5}">
      <dgm:prSet/>
      <dgm:spPr/>
      <dgm:t>
        <a:bodyPr/>
        <a:lstStyle/>
        <a:p>
          <a:endParaRPr kumimoji="1" lang="ja-JP" altLang="en-US"/>
        </a:p>
      </dgm:t>
    </dgm:pt>
    <dgm:pt modelId="{89123C8C-F906-45BC-BD58-1C37080A308B}">
      <dgm:prSet custT="1"/>
      <dgm:spPr>
        <a:solidFill>
          <a:srgbClr val="00B050"/>
        </a:solidFill>
      </dgm:spPr>
      <dgm:t>
        <a:bodyPr/>
        <a:lstStyle/>
        <a:p>
          <a:pPr rtl="0"/>
          <a:r>
            <a:rPr kumimoji="1" lang="en-US" sz="1120" noProof="1"/>
            <a:t>2019</a:t>
          </a:r>
          <a:endParaRPr lang="ja-JP" sz="1120" dirty="0"/>
        </a:p>
      </dgm:t>
    </dgm:pt>
    <dgm:pt modelId="{DBFB7293-10B8-4819-915F-292997A8D38E}" type="sibTrans" cxnId="{5DB5F878-1897-430D-82AE-9E0591F89EFC}">
      <dgm:prSet/>
      <dgm:spPr/>
      <dgm:t>
        <a:bodyPr/>
        <a:lstStyle/>
        <a:p>
          <a:endParaRPr kumimoji="1" lang="ja-JP" altLang="en-US"/>
        </a:p>
      </dgm:t>
    </dgm:pt>
    <dgm:pt modelId="{CE36C2A5-0555-472A-A779-CEB345A9234E}" type="parTrans" cxnId="{5DB5F878-1897-430D-82AE-9E0591F89EFC}">
      <dgm:prSet/>
      <dgm:spPr/>
      <dgm:t>
        <a:bodyPr/>
        <a:lstStyle/>
        <a:p>
          <a:endParaRPr kumimoji="1" lang="ja-JP" altLang="en-US"/>
        </a:p>
      </dgm:t>
    </dgm:pt>
    <dgm:pt modelId="{AC3FC6D8-522E-4B50-B844-AEB875891D6E}">
      <dgm:prSet custT="1"/>
      <dgm:spPr>
        <a:solidFill>
          <a:srgbClr val="00B0F0"/>
        </a:solidFill>
      </dgm:spPr>
      <dgm:t>
        <a:bodyPr/>
        <a:lstStyle/>
        <a:p>
          <a:pPr rtl="0"/>
          <a:r>
            <a:rPr kumimoji="1" lang="en-US" sz="1120" noProof="1"/>
            <a:t>2020</a:t>
          </a:r>
          <a:endParaRPr lang="ja-JP" sz="1120"/>
        </a:p>
      </dgm:t>
    </dgm:pt>
    <dgm:pt modelId="{4505B9E4-135D-4BC8-B959-7E0225FC3C95}" type="sibTrans" cxnId="{45F6D856-4D24-4DE2-9A22-59AA008053EA}">
      <dgm:prSet/>
      <dgm:spPr/>
      <dgm:t>
        <a:bodyPr/>
        <a:lstStyle/>
        <a:p>
          <a:endParaRPr kumimoji="1" lang="ja-JP" altLang="en-US"/>
        </a:p>
      </dgm:t>
    </dgm:pt>
    <dgm:pt modelId="{2EC57F28-D0C3-4A3B-8DDA-4E1702D8E3AB}" type="parTrans" cxnId="{45F6D856-4D24-4DE2-9A22-59AA008053EA}">
      <dgm:prSet/>
      <dgm:spPr/>
      <dgm:t>
        <a:bodyPr/>
        <a:lstStyle/>
        <a:p>
          <a:endParaRPr kumimoji="1" lang="ja-JP" altLang="en-US"/>
        </a:p>
      </dgm:t>
    </dgm:pt>
    <dgm:pt modelId="{27549217-1455-4432-9B62-88E738324747}">
      <dgm:prSet custT="1"/>
      <dgm:spPr>
        <a:solidFill>
          <a:srgbClr val="0070C0"/>
        </a:solidFill>
      </dgm:spPr>
      <dgm:t>
        <a:bodyPr/>
        <a:lstStyle/>
        <a:p>
          <a:pPr rtl="0"/>
          <a:r>
            <a:rPr kumimoji="1" lang="en-US" sz="1120" noProof="1"/>
            <a:t>2021</a:t>
          </a:r>
          <a:endParaRPr lang="ja-JP" sz="1120"/>
        </a:p>
      </dgm:t>
    </dgm:pt>
    <dgm:pt modelId="{E8CDA58B-C94E-40D3-8FB7-98C43E71E6A0}" type="sibTrans" cxnId="{3984E177-C24C-422C-8CD7-E4A4EED8ED9F}">
      <dgm:prSet/>
      <dgm:spPr/>
      <dgm:t>
        <a:bodyPr/>
        <a:lstStyle/>
        <a:p>
          <a:endParaRPr kumimoji="1" lang="ja-JP" altLang="en-US"/>
        </a:p>
      </dgm:t>
    </dgm:pt>
    <dgm:pt modelId="{FBB3AA9E-50E9-44F4-8678-247F77602FA9}" type="parTrans" cxnId="{3984E177-C24C-422C-8CD7-E4A4EED8ED9F}">
      <dgm:prSet/>
      <dgm:spPr/>
      <dgm:t>
        <a:bodyPr/>
        <a:lstStyle/>
        <a:p>
          <a:endParaRPr kumimoji="1" lang="ja-JP" altLang="en-US"/>
        </a:p>
      </dgm:t>
    </dgm:pt>
    <dgm:pt modelId="{5B92D9BC-2A53-425C-9F55-5317B9DC15AD}">
      <dgm:prSet/>
      <dgm:spPr>
        <a:solidFill>
          <a:srgbClr val="7030A0"/>
        </a:solidFill>
      </dgm:spPr>
      <dgm:t>
        <a:bodyPr/>
        <a:lstStyle/>
        <a:p>
          <a:pPr rtl="0"/>
          <a:r>
            <a:rPr kumimoji="1" lang="en-US" noProof="1"/>
            <a:t>2022</a:t>
          </a:r>
          <a:endParaRPr lang="ja-JP" dirty="0"/>
        </a:p>
      </dgm:t>
    </dgm:pt>
    <dgm:pt modelId="{F1F64253-E559-4516-84B9-EEEC7E0A1E6A}" type="parTrans" cxnId="{905BB06E-001D-4AD6-ABD0-DBDFECB9F6E2}">
      <dgm:prSet/>
      <dgm:spPr/>
      <dgm:t>
        <a:bodyPr/>
        <a:lstStyle/>
        <a:p>
          <a:endParaRPr kumimoji="1" lang="ja-JP" altLang="en-US"/>
        </a:p>
      </dgm:t>
    </dgm:pt>
    <dgm:pt modelId="{629B599A-AA7B-4338-8455-A851348922BF}" type="sibTrans" cxnId="{905BB06E-001D-4AD6-ABD0-DBDFECB9F6E2}">
      <dgm:prSet/>
      <dgm:spPr/>
      <dgm:t>
        <a:bodyPr/>
        <a:lstStyle/>
        <a:p>
          <a:endParaRPr kumimoji="1" lang="ja-JP" altLang="en-US"/>
        </a:p>
      </dgm:t>
    </dgm:pt>
    <dgm:pt modelId="{8E796574-E946-484B-8B34-806B1A280712}" type="pres">
      <dgm:prSet presAssocID="{ECEAC442-848F-49E7-9176-AC1310C705C0}" presName="linearFlow" presStyleCnt="0">
        <dgm:presLayoutVars>
          <dgm:dir/>
          <dgm:animLvl val="lvl"/>
          <dgm:resizeHandles val="exact"/>
        </dgm:presLayoutVars>
      </dgm:prSet>
      <dgm:spPr/>
    </dgm:pt>
    <dgm:pt modelId="{89E90731-F624-4520-860A-366471CDD881}" type="pres">
      <dgm:prSet presAssocID="{909F2758-5573-498A-BBBF-4968ADD6EBFE}" presName="composite" presStyleCnt="0"/>
      <dgm:spPr/>
    </dgm:pt>
    <dgm:pt modelId="{E6640CCB-2922-47D3-9F4A-0313104185A0}" type="pres">
      <dgm:prSet presAssocID="{909F2758-5573-498A-BBBF-4968ADD6EBFE}" presName="parentText" presStyleLbl="alignNode1" presStyleIdx="0" presStyleCnt="9">
        <dgm:presLayoutVars>
          <dgm:chMax val="1"/>
          <dgm:bulletEnabled val="1"/>
        </dgm:presLayoutVars>
      </dgm:prSet>
      <dgm:spPr/>
    </dgm:pt>
    <dgm:pt modelId="{FE725DF1-2FD0-427B-9B4C-253FB608E663}" type="pres">
      <dgm:prSet presAssocID="{909F2758-5573-498A-BBBF-4968ADD6EBFE}" presName="descendantText" presStyleLbl="alignAcc1" presStyleIdx="0" presStyleCnt="9" custLinFactNeighborX="97">
        <dgm:presLayoutVars>
          <dgm:bulletEnabled val="1"/>
        </dgm:presLayoutVars>
      </dgm:prSet>
      <dgm:spPr/>
    </dgm:pt>
    <dgm:pt modelId="{BC853191-812D-4EC3-B2D1-E08C76125E3D}" type="pres">
      <dgm:prSet presAssocID="{B2AAD218-09D9-48B1-AAAF-D1121407FB8F}" presName="sp" presStyleCnt="0"/>
      <dgm:spPr/>
    </dgm:pt>
    <dgm:pt modelId="{F6325495-443F-47F7-BBA5-83AD5C3AD7D2}" type="pres">
      <dgm:prSet presAssocID="{DE9D665A-D177-4F57-B087-2D44CD536042}" presName="composite" presStyleCnt="0"/>
      <dgm:spPr/>
    </dgm:pt>
    <dgm:pt modelId="{2F6B3892-0DD6-45E5-8B3D-4054C32118D3}" type="pres">
      <dgm:prSet presAssocID="{DE9D665A-D177-4F57-B087-2D44CD536042}" presName="parentText" presStyleLbl="alignNode1" presStyleIdx="1" presStyleCnt="9">
        <dgm:presLayoutVars>
          <dgm:chMax val="1"/>
          <dgm:bulletEnabled val="1"/>
        </dgm:presLayoutVars>
      </dgm:prSet>
      <dgm:spPr/>
    </dgm:pt>
    <dgm:pt modelId="{19521140-C2D8-4C55-B72F-E44206039CEA}" type="pres">
      <dgm:prSet presAssocID="{DE9D665A-D177-4F57-B087-2D44CD536042}" presName="descendantText" presStyleLbl="alignAcc1" presStyleIdx="1" presStyleCnt="9">
        <dgm:presLayoutVars>
          <dgm:bulletEnabled val="1"/>
        </dgm:presLayoutVars>
      </dgm:prSet>
      <dgm:spPr/>
    </dgm:pt>
    <dgm:pt modelId="{C88EBE25-BF2E-4541-BCC3-4550DFA21EC4}" type="pres">
      <dgm:prSet presAssocID="{4D333884-EBF6-4CCA-BB6D-3AB5503494E9}" presName="sp" presStyleCnt="0"/>
      <dgm:spPr/>
    </dgm:pt>
    <dgm:pt modelId="{0390DE15-455A-43F4-90E8-51FD9F8634F8}" type="pres">
      <dgm:prSet presAssocID="{A83411E2-C8DE-4481-B65A-ECA501F73DDD}" presName="composite" presStyleCnt="0"/>
      <dgm:spPr/>
    </dgm:pt>
    <dgm:pt modelId="{6D896AFC-5A97-4416-8B35-46B1E79BAF36}" type="pres">
      <dgm:prSet presAssocID="{A83411E2-C8DE-4481-B65A-ECA501F73DDD}" presName="parentText" presStyleLbl="alignNode1" presStyleIdx="2" presStyleCnt="9">
        <dgm:presLayoutVars>
          <dgm:chMax val="1"/>
          <dgm:bulletEnabled val="1"/>
        </dgm:presLayoutVars>
      </dgm:prSet>
      <dgm:spPr/>
    </dgm:pt>
    <dgm:pt modelId="{2F2B9019-29B2-4843-AA28-5C0265B55FB6}" type="pres">
      <dgm:prSet presAssocID="{A83411E2-C8DE-4481-B65A-ECA501F73DDD}" presName="descendantText" presStyleLbl="alignAcc1" presStyleIdx="2" presStyleCnt="9">
        <dgm:presLayoutVars>
          <dgm:bulletEnabled val="1"/>
        </dgm:presLayoutVars>
      </dgm:prSet>
      <dgm:spPr/>
    </dgm:pt>
    <dgm:pt modelId="{7EEF1841-1D5D-4C8F-A790-51D33AD3BB81}" type="pres">
      <dgm:prSet presAssocID="{B26B979A-B884-4F9C-A44B-8556A47CC96E}" presName="sp" presStyleCnt="0"/>
      <dgm:spPr/>
    </dgm:pt>
    <dgm:pt modelId="{D5EDDF89-65E8-46B1-96AE-1867EFD02D55}" type="pres">
      <dgm:prSet presAssocID="{5BC35FC4-6849-439B-8A31-63D3C69B8714}" presName="composite" presStyleCnt="0"/>
      <dgm:spPr/>
    </dgm:pt>
    <dgm:pt modelId="{12C61676-314E-4304-B285-B616982D0002}" type="pres">
      <dgm:prSet presAssocID="{5BC35FC4-6849-439B-8A31-63D3C69B8714}" presName="parentText" presStyleLbl="alignNode1" presStyleIdx="3" presStyleCnt="9">
        <dgm:presLayoutVars>
          <dgm:chMax val="1"/>
          <dgm:bulletEnabled val="1"/>
        </dgm:presLayoutVars>
      </dgm:prSet>
      <dgm:spPr/>
    </dgm:pt>
    <dgm:pt modelId="{17630D08-72D2-4D55-A831-93B0ABBA79B7}" type="pres">
      <dgm:prSet presAssocID="{5BC35FC4-6849-439B-8A31-63D3C69B8714}" presName="descendantText" presStyleLbl="alignAcc1" presStyleIdx="3" presStyleCnt="9">
        <dgm:presLayoutVars>
          <dgm:bulletEnabled val="1"/>
        </dgm:presLayoutVars>
      </dgm:prSet>
      <dgm:spPr/>
    </dgm:pt>
    <dgm:pt modelId="{23213CE1-A37F-4097-9A6E-D5D31AA40A80}" type="pres">
      <dgm:prSet presAssocID="{1A43BD57-3E28-4271-B35C-CA15DAAA0EA8}" presName="sp" presStyleCnt="0"/>
      <dgm:spPr/>
    </dgm:pt>
    <dgm:pt modelId="{6C842D4F-3D2B-49FC-98B1-AFA8B8AA1063}" type="pres">
      <dgm:prSet presAssocID="{9531F971-4599-4EAF-A75C-316A029CCF2A}" presName="composite" presStyleCnt="0"/>
      <dgm:spPr/>
    </dgm:pt>
    <dgm:pt modelId="{ECFFFFA5-2E6A-4B99-BCCB-5B1C926E7EFA}" type="pres">
      <dgm:prSet presAssocID="{9531F971-4599-4EAF-A75C-316A029CCF2A}" presName="parentText" presStyleLbl="alignNode1" presStyleIdx="4" presStyleCnt="9">
        <dgm:presLayoutVars>
          <dgm:chMax val="1"/>
          <dgm:bulletEnabled val="1"/>
        </dgm:presLayoutVars>
      </dgm:prSet>
      <dgm:spPr/>
    </dgm:pt>
    <dgm:pt modelId="{8812DB71-E8B2-4140-9AF1-75D3C214068C}" type="pres">
      <dgm:prSet presAssocID="{9531F971-4599-4EAF-A75C-316A029CCF2A}" presName="descendantText" presStyleLbl="alignAcc1" presStyleIdx="4" presStyleCnt="9">
        <dgm:presLayoutVars>
          <dgm:bulletEnabled val="1"/>
        </dgm:presLayoutVars>
      </dgm:prSet>
      <dgm:spPr/>
    </dgm:pt>
    <dgm:pt modelId="{A1A846E5-CE5C-4D5C-A0D5-8AC5707B304C}" type="pres">
      <dgm:prSet presAssocID="{048B12B1-531C-4249-B917-8F26E47A4E9F}" presName="sp" presStyleCnt="0"/>
      <dgm:spPr/>
    </dgm:pt>
    <dgm:pt modelId="{297C48BC-27B6-467F-8C33-DE909202C098}" type="pres">
      <dgm:prSet presAssocID="{89123C8C-F906-45BC-BD58-1C37080A308B}" presName="composite" presStyleCnt="0"/>
      <dgm:spPr/>
    </dgm:pt>
    <dgm:pt modelId="{EDA1F258-52F5-4597-AD9C-26E761E5A39B}" type="pres">
      <dgm:prSet presAssocID="{89123C8C-F906-45BC-BD58-1C37080A308B}" presName="parentText" presStyleLbl="alignNode1" presStyleIdx="5" presStyleCnt="9">
        <dgm:presLayoutVars>
          <dgm:chMax val="1"/>
          <dgm:bulletEnabled val="1"/>
        </dgm:presLayoutVars>
      </dgm:prSet>
      <dgm:spPr/>
    </dgm:pt>
    <dgm:pt modelId="{C637E341-FC16-4FE5-A7A7-7D9785C35E1D}" type="pres">
      <dgm:prSet presAssocID="{89123C8C-F906-45BC-BD58-1C37080A308B}" presName="descendantText" presStyleLbl="alignAcc1" presStyleIdx="5" presStyleCnt="9">
        <dgm:presLayoutVars>
          <dgm:bulletEnabled val="1"/>
        </dgm:presLayoutVars>
      </dgm:prSet>
      <dgm:spPr/>
    </dgm:pt>
    <dgm:pt modelId="{6480A4EB-7D9A-418B-A539-6111A7B4D2B4}" type="pres">
      <dgm:prSet presAssocID="{DBFB7293-10B8-4819-915F-292997A8D38E}" presName="sp" presStyleCnt="0"/>
      <dgm:spPr/>
    </dgm:pt>
    <dgm:pt modelId="{36182AEB-0D15-4647-9CCB-206948305CAE}" type="pres">
      <dgm:prSet presAssocID="{AC3FC6D8-522E-4B50-B844-AEB875891D6E}" presName="composite" presStyleCnt="0"/>
      <dgm:spPr/>
    </dgm:pt>
    <dgm:pt modelId="{7C889B0D-62D5-4DC2-8396-9184EE90F7E6}" type="pres">
      <dgm:prSet presAssocID="{AC3FC6D8-522E-4B50-B844-AEB875891D6E}" presName="parentText" presStyleLbl="alignNode1" presStyleIdx="6" presStyleCnt="9">
        <dgm:presLayoutVars>
          <dgm:chMax val="1"/>
          <dgm:bulletEnabled val="1"/>
        </dgm:presLayoutVars>
      </dgm:prSet>
      <dgm:spPr/>
    </dgm:pt>
    <dgm:pt modelId="{746640C4-BBBE-4A11-B249-7EA91A07E679}" type="pres">
      <dgm:prSet presAssocID="{AC3FC6D8-522E-4B50-B844-AEB875891D6E}" presName="descendantText" presStyleLbl="alignAcc1" presStyleIdx="6" presStyleCnt="9">
        <dgm:presLayoutVars>
          <dgm:bulletEnabled val="1"/>
        </dgm:presLayoutVars>
      </dgm:prSet>
      <dgm:spPr/>
    </dgm:pt>
    <dgm:pt modelId="{371ED1B5-8317-4EBB-BECF-17024A6405D7}" type="pres">
      <dgm:prSet presAssocID="{4505B9E4-135D-4BC8-B959-7E0225FC3C95}" presName="sp" presStyleCnt="0"/>
      <dgm:spPr/>
    </dgm:pt>
    <dgm:pt modelId="{F3E5AABD-356D-40E3-A81A-C9FBD617958F}" type="pres">
      <dgm:prSet presAssocID="{27549217-1455-4432-9B62-88E738324747}" presName="composite" presStyleCnt="0"/>
      <dgm:spPr/>
    </dgm:pt>
    <dgm:pt modelId="{3741C220-F3E9-4F96-8E49-2A6800B46F4B}" type="pres">
      <dgm:prSet presAssocID="{27549217-1455-4432-9B62-88E738324747}" presName="parentText" presStyleLbl="alignNode1" presStyleIdx="7" presStyleCnt="9">
        <dgm:presLayoutVars>
          <dgm:chMax val="1"/>
          <dgm:bulletEnabled val="1"/>
        </dgm:presLayoutVars>
      </dgm:prSet>
      <dgm:spPr/>
    </dgm:pt>
    <dgm:pt modelId="{907B6F0A-277C-496C-978F-F3D2625B33AB}" type="pres">
      <dgm:prSet presAssocID="{27549217-1455-4432-9B62-88E738324747}" presName="descendantText" presStyleLbl="alignAcc1" presStyleIdx="7" presStyleCnt="9">
        <dgm:presLayoutVars>
          <dgm:bulletEnabled val="1"/>
        </dgm:presLayoutVars>
      </dgm:prSet>
      <dgm:spPr/>
    </dgm:pt>
    <dgm:pt modelId="{C9DD252A-CDFD-4C73-AC80-3B40E29048D9}" type="pres">
      <dgm:prSet presAssocID="{E8CDA58B-C94E-40D3-8FB7-98C43E71E6A0}" presName="sp" presStyleCnt="0"/>
      <dgm:spPr/>
    </dgm:pt>
    <dgm:pt modelId="{EFA2271E-730E-4A68-B7B6-64147B09B418}" type="pres">
      <dgm:prSet presAssocID="{5B92D9BC-2A53-425C-9F55-5317B9DC15AD}" presName="composite" presStyleCnt="0"/>
      <dgm:spPr/>
    </dgm:pt>
    <dgm:pt modelId="{620F960A-583C-4658-8B75-ED2580EBFDAC}" type="pres">
      <dgm:prSet presAssocID="{5B92D9BC-2A53-425C-9F55-5317B9DC15AD}" presName="parentText" presStyleLbl="alignNode1" presStyleIdx="8" presStyleCnt="9">
        <dgm:presLayoutVars>
          <dgm:chMax val="1"/>
          <dgm:bulletEnabled val="1"/>
        </dgm:presLayoutVars>
      </dgm:prSet>
      <dgm:spPr/>
    </dgm:pt>
    <dgm:pt modelId="{23CB2748-9DBA-4EA2-9F07-5A422E5BCB2E}" type="pres">
      <dgm:prSet presAssocID="{5B92D9BC-2A53-425C-9F55-5317B9DC15AD}" presName="descendantText" presStyleLbl="alignAcc1" presStyleIdx="8" presStyleCnt="9">
        <dgm:presLayoutVars>
          <dgm:bulletEnabled val="1"/>
        </dgm:presLayoutVars>
      </dgm:prSet>
      <dgm:spPr/>
    </dgm:pt>
  </dgm:ptLst>
  <dgm:cxnLst>
    <dgm:cxn modelId="{32D69F02-C789-4CBC-8FE5-9FA469D11CB6}" srcId="{5BC35FC4-6849-439B-8A31-63D3C69B8714}" destId="{417430DC-00EA-41E2-913C-006D50EAFF09}" srcOrd="0" destOrd="0" parTransId="{556A9825-E71E-4E10-A8B5-22862D64C4DC}" sibTransId="{6D79E383-DDC2-416C-B207-952AF1691AD9}"/>
    <dgm:cxn modelId="{E135A30E-B06B-4273-B66D-CDF821BE112C}" type="presOf" srcId="{F1359B94-720F-4DF7-BEBB-4E179C51037B}" destId="{8812DB71-E8B2-4140-9AF1-75D3C214068C}" srcOrd="0" destOrd="0" presId="urn:microsoft.com/office/officeart/2005/8/layout/chevron2"/>
    <dgm:cxn modelId="{EB75810F-6840-4B6B-96DF-2318F78D731E}" srcId="{89123C8C-F906-45BC-BD58-1C37080A308B}" destId="{E60BC7C8-E03F-4743-AB89-20F84C771E91}" srcOrd="0" destOrd="0" parTransId="{6BC7E11A-C5F0-4491-96B2-C274366A6D34}" sibTransId="{79FD3ACB-C6E9-4D7D-9526-7FA6478B6E6D}"/>
    <dgm:cxn modelId="{73B4C610-366E-4D75-B72C-1F8A4FCE42C9}" type="presOf" srcId="{417430DC-00EA-41E2-913C-006D50EAFF09}" destId="{17630D08-72D2-4D55-A831-93B0ABBA79B7}" srcOrd="0" destOrd="0" presId="urn:microsoft.com/office/officeart/2005/8/layout/chevron2"/>
    <dgm:cxn modelId="{C64C7C17-6599-42B2-A61F-878AC6EFAC65}" type="presOf" srcId="{BD58ACBF-F3F2-42B4-9724-D14C5361D704}" destId="{FE725DF1-2FD0-427B-9B4C-253FB608E663}" srcOrd="0" destOrd="0" presId="urn:microsoft.com/office/officeart/2005/8/layout/chevron2"/>
    <dgm:cxn modelId="{B22D8D17-07BE-4C59-9FDD-7C3BBC5002E1}" type="presOf" srcId="{E60BC7C8-E03F-4743-AB89-20F84C771E91}" destId="{C637E341-FC16-4FE5-A7A7-7D9785C35E1D}" srcOrd="0" destOrd="0" presId="urn:microsoft.com/office/officeart/2005/8/layout/chevron2"/>
    <dgm:cxn modelId="{FC4B901C-DCD1-43A8-89A1-AFB5ABDDF2C5}" srcId="{ECEAC442-848F-49E7-9176-AC1310C705C0}" destId="{9531F971-4599-4EAF-A75C-316A029CCF2A}" srcOrd="4" destOrd="0" parTransId="{5269413F-3D6C-4ACB-A3E4-BFCEE5E17C30}" sibTransId="{048B12B1-531C-4249-B917-8F26E47A4E9F}"/>
    <dgm:cxn modelId="{94520222-236C-42A1-A989-076A4E7F2CAE}" srcId="{ECEAC442-848F-49E7-9176-AC1310C705C0}" destId="{DE9D665A-D177-4F57-B087-2D44CD536042}" srcOrd="1" destOrd="0" parTransId="{A5FA073B-BC38-4190-AD11-A59A49744608}" sibTransId="{4D333884-EBF6-4CCA-BB6D-3AB5503494E9}"/>
    <dgm:cxn modelId="{529A9327-FDA4-4DB3-897F-AA6AE26F1376}" srcId="{A83411E2-C8DE-4481-B65A-ECA501F73DDD}" destId="{C27D8105-E70E-4AE0-9E51-021AECA40AE8}" srcOrd="0" destOrd="0" parTransId="{B56D4E1F-EB1A-4B2C-A004-D0A1143866B7}" sibTransId="{44128871-06D9-4D0E-9E2A-2AC8628D332A}"/>
    <dgm:cxn modelId="{309A312A-0F8A-45C2-9F1D-5B96470F5555}" type="presOf" srcId="{9531F971-4599-4EAF-A75C-316A029CCF2A}" destId="{ECFFFFA5-2E6A-4B99-BCCB-5B1C926E7EFA}" srcOrd="0" destOrd="0" presId="urn:microsoft.com/office/officeart/2005/8/layout/chevron2"/>
    <dgm:cxn modelId="{46411C2B-1373-49B8-9328-561AE2FE83E3}" type="presOf" srcId="{ECEAC442-848F-49E7-9176-AC1310C705C0}" destId="{8E796574-E946-484B-8B34-806B1A280712}" srcOrd="0" destOrd="0" presId="urn:microsoft.com/office/officeart/2005/8/layout/chevron2"/>
    <dgm:cxn modelId="{BFE8802E-E2F6-418B-9ABC-DECEB2688B69}" type="presOf" srcId="{5BC35FC4-6849-439B-8A31-63D3C69B8714}" destId="{12C61676-314E-4304-B285-B616982D0002}" srcOrd="0" destOrd="0" presId="urn:microsoft.com/office/officeart/2005/8/layout/chevron2"/>
    <dgm:cxn modelId="{9C09A52E-1A0D-49B6-BE32-B695E08DAE30}" type="presOf" srcId="{D6FA5AD2-9BC0-490F-90A3-9A7308818017}" destId="{746640C4-BBBE-4A11-B249-7EA91A07E679}" srcOrd="0" destOrd="0" presId="urn:microsoft.com/office/officeart/2005/8/layout/chevron2"/>
    <dgm:cxn modelId="{EDCC4C5E-4806-4836-BE41-E772BED2BEDF}" srcId="{9531F971-4599-4EAF-A75C-316A029CCF2A}" destId="{F1359B94-720F-4DF7-BEBB-4E179C51037B}" srcOrd="0" destOrd="0" parTransId="{E8004D04-4F00-4F48-B64C-2B3A2FE093A3}" sibTransId="{310D9E9E-71D9-45B2-B38B-8BFD9AFFBA5A}"/>
    <dgm:cxn modelId="{8971B267-94D6-413F-AB67-F83BF208662A}" type="presOf" srcId="{A83411E2-C8DE-4481-B65A-ECA501F73DDD}" destId="{6D896AFC-5A97-4416-8B35-46B1E79BAF36}" srcOrd="0" destOrd="0" presId="urn:microsoft.com/office/officeart/2005/8/layout/chevron2"/>
    <dgm:cxn modelId="{5413126D-C390-4961-9530-51E1B1F01F30}" type="presOf" srcId="{909F2758-5573-498A-BBBF-4968ADD6EBFE}" destId="{E6640CCB-2922-47D3-9F4A-0313104185A0}" srcOrd="0" destOrd="0" presId="urn:microsoft.com/office/officeart/2005/8/layout/chevron2"/>
    <dgm:cxn modelId="{7B173C6D-1D5F-4615-944E-1D114966818E}" srcId="{ECEAC442-848F-49E7-9176-AC1310C705C0}" destId="{909F2758-5573-498A-BBBF-4968ADD6EBFE}" srcOrd="0" destOrd="0" parTransId="{98897F04-C9A0-4A13-A7F7-FCA01A06DD44}" sibTransId="{B2AAD218-09D9-48B1-AAAF-D1121407FB8F}"/>
    <dgm:cxn modelId="{905BB06E-001D-4AD6-ABD0-DBDFECB9F6E2}" srcId="{ECEAC442-848F-49E7-9176-AC1310C705C0}" destId="{5B92D9BC-2A53-425C-9F55-5317B9DC15AD}" srcOrd="8" destOrd="0" parTransId="{F1F64253-E559-4516-84B9-EEEC7E0A1E6A}" sibTransId="{629B599A-AA7B-4338-8455-A851348922BF}"/>
    <dgm:cxn modelId="{F9C89474-A53E-4C31-A69D-D352060A487A}" type="presOf" srcId="{C27D8105-E70E-4AE0-9E51-021AECA40AE8}" destId="{2F2B9019-29B2-4843-AA28-5C0265B55FB6}" srcOrd="0" destOrd="0" presId="urn:microsoft.com/office/officeart/2005/8/layout/chevron2"/>
    <dgm:cxn modelId="{45F6D856-4D24-4DE2-9A22-59AA008053EA}" srcId="{ECEAC442-848F-49E7-9176-AC1310C705C0}" destId="{AC3FC6D8-522E-4B50-B844-AEB875891D6E}" srcOrd="6" destOrd="0" parTransId="{2EC57F28-D0C3-4A3B-8DDA-4E1702D8E3AB}" sibTransId="{4505B9E4-135D-4BC8-B959-7E0225FC3C95}"/>
    <dgm:cxn modelId="{3984E177-C24C-422C-8CD7-E4A4EED8ED9F}" srcId="{ECEAC442-848F-49E7-9176-AC1310C705C0}" destId="{27549217-1455-4432-9B62-88E738324747}" srcOrd="7" destOrd="0" parTransId="{FBB3AA9E-50E9-44F4-8678-247F77602FA9}" sibTransId="{E8CDA58B-C94E-40D3-8FB7-98C43E71E6A0}"/>
    <dgm:cxn modelId="{5DB5F878-1897-430D-82AE-9E0591F89EFC}" srcId="{ECEAC442-848F-49E7-9176-AC1310C705C0}" destId="{89123C8C-F906-45BC-BD58-1C37080A308B}" srcOrd="5" destOrd="0" parTransId="{CE36C2A5-0555-472A-A779-CEB345A9234E}" sibTransId="{DBFB7293-10B8-4819-915F-292997A8D38E}"/>
    <dgm:cxn modelId="{CFBD077C-AB1E-4E27-A5DC-D393F3302423}" type="presOf" srcId="{27549217-1455-4432-9B62-88E738324747}" destId="{3741C220-F3E9-4F96-8E49-2A6800B46F4B}" srcOrd="0" destOrd="0" presId="urn:microsoft.com/office/officeart/2005/8/layout/chevron2"/>
    <dgm:cxn modelId="{0FAEDA7F-66C2-41D7-98C5-817FDE8D77AA}" srcId="{AC3FC6D8-522E-4B50-B844-AEB875891D6E}" destId="{D6FA5AD2-9BC0-490F-90A3-9A7308818017}" srcOrd="0" destOrd="0" parTransId="{19392681-D253-4DE0-A53A-F01CC00C2301}" sibTransId="{096A0A31-D99C-490F-B4E6-618CE092D942}"/>
    <dgm:cxn modelId="{9E625385-6F30-43A7-8D7E-3523E209EABC}" type="presOf" srcId="{5B92D9BC-2A53-425C-9F55-5317B9DC15AD}" destId="{620F960A-583C-4658-8B75-ED2580EBFDAC}" srcOrd="0" destOrd="0" presId="urn:microsoft.com/office/officeart/2005/8/layout/chevron2"/>
    <dgm:cxn modelId="{8D09B48F-8420-487B-8E30-65242D627EFE}" type="presOf" srcId="{89123C8C-F906-45BC-BD58-1C37080A308B}" destId="{EDA1F258-52F5-4597-AD9C-26E761E5A39B}" srcOrd="0" destOrd="0" presId="urn:microsoft.com/office/officeart/2005/8/layout/chevron2"/>
    <dgm:cxn modelId="{D01BD09A-C516-4028-A96A-3845D2E6A6D2}" srcId="{ECEAC442-848F-49E7-9176-AC1310C705C0}" destId="{5BC35FC4-6849-439B-8A31-63D3C69B8714}" srcOrd="3" destOrd="0" parTransId="{A375C172-3F06-4F48-9500-509AAE5623CA}" sibTransId="{1A43BD57-3E28-4271-B35C-CA15DAAA0EA8}"/>
    <dgm:cxn modelId="{B99366A4-B0ED-4A49-8D0A-4CFA7F77B589}" type="presOf" srcId="{AC3FC6D8-522E-4B50-B844-AEB875891D6E}" destId="{7C889B0D-62D5-4DC2-8396-9184EE90F7E6}" srcOrd="0" destOrd="0" presId="urn:microsoft.com/office/officeart/2005/8/layout/chevron2"/>
    <dgm:cxn modelId="{C6961AA8-F95B-4F0F-811E-697ABAC2DBC1}" srcId="{27549217-1455-4432-9B62-88E738324747}" destId="{C0870D3B-8110-4FA7-9766-34992843DF13}" srcOrd="0" destOrd="0" parTransId="{D5D879BB-BA76-43A8-83D1-880273FD7CDF}" sibTransId="{3272D390-AE2B-405C-8BED-0E34880FDA7B}"/>
    <dgm:cxn modelId="{61AB5AB9-DB52-4C95-B4DB-680DE00EF33A}" srcId="{ECEAC442-848F-49E7-9176-AC1310C705C0}" destId="{A83411E2-C8DE-4481-B65A-ECA501F73DDD}" srcOrd="2" destOrd="0" parTransId="{70DFC0F4-AD85-4E89-B4A4-6C15BA5DF7A0}" sibTransId="{B26B979A-B884-4F9C-A44B-8556A47CC96E}"/>
    <dgm:cxn modelId="{869B5BE2-B77F-4561-A043-26209F514CAD}" type="presOf" srcId="{C4256EE1-DD2F-43DF-84F7-111EB6E94252}" destId="{19521140-C2D8-4C55-B72F-E44206039CEA}" srcOrd="0" destOrd="0" presId="urn:microsoft.com/office/officeart/2005/8/layout/chevron2"/>
    <dgm:cxn modelId="{C41031EB-6345-4140-BF41-8841429FF643}" srcId="{909F2758-5573-498A-BBBF-4968ADD6EBFE}" destId="{BD58ACBF-F3F2-42B4-9724-D14C5361D704}" srcOrd="0" destOrd="0" parTransId="{2770D08B-C7CA-419C-96D3-BDA35D8A32F2}" sibTransId="{4F5A6BB1-A94C-4720-BC84-264CA6AD82AA}"/>
    <dgm:cxn modelId="{D81004F4-5E9F-4D6F-9389-851ACDB46642}" srcId="{DE9D665A-D177-4F57-B087-2D44CD536042}" destId="{C4256EE1-DD2F-43DF-84F7-111EB6E94252}" srcOrd="0" destOrd="0" parTransId="{F79C06E5-14CB-496B-9BFB-F67705AF31EE}" sibTransId="{7C13BF63-A293-4062-8D74-CC1F1E32C4F9}"/>
    <dgm:cxn modelId="{820348FD-9C7C-4D20-B525-E9B0F826289F}" type="presOf" srcId="{C0870D3B-8110-4FA7-9766-34992843DF13}" destId="{907B6F0A-277C-496C-978F-F3D2625B33AB}" srcOrd="0" destOrd="0" presId="urn:microsoft.com/office/officeart/2005/8/layout/chevron2"/>
    <dgm:cxn modelId="{02E502FF-BA71-4E42-86D1-8196F43DE109}" type="presOf" srcId="{DE9D665A-D177-4F57-B087-2D44CD536042}" destId="{2F6B3892-0DD6-45E5-8B3D-4054C32118D3}" srcOrd="0" destOrd="0" presId="urn:microsoft.com/office/officeart/2005/8/layout/chevron2"/>
    <dgm:cxn modelId="{9EF97252-8D88-40B0-B8BF-8E137684815F}" type="presParOf" srcId="{8E796574-E946-484B-8B34-806B1A280712}" destId="{89E90731-F624-4520-860A-366471CDD881}" srcOrd="0" destOrd="0" presId="urn:microsoft.com/office/officeart/2005/8/layout/chevron2"/>
    <dgm:cxn modelId="{6D6F8502-E93B-49F0-BC98-6C132AC2F770}" type="presParOf" srcId="{89E90731-F624-4520-860A-366471CDD881}" destId="{E6640CCB-2922-47D3-9F4A-0313104185A0}" srcOrd="0" destOrd="0" presId="urn:microsoft.com/office/officeart/2005/8/layout/chevron2"/>
    <dgm:cxn modelId="{DC9925AE-9A4C-494B-AA4A-76B383826666}" type="presParOf" srcId="{89E90731-F624-4520-860A-366471CDD881}" destId="{FE725DF1-2FD0-427B-9B4C-253FB608E663}" srcOrd="1" destOrd="0" presId="urn:microsoft.com/office/officeart/2005/8/layout/chevron2"/>
    <dgm:cxn modelId="{FC11852A-9E4D-4CB5-AF79-96AAFD41B41E}" type="presParOf" srcId="{8E796574-E946-484B-8B34-806B1A280712}" destId="{BC853191-812D-4EC3-B2D1-E08C76125E3D}" srcOrd="1" destOrd="0" presId="urn:microsoft.com/office/officeart/2005/8/layout/chevron2"/>
    <dgm:cxn modelId="{EEDCD450-AD9C-4762-88A7-63E538C11695}" type="presParOf" srcId="{8E796574-E946-484B-8B34-806B1A280712}" destId="{F6325495-443F-47F7-BBA5-83AD5C3AD7D2}" srcOrd="2" destOrd="0" presId="urn:microsoft.com/office/officeart/2005/8/layout/chevron2"/>
    <dgm:cxn modelId="{D9F09FAE-36DE-4856-AC0F-73390EB3919F}" type="presParOf" srcId="{F6325495-443F-47F7-BBA5-83AD5C3AD7D2}" destId="{2F6B3892-0DD6-45E5-8B3D-4054C32118D3}" srcOrd="0" destOrd="0" presId="urn:microsoft.com/office/officeart/2005/8/layout/chevron2"/>
    <dgm:cxn modelId="{95D0A402-401A-49E8-8A4F-2CFEDBA5D8EF}" type="presParOf" srcId="{F6325495-443F-47F7-BBA5-83AD5C3AD7D2}" destId="{19521140-C2D8-4C55-B72F-E44206039CEA}" srcOrd="1" destOrd="0" presId="urn:microsoft.com/office/officeart/2005/8/layout/chevron2"/>
    <dgm:cxn modelId="{0B0B1C1C-5CEC-4E9A-89E2-2DB506FDE3D2}" type="presParOf" srcId="{8E796574-E946-484B-8B34-806B1A280712}" destId="{C88EBE25-BF2E-4541-BCC3-4550DFA21EC4}" srcOrd="3" destOrd="0" presId="urn:microsoft.com/office/officeart/2005/8/layout/chevron2"/>
    <dgm:cxn modelId="{C64AEE61-02B2-4A72-AA17-16A40F9F6216}" type="presParOf" srcId="{8E796574-E946-484B-8B34-806B1A280712}" destId="{0390DE15-455A-43F4-90E8-51FD9F8634F8}" srcOrd="4" destOrd="0" presId="urn:microsoft.com/office/officeart/2005/8/layout/chevron2"/>
    <dgm:cxn modelId="{F69846C9-4A38-40C4-8E0A-62017C574E26}" type="presParOf" srcId="{0390DE15-455A-43F4-90E8-51FD9F8634F8}" destId="{6D896AFC-5A97-4416-8B35-46B1E79BAF36}" srcOrd="0" destOrd="0" presId="urn:microsoft.com/office/officeart/2005/8/layout/chevron2"/>
    <dgm:cxn modelId="{AFFC8538-C977-4113-A917-78846BE0E7E0}" type="presParOf" srcId="{0390DE15-455A-43F4-90E8-51FD9F8634F8}" destId="{2F2B9019-29B2-4843-AA28-5C0265B55FB6}" srcOrd="1" destOrd="0" presId="urn:microsoft.com/office/officeart/2005/8/layout/chevron2"/>
    <dgm:cxn modelId="{A8CBE6C4-105C-4F26-94E3-F4E400D9924C}" type="presParOf" srcId="{8E796574-E946-484B-8B34-806B1A280712}" destId="{7EEF1841-1D5D-4C8F-A790-51D33AD3BB81}" srcOrd="5" destOrd="0" presId="urn:microsoft.com/office/officeart/2005/8/layout/chevron2"/>
    <dgm:cxn modelId="{12D99423-84F5-41DB-9C78-0D10E65C54F6}" type="presParOf" srcId="{8E796574-E946-484B-8B34-806B1A280712}" destId="{D5EDDF89-65E8-46B1-96AE-1867EFD02D55}" srcOrd="6" destOrd="0" presId="urn:microsoft.com/office/officeart/2005/8/layout/chevron2"/>
    <dgm:cxn modelId="{A2BD1527-FE28-43F3-A1F4-B6D12A433466}" type="presParOf" srcId="{D5EDDF89-65E8-46B1-96AE-1867EFD02D55}" destId="{12C61676-314E-4304-B285-B616982D0002}" srcOrd="0" destOrd="0" presId="urn:microsoft.com/office/officeart/2005/8/layout/chevron2"/>
    <dgm:cxn modelId="{207EA02D-1403-4FA7-B8B6-9400CD0F14A1}" type="presParOf" srcId="{D5EDDF89-65E8-46B1-96AE-1867EFD02D55}" destId="{17630D08-72D2-4D55-A831-93B0ABBA79B7}" srcOrd="1" destOrd="0" presId="urn:microsoft.com/office/officeart/2005/8/layout/chevron2"/>
    <dgm:cxn modelId="{325DE78E-ACEB-4C89-A20E-645C4FED97B7}" type="presParOf" srcId="{8E796574-E946-484B-8B34-806B1A280712}" destId="{23213CE1-A37F-4097-9A6E-D5D31AA40A80}" srcOrd="7" destOrd="0" presId="urn:microsoft.com/office/officeart/2005/8/layout/chevron2"/>
    <dgm:cxn modelId="{1DBD821E-3243-49FC-9BD8-B40C325A0CF6}" type="presParOf" srcId="{8E796574-E946-484B-8B34-806B1A280712}" destId="{6C842D4F-3D2B-49FC-98B1-AFA8B8AA1063}" srcOrd="8" destOrd="0" presId="urn:microsoft.com/office/officeart/2005/8/layout/chevron2"/>
    <dgm:cxn modelId="{4963F924-2E9B-4C32-A931-8EBE71A28A4F}" type="presParOf" srcId="{6C842D4F-3D2B-49FC-98B1-AFA8B8AA1063}" destId="{ECFFFFA5-2E6A-4B99-BCCB-5B1C926E7EFA}" srcOrd="0" destOrd="0" presId="urn:microsoft.com/office/officeart/2005/8/layout/chevron2"/>
    <dgm:cxn modelId="{B314095A-0CBD-439F-8963-8FCE151B560F}" type="presParOf" srcId="{6C842D4F-3D2B-49FC-98B1-AFA8B8AA1063}" destId="{8812DB71-E8B2-4140-9AF1-75D3C214068C}" srcOrd="1" destOrd="0" presId="urn:microsoft.com/office/officeart/2005/8/layout/chevron2"/>
    <dgm:cxn modelId="{3A211A0D-4F90-4E95-9BC0-695511F71AF9}" type="presParOf" srcId="{8E796574-E946-484B-8B34-806B1A280712}" destId="{A1A846E5-CE5C-4D5C-A0D5-8AC5707B304C}" srcOrd="9" destOrd="0" presId="urn:microsoft.com/office/officeart/2005/8/layout/chevron2"/>
    <dgm:cxn modelId="{CD4FDD1E-8F07-45E0-B968-7EA3BD85896E}" type="presParOf" srcId="{8E796574-E946-484B-8B34-806B1A280712}" destId="{297C48BC-27B6-467F-8C33-DE909202C098}" srcOrd="10" destOrd="0" presId="urn:microsoft.com/office/officeart/2005/8/layout/chevron2"/>
    <dgm:cxn modelId="{A31D6336-7798-415D-8208-2A633AFC157F}" type="presParOf" srcId="{297C48BC-27B6-467F-8C33-DE909202C098}" destId="{EDA1F258-52F5-4597-AD9C-26E761E5A39B}" srcOrd="0" destOrd="0" presId="urn:microsoft.com/office/officeart/2005/8/layout/chevron2"/>
    <dgm:cxn modelId="{E4EACEA7-9EED-46CA-9233-03BE0DCBD306}" type="presParOf" srcId="{297C48BC-27B6-467F-8C33-DE909202C098}" destId="{C637E341-FC16-4FE5-A7A7-7D9785C35E1D}" srcOrd="1" destOrd="0" presId="urn:microsoft.com/office/officeart/2005/8/layout/chevron2"/>
    <dgm:cxn modelId="{873DB571-8DCC-4304-BF77-361D3C011B6A}" type="presParOf" srcId="{8E796574-E946-484B-8B34-806B1A280712}" destId="{6480A4EB-7D9A-418B-A539-6111A7B4D2B4}" srcOrd="11" destOrd="0" presId="urn:microsoft.com/office/officeart/2005/8/layout/chevron2"/>
    <dgm:cxn modelId="{4E3E8BB2-8C68-4D92-8A23-08865BAB72C0}" type="presParOf" srcId="{8E796574-E946-484B-8B34-806B1A280712}" destId="{36182AEB-0D15-4647-9CCB-206948305CAE}" srcOrd="12" destOrd="0" presId="urn:microsoft.com/office/officeart/2005/8/layout/chevron2"/>
    <dgm:cxn modelId="{F68DCECB-214C-448B-A900-959591BEAA4F}" type="presParOf" srcId="{36182AEB-0D15-4647-9CCB-206948305CAE}" destId="{7C889B0D-62D5-4DC2-8396-9184EE90F7E6}" srcOrd="0" destOrd="0" presId="urn:microsoft.com/office/officeart/2005/8/layout/chevron2"/>
    <dgm:cxn modelId="{FF38A971-D617-4142-A26C-2800F2BD74D5}" type="presParOf" srcId="{36182AEB-0D15-4647-9CCB-206948305CAE}" destId="{746640C4-BBBE-4A11-B249-7EA91A07E679}" srcOrd="1" destOrd="0" presId="urn:microsoft.com/office/officeart/2005/8/layout/chevron2"/>
    <dgm:cxn modelId="{03B57EA4-93AC-42E6-B63E-6C48C92E43F3}" type="presParOf" srcId="{8E796574-E946-484B-8B34-806B1A280712}" destId="{371ED1B5-8317-4EBB-BECF-17024A6405D7}" srcOrd="13" destOrd="0" presId="urn:microsoft.com/office/officeart/2005/8/layout/chevron2"/>
    <dgm:cxn modelId="{6903EAD5-1DB9-4E8E-9A3A-114B9AF27EE3}" type="presParOf" srcId="{8E796574-E946-484B-8B34-806B1A280712}" destId="{F3E5AABD-356D-40E3-A81A-C9FBD617958F}" srcOrd="14" destOrd="0" presId="urn:microsoft.com/office/officeart/2005/8/layout/chevron2"/>
    <dgm:cxn modelId="{770D84C6-FB9E-417E-8C59-5DDEE42E74F1}" type="presParOf" srcId="{F3E5AABD-356D-40E3-A81A-C9FBD617958F}" destId="{3741C220-F3E9-4F96-8E49-2A6800B46F4B}" srcOrd="0" destOrd="0" presId="urn:microsoft.com/office/officeart/2005/8/layout/chevron2"/>
    <dgm:cxn modelId="{23098381-A263-4E6A-92FC-ADA54BC8F8F3}" type="presParOf" srcId="{F3E5AABD-356D-40E3-A81A-C9FBD617958F}" destId="{907B6F0A-277C-496C-978F-F3D2625B33AB}" srcOrd="1" destOrd="0" presId="urn:microsoft.com/office/officeart/2005/8/layout/chevron2"/>
    <dgm:cxn modelId="{C2871DEC-F38E-4F18-BFB7-A0AA5D306AF9}" type="presParOf" srcId="{8E796574-E946-484B-8B34-806B1A280712}" destId="{C9DD252A-CDFD-4C73-AC80-3B40E29048D9}" srcOrd="15" destOrd="0" presId="urn:microsoft.com/office/officeart/2005/8/layout/chevron2"/>
    <dgm:cxn modelId="{5E2FD601-9AF4-4335-9057-F2FDE22CE7D5}" type="presParOf" srcId="{8E796574-E946-484B-8B34-806B1A280712}" destId="{EFA2271E-730E-4A68-B7B6-64147B09B418}" srcOrd="16" destOrd="0" presId="urn:microsoft.com/office/officeart/2005/8/layout/chevron2"/>
    <dgm:cxn modelId="{A5F33FC6-C3EF-48F5-9A76-83B87B12140C}" type="presParOf" srcId="{EFA2271E-730E-4A68-B7B6-64147B09B418}" destId="{620F960A-583C-4658-8B75-ED2580EBFDAC}" srcOrd="0" destOrd="0" presId="urn:microsoft.com/office/officeart/2005/8/layout/chevron2"/>
    <dgm:cxn modelId="{C83589A6-3424-4CFD-8C43-0721C11BE451}" type="presParOf" srcId="{EFA2271E-730E-4A68-B7B6-64147B09B418}" destId="{23CB2748-9DBA-4EA2-9F07-5A422E5BCB2E}"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640CCB-2922-47D3-9F4A-0313104185A0}">
      <dsp:nvSpPr>
        <dsp:cNvPr id="0" name=""/>
        <dsp:cNvSpPr/>
      </dsp:nvSpPr>
      <dsp:spPr>
        <a:xfrm rot="5400000">
          <a:off x="-100943" y="103174"/>
          <a:ext cx="672959" cy="471071"/>
        </a:xfrm>
        <a:prstGeom prst="chevron">
          <a:avLst/>
        </a:prstGeom>
        <a:solidFill>
          <a:srgbClr val="C000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97840" rtl="0">
            <a:lnSpc>
              <a:spcPct val="90000"/>
            </a:lnSpc>
            <a:spcBef>
              <a:spcPct val="0"/>
            </a:spcBef>
            <a:spcAft>
              <a:spcPct val="35000"/>
            </a:spcAft>
            <a:buNone/>
          </a:pPr>
          <a:r>
            <a:rPr kumimoji="1" lang="en-US" sz="1120" kern="1200" noProof="1"/>
            <a:t>2012</a:t>
          </a:r>
          <a:endParaRPr lang="ja-JP" sz="1120" kern="1200" dirty="0"/>
        </a:p>
      </dsp:txBody>
      <dsp:txXfrm rot="-5400000">
        <a:off x="2" y="237766"/>
        <a:ext cx="471071" cy="201888"/>
      </dsp:txXfrm>
    </dsp:sp>
    <dsp:sp modelId="{FE725DF1-2FD0-427B-9B4C-253FB608E663}">
      <dsp:nvSpPr>
        <dsp:cNvPr id="0" name=""/>
        <dsp:cNvSpPr/>
      </dsp:nvSpPr>
      <dsp:spPr>
        <a:xfrm rot="5400000">
          <a:off x="5457931" y="-4984629"/>
          <a:ext cx="437423" cy="1041114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kumimoji="1" lang="ja-JP" altLang="en-US" sz="1700" kern="1200" noProof="1"/>
            <a:t>Advanced </a:t>
          </a:r>
          <a:r>
            <a:rPr kumimoji="1" lang="ja-JP" altLang="en-US" sz="1700" kern="1200" noProof="1">
              <a:solidFill>
                <a:srgbClr val="C00000"/>
              </a:solidFill>
            </a:rPr>
            <a:t>virtualization and cloud</a:t>
          </a:r>
          <a:r>
            <a:rPr kumimoji="1" lang="ja-JP" altLang="en-US" sz="1700" kern="1200" noProof="1"/>
            <a:t>, added many general OSS</a:t>
          </a:r>
        </a:p>
      </dsp:txBody>
      <dsp:txXfrm rot="-5400000">
        <a:off x="471071" y="23584"/>
        <a:ext cx="10389791" cy="394717"/>
      </dsp:txXfrm>
    </dsp:sp>
    <dsp:sp modelId="{2F6B3892-0DD6-45E5-8B3D-4054C32118D3}">
      <dsp:nvSpPr>
        <dsp:cNvPr id="0" name=""/>
        <dsp:cNvSpPr/>
      </dsp:nvSpPr>
      <dsp:spPr>
        <a:xfrm rot="5400000">
          <a:off x="-100943" y="711070"/>
          <a:ext cx="672959" cy="471071"/>
        </a:xfrm>
        <a:prstGeom prst="chevron">
          <a:avLst/>
        </a:prstGeom>
        <a:solidFill>
          <a:srgbClr val="FF00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97840" rtl="0">
            <a:lnSpc>
              <a:spcPct val="90000"/>
            </a:lnSpc>
            <a:spcBef>
              <a:spcPct val="0"/>
            </a:spcBef>
            <a:spcAft>
              <a:spcPct val="35000"/>
            </a:spcAft>
            <a:buNone/>
          </a:pPr>
          <a:r>
            <a:rPr kumimoji="1" lang="en-US" sz="1120" kern="1200" noProof="1"/>
            <a:t>2014</a:t>
          </a:r>
          <a:endParaRPr lang="ja-JP" sz="1120" kern="1200"/>
        </a:p>
      </dsp:txBody>
      <dsp:txXfrm rot="-5400000">
        <a:off x="2" y="845662"/>
        <a:ext cx="471071" cy="201888"/>
      </dsp:txXfrm>
    </dsp:sp>
    <dsp:sp modelId="{19521140-C2D8-4C55-B72F-E44206039CEA}">
      <dsp:nvSpPr>
        <dsp:cNvPr id="0" name=""/>
        <dsp:cNvSpPr/>
      </dsp:nvSpPr>
      <dsp:spPr>
        <a:xfrm rot="5400000">
          <a:off x="5457931" y="-4376734"/>
          <a:ext cx="437423" cy="1041114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kumimoji="1" lang="ja-JP" altLang="en-US" sz="1700" kern="1200" noProof="1"/>
            <a:t>New </a:t>
          </a:r>
          <a:r>
            <a:rPr kumimoji="1" lang="ja-JP" altLang="en-US" sz="1700" kern="1200" noProof="1">
              <a:solidFill>
                <a:srgbClr val="C00000"/>
              </a:solidFill>
            </a:rPr>
            <a:t>Big Data</a:t>
          </a:r>
          <a:r>
            <a:rPr kumimoji="1" lang="ja-JP" altLang="en-US" sz="1700" kern="1200" noProof="1"/>
            <a:t>, revised cloud services and development support systems</a:t>
          </a:r>
        </a:p>
      </dsp:txBody>
      <dsp:txXfrm rot="-5400000">
        <a:off x="471071" y="631479"/>
        <a:ext cx="10389791" cy="394717"/>
      </dsp:txXfrm>
    </dsp:sp>
    <dsp:sp modelId="{6D896AFC-5A97-4416-8B35-46B1E79BAF36}">
      <dsp:nvSpPr>
        <dsp:cNvPr id="0" name=""/>
        <dsp:cNvSpPr/>
      </dsp:nvSpPr>
      <dsp:spPr>
        <a:xfrm rot="5400000">
          <a:off x="-100943" y="1318965"/>
          <a:ext cx="672959" cy="471071"/>
        </a:xfrm>
        <a:prstGeom prst="chevron">
          <a:avLst/>
        </a:prstGeom>
        <a:solidFill>
          <a:srgbClr val="FFC0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97840" rtl="0">
            <a:lnSpc>
              <a:spcPct val="90000"/>
            </a:lnSpc>
            <a:spcBef>
              <a:spcPct val="0"/>
            </a:spcBef>
            <a:spcAft>
              <a:spcPct val="35000"/>
            </a:spcAft>
            <a:buNone/>
          </a:pPr>
          <a:r>
            <a:rPr kumimoji="1" lang="en-US" sz="1120" kern="1200" noProof="1"/>
            <a:t>2015</a:t>
          </a:r>
          <a:endParaRPr lang="ja-JP" sz="1120" kern="1200"/>
        </a:p>
      </dsp:txBody>
      <dsp:txXfrm rot="-5400000">
        <a:off x="2" y="1453557"/>
        <a:ext cx="471071" cy="201888"/>
      </dsp:txXfrm>
    </dsp:sp>
    <dsp:sp modelId="{2F2B9019-29B2-4843-AA28-5C0265B55FB6}">
      <dsp:nvSpPr>
        <dsp:cNvPr id="0" name=""/>
        <dsp:cNvSpPr/>
      </dsp:nvSpPr>
      <dsp:spPr>
        <a:xfrm rot="5400000">
          <a:off x="5457931" y="-3768838"/>
          <a:ext cx="437423" cy="1041114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kumimoji="1" lang="ja-JP" altLang="en-US" sz="1700" kern="1200" noProof="1"/>
            <a:t>Added </a:t>
          </a:r>
          <a:r>
            <a:rPr kumimoji="1" lang="ja-JP" altLang="en-US" sz="1700" kern="1200" noProof="1">
              <a:solidFill>
                <a:srgbClr val="C00000"/>
              </a:solidFill>
            </a:rPr>
            <a:t>machine learning and deep learning</a:t>
          </a:r>
          <a:r>
            <a:rPr kumimoji="1" lang="ja-JP" altLang="en-US" sz="1700" kern="1200" noProof="1"/>
            <a:t> subcategories to Big Data</a:t>
          </a:r>
        </a:p>
      </dsp:txBody>
      <dsp:txXfrm rot="-5400000">
        <a:off x="471071" y="1239375"/>
        <a:ext cx="10389791" cy="394717"/>
      </dsp:txXfrm>
    </dsp:sp>
    <dsp:sp modelId="{12C61676-314E-4304-B285-B616982D0002}">
      <dsp:nvSpPr>
        <dsp:cNvPr id="0" name=""/>
        <dsp:cNvSpPr/>
      </dsp:nvSpPr>
      <dsp:spPr>
        <a:xfrm rot="5400000">
          <a:off x="-100943" y="1926861"/>
          <a:ext cx="672959" cy="471071"/>
        </a:xfrm>
        <a:prstGeom prst="chevron">
          <a:avLst/>
        </a:prstGeom>
        <a:solidFill>
          <a:srgbClr val="FFFF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97840" rtl="0">
            <a:lnSpc>
              <a:spcPct val="90000"/>
            </a:lnSpc>
            <a:spcBef>
              <a:spcPct val="0"/>
            </a:spcBef>
            <a:spcAft>
              <a:spcPct val="35000"/>
            </a:spcAft>
            <a:buNone/>
          </a:pPr>
          <a:r>
            <a:rPr kumimoji="1" lang="en-US" sz="1120" kern="1200" noProof="1">
              <a:solidFill>
                <a:schemeClr val="tx1"/>
              </a:solidFill>
            </a:rPr>
            <a:t>2017</a:t>
          </a:r>
          <a:endParaRPr lang="ja-JP" sz="1120" kern="1200" dirty="0">
            <a:solidFill>
              <a:schemeClr val="tx1"/>
            </a:solidFill>
          </a:endParaRPr>
        </a:p>
      </dsp:txBody>
      <dsp:txXfrm rot="-5400000">
        <a:off x="2" y="2061453"/>
        <a:ext cx="471071" cy="201888"/>
      </dsp:txXfrm>
    </dsp:sp>
    <dsp:sp modelId="{17630D08-72D2-4D55-A831-93B0ABBA79B7}">
      <dsp:nvSpPr>
        <dsp:cNvPr id="0" name=""/>
        <dsp:cNvSpPr/>
      </dsp:nvSpPr>
      <dsp:spPr>
        <a:xfrm rot="5400000">
          <a:off x="5457931" y="-3160942"/>
          <a:ext cx="437423" cy="1041114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kumimoji="1" lang="en-US" altLang="ja-JP" sz="1700" kern="1200" noProof="1"/>
            <a:t>Major overhaul of </a:t>
          </a:r>
          <a:r>
            <a:rPr kumimoji="1" lang="en-US" altLang="ja-JP" sz="1700" kern="1200" noProof="1">
              <a:solidFill>
                <a:srgbClr val="C00000"/>
              </a:solidFill>
            </a:rPr>
            <a:t>DevOps</a:t>
          </a:r>
          <a:r>
            <a:rPr kumimoji="1" lang="en-US" altLang="ja-JP" sz="1700" kern="1200" noProof="1"/>
            <a:t>, subdividing DB space</a:t>
          </a:r>
        </a:p>
      </dsp:txBody>
      <dsp:txXfrm rot="-5400000">
        <a:off x="471071" y="1847271"/>
        <a:ext cx="10389791" cy="394717"/>
      </dsp:txXfrm>
    </dsp:sp>
    <dsp:sp modelId="{ECFFFFA5-2E6A-4B99-BCCB-5B1C926E7EFA}">
      <dsp:nvSpPr>
        <dsp:cNvPr id="0" name=""/>
        <dsp:cNvSpPr/>
      </dsp:nvSpPr>
      <dsp:spPr>
        <a:xfrm rot="5400000">
          <a:off x="-100943" y="2534757"/>
          <a:ext cx="672959" cy="471071"/>
        </a:xfrm>
        <a:prstGeom prst="chevron">
          <a:avLst/>
        </a:prstGeom>
        <a:solidFill>
          <a:srgbClr val="92D05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97840" rtl="0">
            <a:lnSpc>
              <a:spcPct val="90000"/>
            </a:lnSpc>
            <a:spcBef>
              <a:spcPct val="0"/>
            </a:spcBef>
            <a:spcAft>
              <a:spcPct val="35000"/>
            </a:spcAft>
            <a:buNone/>
          </a:pPr>
          <a:r>
            <a:rPr kumimoji="1" lang="en-US" sz="1120" kern="1200" noProof="1"/>
            <a:t>2018</a:t>
          </a:r>
          <a:endParaRPr lang="ja-JP" sz="1120" kern="1200"/>
        </a:p>
      </dsp:txBody>
      <dsp:txXfrm rot="-5400000">
        <a:off x="2" y="2669349"/>
        <a:ext cx="471071" cy="201888"/>
      </dsp:txXfrm>
    </dsp:sp>
    <dsp:sp modelId="{8812DB71-E8B2-4140-9AF1-75D3C214068C}">
      <dsp:nvSpPr>
        <dsp:cNvPr id="0" name=""/>
        <dsp:cNvSpPr/>
      </dsp:nvSpPr>
      <dsp:spPr>
        <a:xfrm rot="5400000">
          <a:off x="5457931" y="-2553047"/>
          <a:ext cx="437423" cy="1041114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kumimoji="1" lang="en-US" altLang="ja-JP" sz="1700" kern="1200" noProof="1">
              <a:solidFill>
                <a:srgbClr val="C00000"/>
              </a:solidFill>
            </a:rPr>
            <a:t>IoT, adding blockchain</a:t>
          </a:r>
          <a:r>
            <a:rPr kumimoji="1" lang="en-US" altLang="ja-JP" sz="1700" kern="1200" noProof="1"/>
            <a:t> categories, </a:t>
          </a:r>
          <a:r>
            <a:rPr kumimoji="1" lang="ja-JP" altLang="en-US" sz="1700" kern="1200" noProof="1">
              <a:solidFill>
                <a:srgbClr val="C00000"/>
              </a:solidFill>
            </a:rPr>
            <a:t>security</a:t>
          </a:r>
          <a:r>
            <a:rPr kumimoji="1" lang="en-US" altLang="ja-JP" sz="1700" kern="1200" noProof="1"/>
            <a:t> updates</a:t>
          </a:r>
        </a:p>
      </dsp:txBody>
      <dsp:txXfrm rot="-5400000">
        <a:off x="471071" y="2455166"/>
        <a:ext cx="10389791" cy="394717"/>
      </dsp:txXfrm>
    </dsp:sp>
    <dsp:sp modelId="{EDA1F258-52F5-4597-AD9C-26E761E5A39B}">
      <dsp:nvSpPr>
        <dsp:cNvPr id="0" name=""/>
        <dsp:cNvSpPr/>
      </dsp:nvSpPr>
      <dsp:spPr>
        <a:xfrm rot="5400000">
          <a:off x="-100943" y="3142652"/>
          <a:ext cx="672959" cy="471071"/>
        </a:xfrm>
        <a:prstGeom prst="chevron">
          <a:avLst/>
        </a:prstGeom>
        <a:solidFill>
          <a:srgbClr val="00B05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97840" rtl="0">
            <a:lnSpc>
              <a:spcPct val="90000"/>
            </a:lnSpc>
            <a:spcBef>
              <a:spcPct val="0"/>
            </a:spcBef>
            <a:spcAft>
              <a:spcPct val="35000"/>
            </a:spcAft>
            <a:buNone/>
          </a:pPr>
          <a:r>
            <a:rPr kumimoji="1" lang="en-US" sz="1120" kern="1200" noProof="1"/>
            <a:t>2019</a:t>
          </a:r>
          <a:endParaRPr lang="ja-JP" sz="1120" kern="1200" dirty="0"/>
        </a:p>
      </dsp:txBody>
      <dsp:txXfrm rot="-5400000">
        <a:off x="2" y="3277244"/>
        <a:ext cx="471071" cy="201888"/>
      </dsp:txXfrm>
    </dsp:sp>
    <dsp:sp modelId="{C637E341-FC16-4FE5-A7A7-7D9785C35E1D}">
      <dsp:nvSpPr>
        <dsp:cNvPr id="0" name=""/>
        <dsp:cNvSpPr/>
      </dsp:nvSpPr>
      <dsp:spPr>
        <a:xfrm rot="5400000">
          <a:off x="5457931" y="-1945151"/>
          <a:ext cx="437423" cy="1041114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kumimoji="1" lang="en-US" altLang="ja-JP" sz="1700" kern="1200" noProof="1">
              <a:solidFill>
                <a:srgbClr val="C00000"/>
              </a:solidFill>
            </a:rPr>
            <a:t>DevOps</a:t>
          </a:r>
          <a:r>
            <a:rPr kumimoji="1" lang="en-US" altLang="ja-JP" sz="1700" kern="1200" noProof="1"/>
            <a:t> subcategory detailing, adding orchestration to </a:t>
          </a:r>
          <a:r>
            <a:rPr kumimoji="1" lang="ja-JP" altLang="en-US" sz="1700" kern="1200" noProof="1">
              <a:solidFill>
                <a:srgbClr val="C00000"/>
              </a:solidFill>
            </a:rPr>
            <a:t>virtualization</a:t>
          </a:r>
        </a:p>
      </dsp:txBody>
      <dsp:txXfrm rot="-5400000">
        <a:off x="471071" y="3063062"/>
        <a:ext cx="10389791" cy="394717"/>
      </dsp:txXfrm>
    </dsp:sp>
    <dsp:sp modelId="{7C889B0D-62D5-4DC2-8396-9184EE90F7E6}">
      <dsp:nvSpPr>
        <dsp:cNvPr id="0" name=""/>
        <dsp:cNvSpPr/>
      </dsp:nvSpPr>
      <dsp:spPr>
        <a:xfrm rot="5400000">
          <a:off x="-100943" y="3750548"/>
          <a:ext cx="672959" cy="471071"/>
        </a:xfrm>
        <a:prstGeom prst="chevron">
          <a:avLst/>
        </a:prstGeom>
        <a:solidFill>
          <a:srgbClr val="00B0F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97840" rtl="0">
            <a:lnSpc>
              <a:spcPct val="90000"/>
            </a:lnSpc>
            <a:spcBef>
              <a:spcPct val="0"/>
            </a:spcBef>
            <a:spcAft>
              <a:spcPct val="35000"/>
            </a:spcAft>
            <a:buNone/>
          </a:pPr>
          <a:r>
            <a:rPr kumimoji="1" lang="en-US" sz="1120" kern="1200" noProof="1"/>
            <a:t>2020</a:t>
          </a:r>
          <a:endParaRPr lang="ja-JP" sz="1120" kern="1200"/>
        </a:p>
      </dsp:txBody>
      <dsp:txXfrm rot="-5400000">
        <a:off x="2" y="3885140"/>
        <a:ext cx="471071" cy="201888"/>
      </dsp:txXfrm>
    </dsp:sp>
    <dsp:sp modelId="{746640C4-BBBE-4A11-B249-7EA91A07E679}">
      <dsp:nvSpPr>
        <dsp:cNvPr id="0" name=""/>
        <dsp:cNvSpPr/>
      </dsp:nvSpPr>
      <dsp:spPr>
        <a:xfrm rot="5400000">
          <a:off x="5457931" y="-1337255"/>
          <a:ext cx="437423" cy="1041114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kumimoji="1" lang="ja-JP" altLang="en-US" sz="1700" kern="1200" noProof="1">
              <a:solidFill>
                <a:srgbClr val="C00000"/>
              </a:solidFill>
            </a:rPr>
            <a:t>Database AI</a:t>
          </a:r>
          <a:r>
            <a:rPr kumimoji="1" lang="ja-JP" altLang="en-US" sz="1700" kern="1200" noProof="1"/>
            <a:t> area overhauled, </a:t>
          </a:r>
          <a:r>
            <a:rPr kumimoji="1" lang="ja-JP" altLang="en-US" sz="1700" kern="1200" noProof="1">
              <a:solidFill>
                <a:srgbClr val="C00000"/>
              </a:solidFill>
            </a:rPr>
            <a:t>virtualization</a:t>
          </a:r>
          <a:r>
            <a:rPr kumimoji="1" lang="ja-JP" altLang="en-US" sz="1700" kern="1200" noProof="1"/>
            <a:t> category subdivided, new service mesh created</a:t>
          </a:r>
        </a:p>
      </dsp:txBody>
      <dsp:txXfrm rot="-5400000">
        <a:off x="471071" y="3670958"/>
        <a:ext cx="10389791" cy="394717"/>
      </dsp:txXfrm>
    </dsp:sp>
    <dsp:sp modelId="{3741C220-F3E9-4F96-8E49-2A6800B46F4B}">
      <dsp:nvSpPr>
        <dsp:cNvPr id="0" name=""/>
        <dsp:cNvSpPr/>
      </dsp:nvSpPr>
      <dsp:spPr>
        <a:xfrm rot="5400000">
          <a:off x="-100943" y="4358444"/>
          <a:ext cx="672959" cy="471071"/>
        </a:xfrm>
        <a:prstGeom prst="chevron">
          <a:avLst/>
        </a:prstGeom>
        <a:solidFill>
          <a:srgbClr val="0070C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97840" rtl="0">
            <a:lnSpc>
              <a:spcPct val="90000"/>
            </a:lnSpc>
            <a:spcBef>
              <a:spcPct val="0"/>
            </a:spcBef>
            <a:spcAft>
              <a:spcPct val="35000"/>
            </a:spcAft>
            <a:buNone/>
          </a:pPr>
          <a:r>
            <a:rPr kumimoji="1" lang="en-US" sz="1120" kern="1200" noProof="1"/>
            <a:t>2021</a:t>
          </a:r>
          <a:endParaRPr lang="ja-JP" sz="1120" kern="1200"/>
        </a:p>
      </dsp:txBody>
      <dsp:txXfrm rot="-5400000">
        <a:off x="2" y="4493036"/>
        <a:ext cx="471071" cy="201888"/>
      </dsp:txXfrm>
    </dsp:sp>
    <dsp:sp modelId="{907B6F0A-277C-496C-978F-F3D2625B33AB}">
      <dsp:nvSpPr>
        <dsp:cNvPr id="0" name=""/>
        <dsp:cNvSpPr/>
      </dsp:nvSpPr>
      <dsp:spPr>
        <a:xfrm rot="5400000">
          <a:off x="5457931" y="-729360"/>
          <a:ext cx="437423" cy="1041114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kumimoji="1" lang="ja-JP" altLang="en-US" sz="1700" kern="1200" noProof="1">
              <a:solidFill>
                <a:srgbClr val="C00000"/>
              </a:solidFill>
            </a:rPr>
            <a:t>Security</a:t>
          </a:r>
          <a:r>
            <a:rPr kumimoji="1" lang="ja-JP" altLang="en-US" sz="1700" kern="1200" noProof="1"/>
            <a:t> subcategory overhauled, desktop cloud subcategory overhauled</a:t>
          </a:r>
        </a:p>
      </dsp:txBody>
      <dsp:txXfrm rot="-5400000">
        <a:off x="471071" y="4278853"/>
        <a:ext cx="10389791" cy="394717"/>
      </dsp:txXfrm>
    </dsp:sp>
    <dsp:sp modelId="{620F960A-583C-4658-8B75-ED2580EBFDAC}">
      <dsp:nvSpPr>
        <dsp:cNvPr id="0" name=""/>
        <dsp:cNvSpPr/>
      </dsp:nvSpPr>
      <dsp:spPr>
        <a:xfrm rot="5400000">
          <a:off x="-100943" y="4966339"/>
          <a:ext cx="672959" cy="471071"/>
        </a:xfrm>
        <a:prstGeom prst="chevron">
          <a:avLst/>
        </a:prstGeom>
        <a:solidFill>
          <a:srgbClr val="7030A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kumimoji="1" lang="en-US" sz="1300" kern="1200" noProof="1"/>
            <a:t>2022</a:t>
          </a:r>
          <a:endParaRPr lang="ja-JP" sz="1300" kern="1200" dirty="0"/>
        </a:p>
      </dsp:txBody>
      <dsp:txXfrm rot="-5400000">
        <a:off x="2" y="5100931"/>
        <a:ext cx="471071" cy="201888"/>
      </dsp:txXfrm>
    </dsp:sp>
    <dsp:sp modelId="{23CB2748-9DBA-4EA2-9F07-5A422E5BCB2E}">
      <dsp:nvSpPr>
        <dsp:cNvPr id="0" name=""/>
        <dsp:cNvSpPr/>
      </dsp:nvSpPr>
      <dsp:spPr>
        <a:xfrm rot="5400000">
          <a:off x="5457931" y="-121464"/>
          <a:ext cx="437423" cy="1041114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96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960"/>
            </a:lvl1pPr>
          </a:lstStyle>
          <a:p>
            <a:fld id="{15EA4AF6-73D7-42A0-8DB2-F1A89DDD0281}" type="datetimeFigureOut">
              <a:rPr kumimoji="1" lang="ja-JP" altLang="en-US" smtClean="0"/>
              <a:t>2023/6/28</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96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960"/>
            </a:lvl1pPr>
          </a:lstStyle>
          <a:p>
            <a:fld id="{DED08AAF-2527-4AA3-BCD2-F7DB1273993D}" type="slidenum">
              <a:rPr kumimoji="1" lang="ja-JP" altLang="en-US" smtClean="0"/>
              <a:t>‹#›</a:t>
            </a:fld>
            <a:endParaRPr kumimoji="1" lang="ja-JP" altLang="en-US"/>
          </a:p>
        </p:txBody>
      </p:sp>
    </p:spTree>
    <p:extLst>
      <p:ext uri="{BB962C8B-B14F-4D97-AF65-F5344CB8AC3E}">
        <p14:creationId xmlns:p14="http://schemas.microsoft.com/office/powerpoint/2010/main" val="19828899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960" kern="1200">
        <a:solidFill>
          <a:schemeClr val="tx1"/>
        </a:solidFill>
        <a:latin typeface="+mn-lt"/>
        <a:ea typeface="+mn-ea"/>
        <a:cs typeface="+mn-cs"/>
      </a:defRPr>
    </a:lvl1pPr>
    <a:lvl2pPr marL="457200" algn="l" defTabSz="914400" rtl="0" eaLnBrk="1" latinLnBrk="0" hangingPunct="1">
      <a:defRPr kumimoji="1" sz="960" kern="1200">
        <a:solidFill>
          <a:schemeClr val="tx1"/>
        </a:solidFill>
        <a:latin typeface="+mn-lt"/>
        <a:ea typeface="+mn-ea"/>
        <a:cs typeface="+mn-cs"/>
      </a:defRPr>
    </a:lvl2pPr>
    <a:lvl3pPr marL="914400" algn="l" defTabSz="914400" rtl="0" eaLnBrk="1" latinLnBrk="0" hangingPunct="1">
      <a:defRPr kumimoji="1" sz="960" kern="1200">
        <a:solidFill>
          <a:schemeClr val="tx1"/>
        </a:solidFill>
        <a:latin typeface="+mn-lt"/>
        <a:ea typeface="+mn-ea"/>
        <a:cs typeface="+mn-cs"/>
      </a:defRPr>
    </a:lvl3pPr>
    <a:lvl4pPr marL="1371600" algn="l" defTabSz="914400" rtl="0" eaLnBrk="1" latinLnBrk="0" hangingPunct="1">
      <a:defRPr kumimoji="1" sz="960" kern="1200">
        <a:solidFill>
          <a:schemeClr val="tx1"/>
        </a:solidFill>
        <a:latin typeface="+mn-lt"/>
        <a:ea typeface="+mn-ea"/>
        <a:cs typeface="+mn-cs"/>
      </a:defRPr>
    </a:lvl4pPr>
    <a:lvl5pPr marL="1828800" algn="l" defTabSz="914400" rtl="0" eaLnBrk="1" latinLnBrk="0" hangingPunct="1">
      <a:defRPr kumimoji="1" sz="960" kern="1200">
        <a:solidFill>
          <a:schemeClr val="tx1"/>
        </a:solidFill>
        <a:latin typeface="+mn-lt"/>
        <a:ea typeface="+mn-ea"/>
        <a:cs typeface="+mn-cs"/>
      </a:defRPr>
    </a:lvl5pPr>
    <a:lvl6pPr marL="2286000" algn="l" defTabSz="914400" rtl="0" eaLnBrk="1" latinLnBrk="0" hangingPunct="1">
      <a:defRPr kumimoji="1" sz="960" kern="1200">
        <a:solidFill>
          <a:schemeClr val="tx1"/>
        </a:solidFill>
        <a:latin typeface="+mn-lt"/>
        <a:ea typeface="+mn-ea"/>
        <a:cs typeface="+mn-cs"/>
      </a:defRPr>
    </a:lvl6pPr>
    <a:lvl7pPr marL="2743200" algn="l" defTabSz="914400" rtl="0" eaLnBrk="1" latinLnBrk="0" hangingPunct="1">
      <a:defRPr kumimoji="1" sz="960" kern="1200">
        <a:solidFill>
          <a:schemeClr val="tx1"/>
        </a:solidFill>
        <a:latin typeface="+mn-lt"/>
        <a:ea typeface="+mn-ea"/>
        <a:cs typeface="+mn-cs"/>
      </a:defRPr>
    </a:lvl7pPr>
    <a:lvl8pPr marL="3200400" algn="l" defTabSz="914400" rtl="0" eaLnBrk="1" latinLnBrk="0" hangingPunct="1">
      <a:defRPr kumimoji="1" sz="960" kern="1200">
        <a:solidFill>
          <a:schemeClr val="tx1"/>
        </a:solidFill>
        <a:latin typeface="+mn-lt"/>
        <a:ea typeface="+mn-ea"/>
        <a:cs typeface="+mn-cs"/>
      </a:defRPr>
    </a:lvl8pPr>
    <a:lvl9pPr marL="3657600" algn="l" defTabSz="914400" rtl="0" eaLnBrk="1" latinLnBrk="0" hangingPunct="1">
      <a:defRPr kumimoji="1" sz="96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lvl1pPr defTabSz="905175">
              <a:spcBef>
                <a:spcPct val="30000"/>
              </a:spcBef>
              <a:defRPr kumimoji="1" sz="880">
                <a:solidFill>
                  <a:schemeClr val="tx1"/>
                </a:solidFill>
                <a:latin typeface="Arial" panose="020B0604020202020204" pitchFamily="34" charset="0"/>
                <a:ea typeface="ＭＳ Ｐ明朝" panose="02020600040205080304" pitchFamily="18" charset="-128"/>
              </a:defRPr>
            </a:lvl1pPr>
            <a:lvl2pPr marL="711969" indent="-273834" defTabSz="905175">
              <a:spcBef>
                <a:spcPct val="30000"/>
              </a:spcBef>
              <a:defRPr kumimoji="1" sz="880">
                <a:solidFill>
                  <a:schemeClr val="tx1"/>
                </a:solidFill>
                <a:latin typeface="Arial" panose="020B0604020202020204" pitchFamily="34" charset="0"/>
                <a:ea typeface="ＭＳ Ｐ明朝" panose="02020600040205080304" pitchFamily="18" charset="-128"/>
              </a:defRPr>
            </a:lvl2pPr>
            <a:lvl3pPr marL="1095337" indent="-219067" defTabSz="905175">
              <a:spcBef>
                <a:spcPct val="30000"/>
              </a:spcBef>
              <a:defRPr kumimoji="1" sz="880">
                <a:solidFill>
                  <a:schemeClr val="tx1"/>
                </a:solidFill>
                <a:latin typeface="Arial" panose="020B0604020202020204" pitchFamily="34" charset="0"/>
                <a:ea typeface="ＭＳ Ｐ明朝" panose="02020600040205080304" pitchFamily="18" charset="-128"/>
              </a:defRPr>
            </a:lvl3pPr>
            <a:lvl4pPr marL="1533472" indent="-219067" defTabSz="905175">
              <a:spcBef>
                <a:spcPct val="30000"/>
              </a:spcBef>
              <a:defRPr kumimoji="1" sz="880">
                <a:solidFill>
                  <a:schemeClr val="tx1"/>
                </a:solidFill>
                <a:latin typeface="Arial" panose="020B0604020202020204" pitchFamily="34" charset="0"/>
                <a:ea typeface="ＭＳ Ｐ明朝" panose="02020600040205080304" pitchFamily="18" charset="-128"/>
              </a:defRPr>
            </a:lvl4pPr>
            <a:lvl5pPr marL="1971606" indent="-219067" defTabSz="905175">
              <a:spcBef>
                <a:spcPct val="30000"/>
              </a:spcBef>
              <a:defRPr kumimoji="1" sz="880">
                <a:solidFill>
                  <a:schemeClr val="tx1"/>
                </a:solidFill>
                <a:latin typeface="Arial" panose="020B0604020202020204" pitchFamily="34" charset="0"/>
                <a:ea typeface="ＭＳ Ｐ明朝" panose="02020600040205080304" pitchFamily="18" charset="-128"/>
              </a:defRPr>
            </a:lvl5pPr>
            <a:lvl6pPr marL="2409741" indent="-219067" defTabSz="905175" eaLnBrk="0" fontAlgn="base" hangingPunct="0">
              <a:spcBef>
                <a:spcPct val="30000"/>
              </a:spcBef>
              <a:spcAft>
                <a:spcPct val="0"/>
              </a:spcAft>
              <a:defRPr kumimoji="1" sz="880">
                <a:solidFill>
                  <a:schemeClr val="tx1"/>
                </a:solidFill>
                <a:latin typeface="Arial" panose="020B0604020202020204" pitchFamily="34" charset="0"/>
                <a:ea typeface="ＭＳ Ｐ明朝" panose="02020600040205080304" pitchFamily="18" charset="-128"/>
              </a:defRPr>
            </a:lvl6pPr>
            <a:lvl7pPr marL="2847876" indent="-219067" defTabSz="905175" eaLnBrk="0" fontAlgn="base" hangingPunct="0">
              <a:spcBef>
                <a:spcPct val="30000"/>
              </a:spcBef>
              <a:spcAft>
                <a:spcPct val="0"/>
              </a:spcAft>
              <a:defRPr kumimoji="1" sz="880">
                <a:solidFill>
                  <a:schemeClr val="tx1"/>
                </a:solidFill>
                <a:latin typeface="Arial" panose="020B0604020202020204" pitchFamily="34" charset="0"/>
                <a:ea typeface="ＭＳ Ｐ明朝" panose="02020600040205080304" pitchFamily="18" charset="-128"/>
              </a:defRPr>
            </a:lvl7pPr>
            <a:lvl8pPr marL="3286011" indent="-219067" defTabSz="905175" eaLnBrk="0" fontAlgn="base" hangingPunct="0">
              <a:spcBef>
                <a:spcPct val="30000"/>
              </a:spcBef>
              <a:spcAft>
                <a:spcPct val="0"/>
              </a:spcAft>
              <a:defRPr kumimoji="1" sz="880">
                <a:solidFill>
                  <a:schemeClr val="tx1"/>
                </a:solidFill>
                <a:latin typeface="Arial" panose="020B0604020202020204" pitchFamily="34" charset="0"/>
                <a:ea typeface="ＭＳ Ｐ明朝" panose="02020600040205080304" pitchFamily="18" charset="-128"/>
              </a:defRPr>
            </a:lvl8pPr>
            <a:lvl9pPr marL="3724145" indent="-219067" defTabSz="905175" eaLnBrk="0" fontAlgn="base" hangingPunct="0">
              <a:spcBef>
                <a:spcPct val="30000"/>
              </a:spcBef>
              <a:spcAft>
                <a:spcPct val="0"/>
              </a:spcAft>
              <a:defRPr kumimoji="1" sz="880">
                <a:solidFill>
                  <a:schemeClr val="tx1"/>
                </a:solidFill>
                <a:latin typeface="Arial" panose="020B0604020202020204" pitchFamily="34" charset="0"/>
                <a:ea typeface="ＭＳ Ｐ明朝" panose="02020600040205080304" pitchFamily="18" charset="-128"/>
              </a:defRPr>
            </a:lvl9pPr>
          </a:lstStyle>
          <a:p>
            <a:pPr>
              <a:spcBef>
                <a:spcPct val="0"/>
              </a:spcBef>
            </a:pPr>
            <a:fld id="{57FD6578-80BC-4D58-92C2-C70E13CFCC7D}" type="slidenum">
              <a:rPr lang="en-US" altLang="ja-JP" sz="1200"/>
              <a:pPr>
                <a:spcBef>
                  <a:spcPct val="0"/>
                </a:spcBef>
              </a:pPr>
              <a:t>1</a:t>
            </a:fld>
            <a:endParaRPr lang="en-US" altLang="ja-JP" sz="960">
              <a:ea typeface="ＭＳ Ｐゴシック" panose="020B0600070205080204" pitchFamily="50" charset="-128"/>
            </a:endParaRPr>
          </a:p>
        </p:txBody>
      </p:sp>
      <p:sp>
        <p:nvSpPr>
          <p:cNvPr id="15363" name="Rectangle 2"/>
          <p:cNvSpPr>
            <a:spLocks noGrp="1" noRot="1" noChangeAspect="1" noChangeArrowheads="1" noTextEdit="1"/>
          </p:cNvSpPr>
          <p:nvPr>
            <p:ph type="sldImg"/>
          </p:nvPr>
        </p:nvSpPr>
        <p:spPr>
          <a:xfrm>
            <a:off x="409575" y="1233488"/>
            <a:ext cx="5916613" cy="3328987"/>
          </a:xfrm>
          <a:ln/>
        </p:spPr>
      </p:sp>
      <p:sp>
        <p:nvSpPr>
          <p:cNvPr id="15364" name="Rectangle 3"/>
          <p:cNvSpPr>
            <a:spLocks noGrp="1" noChangeArrowheads="1"/>
          </p:cNvSpPr>
          <p:nvPr>
            <p:ph type="body" idx="1"/>
          </p:nvPr>
        </p:nvSpPr>
        <p:spPr>
          <a:noFill/>
        </p:spPr>
        <p:txBody>
          <a:bodyPr/>
          <a:lstStyle/>
          <a:p>
            <a:pPr eaLnBrk="1" hangingPunct="1"/>
            <a:endParaRPr lang="ja-JP" altLang="ja-JP">
              <a:latin typeface="Arial" panose="020B0604020202020204" pitchFamily="34" charset="0"/>
            </a:endParaRPr>
          </a:p>
        </p:txBody>
      </p:sp>
      <p:sp>
        <p:nvSpPr>
          <p:cNvPr id="15365" name="フッター プレースホルダー 1"/>
          <p:cNvSpPr>
            <a:spLocks noGrp="1"/>
          </p:cNvSpPr>
          <p:nvPr>
            <p:ph type="ftr" sz="quarter" idx="4"/>
          </p:nvPr>
        </p:nvSpPr>
        <p:spPr>
          <a:noFill/>
        </p:spPr>
        <p:txBody>
          <a:bodyPr/>
          <a:lstStyle>
            <a:lvl1pPr defTabSz="905175">
              <a:spcBef>
                <a:spcPct val="30000"/>
              </a:spcBef>
              <a:defRPr kumimoji="1" sz="880">
                <a:solidFill>
                  <a:schemeClr val="tx1"/>
                </a:solidFill>
                <a:latin typeface="Arial" panose="020B0604020202020204" pitchFamily="34" charset="0"/>
                <a:ea typeface="ＭＳ Ｐ明朝" panose="02020600040205080304" pitchFamily="18" charset="-128"/>
              </a:defRPr>
            </a:lvl1pPr>
            <a:lvl2pPr marL="711969" indent="-273834" defTabSz="905175">
              <a:spcBef>
                <a:spcPct val="30000"/>
              </a:spcBef>
              <a:defRPr kumimoji="1" sz="880">
                <a:solidFill>
                  <a:schemeClr val="tx1"/>
                </a:solidFill>
                <a:latin typeface="Arial" panose="020B0604020202020204" pitchFamily="34" charset="0"/>
                <a:ea typeface="ＭＳ Ｐ明朝" panose="02020600040205080304" pitchFamily="18" charset="-128"/>
              </a:defRPr>
            </a:lvl2pPr>
            <a:lvl3pPr marL="1095337" indent="-219067" defTabSz="905175">
              <a:spcBef>
                <a:spcPct val="30000"/>
              </a:spcBef>
              <a:defRPr kumimoji="1" sz="880">
                <a:solidFill>
                  <a:schemeClr val="tx1"/>
                </a:solidFill>
                <a:latin typeface="Arial" panose="020B0604020202020204" pitchFamily="34" charset="0"/>
                <a:ea typeface="ＭＳ Ｐ明朝" panose="02020600040205080304" pitchFamily="18" charset="-128"/>
              </a:defRPr>
            </a:lvl3pPr>
            <a:lvl4pPr marL="1533472" indent="-219067" defTabSz="905175">
              <a:spcBef>
                <a:spcPct val="30000"/>
              </a:spcBef>
              <a:defRPr kumimoji="1" sz="880">
                <a:solidFill>
                  <a:schemeClr val="tx1"/>
                </a:solidFill>
                <a:latin typeface="Arial" panose="020B0604020202020204" pitchFamily="34" charset="0"/>
                <a:ea typeface="ＭＳ Ｐ明朝" panose="02020600040205080304" pitchFamily="18" charset="-128"/>
              </a:defRPr>
            </a:lvl4pPr>
            <a:lvl5pPr marL="1971606" indent="-219067" defTabSz="905175">
              <a:spcBef>
                <a:spcPct val="30000"/>
              </a:spcBef>
              <a:defRPr kumimoji="1" sz="880">
                <a:solidFill>
                  <a:schemeClr val="tx1"/>
                </a:solidFill>
                <a:latin typeface="Arial" panose="020B0604020202020204" pitchFamily="34" charset="0"/>
                <a:ea typeface="ＭＳ Ｐ明朝" panose="02020600040205080304" pitchFamily="18" charset="-128"/>
              </a:defRPr>
            </a:lvl5pPr>
            <a:lvl6pPr marL="2409741" indent="-219067" defTabSz="905175" eaLnBrk="0" fontAlgn="base" hangingPunct="0">
              <a:spcBef>
                <a:spcPct val="30000"/>
              </a:spcBef>
              <a:spcAft>
                <a:spcPct val="0"/>
              </a:spcAft>
              <a:defRPr kumimoji="1" sz="880">
                <a:solidFill>
                  <a:schemeClr val="tx1"/>
                </a:solidFill>
                <a:latin typeface="Arial" panose="020B0604020202020204" pitchFamily="34" charset="0"/>
                <a:ea typeface="ＭＳ Ｐ明朝" panose="02020600040205080304" pitchFamily="18" charset="-128"/>
              </a:defRPr>
            </a:lvl6pPr>
            <a:lvl7pPr marL="2847876" indent="-219067" defTabSz="905175" eaLnBrk="0" fontAlgn="base" hangingPunct="0">
              <a:spcBef>
                <a:spcPct val="30000"/>
              </a:spcBef>
              <a:spcAft>
                <a:spcPct val="0"/>
              </a:spcAft>
              <a:defRPr kumimoji="1" sz="880">
                <a:solidFill>
                  <a:schemeClr val="tx1"/>
                </a:solidFill>
                <a:latin typeface="Arial" panose="020B0604020202020204" pitchFamily="34" charset="0"/>
                <a:ea typeface="ＭＳ Ｐ明朝" panose="02020600040205080304" pitchFamily="18" charset="-128"/>
              </a:defRPr>
            </a:lvl7pPr>
            <a:lvl8pPr marL="3286011" indent="-219067" defTabSz="905175" eaLnBrk="0" fontAlgn="base" hangingPunct="0">
              <a:spcBef>
                <a:spcPct val="30000"/>
              </a:spcBef>
              <a:spcAft>
                <a:spcPct val="0"/>
              </a:spcAft>
              <a:defRPr kumimoji="1" sz="880">
                <a:solidFill>
                  <a:schemeClr val="tx1"/>
                </a:solidFill>
                <a:latin typeface="Arial" panose="020B0604020202020204" pitchFamily="34" charset="0"/>
                <a:ea typeface="ＭＳ Ｐ明朝" panose="02020600040205080304" pitchFamily="18" charset="-128"/>
              </a:defRPr>
            </a:lvl8pPr>
            <a:lvl9pPr marL="3724145" indent="-219067" defTabSz="905175" eaLnBrk="0" fontAlgn="base" hangingPunct="0">
              <a:spcBef>
                <a:spcPct val="30000"/>
              </a:spcBef>
              <a:spcAft>
                <a:spcPct val="0"/>
              </a:spcAft>
              <a:defRPr kumimoji="1" sz="880">
                <a:solidFill>
                  <a:schemeClr val="tx1"/>
                </a:solidFill>
                <a:latin typeface="Arial" panose="020B0604020202020204" pitchFamily="34" charset="0"/>
                <a:ea typeface="ＭＳ Ｐ明朝" panose="02020600040205080304" pitchFamily="18" charset="-128"/>
              </a:defRPr>
            </a:lvl9pPr>
          </a:lstStyle>
          <a:p>
            <a:pPr>
              <a:spcBef>
                <a:spcPct val="0"/>
              </a:spcBef>
            </a:pPr>
            <a:endParaRPr lang="en-US" altLang="ja-JP" sz="960">
              <a:ea typeface="ＭＳ Ｐゴシック" panose="020B0600070205080204" pitchFamily="50" charset="-128"/>
            </a:endParaRPr>
          </a:p>
        </p:txBody>
      </p:sp>
    </p:spTree>
    <p:extLst>
      <p:ext uri="{BB962C8B-B14F-4D97-AF65-F5344CB8AC3E}">
        <p14:creationId xmlns:p14="http://schemas.microsoft.com/office/powerpoint/2010/main" val="705661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ED08AAF-2527-4AA3-BCD2-F7DB1273993D}" type="slidenum">
              <a:rPr kumimoji="1" lang="ja-JP" altLang="en-US" smtClean="0"/>
              <a:t>6</a:t>
            </a:fld>
            <a:endParaRPr kumimoji="1" lang="ja-JP" altLang="en-US"/>
          </a:p>
        </p:txBody>
      </p:sp>
    </p:spTree>
    <p:extLst>
      <p:ext uri="{BB962C8B-B14F-4D97-AF65-F5344CB8AC3E}">
        <p14:creationId xmlns:p14="http://schemas.microsoft.com/office/powerpoint/2010/main" val="2807061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noProof="1"/>
              <a:t>It takes about 10 minutes to get here.</a:t>
            </a:r>
          </a:p>
        </p:txBody>
      </p:sp>
      <p:sp>
        <p:nvSpPr>
          <p:cNvPr id="4" name="スライド番号プレースホルダー 3"/>
          <p:cNvSpPr>
            <a:spLocks noGrp="1"/>
          </p:cNvSpPr>
          <p:nvPr>
            <p:ph type="sldNum" sz="quarter" idx="10"/>
          </p:nvPr>
        </p:nvSpPr>
        <p:spPr/>
        <p:txBody>
          <a:bodyPr/>
          <a:lstStyle/>
          <a:p>
            <a:fld id="{DED08AAF-2527-4AA3-BCD2-F7DB1273993D}" type="slidenum">
              <a:rPr kumimoji="1" lang="ja-JP" altLang="en-US" smtClean="0"/>
              <a:t>9</a:t>
            </a:fld>
            <a:endParaRPr kumimoji="1" lang="ja-JP" altLang="en-US"/>
          </a:p>
        </p:txBody>
      </p:sp>
    </p:spTree>
    <p:extLst>
      <p:ext uri="{BB962C8B-B14F-4D97-AF65-F5344CB8AC3E}">
        <p14:creationId xmlns:p14="http://schemas.microsoft.com/office/powerpoint/2010/main" val="29661131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4" name="AutoShape 4"/>
          <p:cNvSpPr>
            <a:spLocks noChangeArrowheads="1"/>
          </p:cNvSpPr>
          <p:nvPr/>
        </p:nvSpPr>
        <p:spPr bwMode="auto">
          <a:xfrm>
            <a:off x="812801" y="2382843"/>
            <a:ext cx="10610851" cy="109537"/>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rgbClr val="0070C0"/>
          </a:solidFill>
          <a:ln w="9525">
            <a:solidFill>
              <a:srgbClr val="0070C0"/>
            </a:solidFill>
            <a:round/>
            <a:headEnd/>
            <a:tailEnd/>
          </a:ln>
        </p:spPr>
        <p:txBody>
          <a:bodyPr/>
          <a:lstStyle/>
          <a:p>
            <a:endParaRPr lang="ja-JP" altLang="en-US" sz="1350"/>
          </a:p>
        </p:txBody>
      </p:sp>
      <p:pic>
        <p:nvPicPr>
          <p:cNvPr id="5" name="Picture 2" descr="C:\Documents and Settings\0000011140618\デスクトップ\forum_logo_small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1703" y="5094293"/>
            <a:ext cx="54229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6" name="Rectangle 2"/>
          <p:cNvSpPr>
            <a:spLocks noGrp="1" noChangeArrowheads="1"/>
          </p:cNvSpPr>
          <p:nvPr>
            <p:ph type="ctrTitle"/>
          </p:nvPr>
        </p:nvSpPr>
        <p:spPr>
          <a:xfrm>
            <a:off x="914400" y="990600"/>
            <a:ext cx="10363200" cy="1371600"/>
          </a:xfrm>
          <a:prstGeom prst="rect">
            <a:avLst/>
          </a:prstGeom>
        </p:spPr>
        <p:txBody>
          <a:bodyPr/>
          <a:lstStyle>
            <a:lvl1pPr>
              <a:defRPr sz="1500">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dirty="0"/>
              <a:t>マスタ タイトルの書式設定</a:t>
            </a:r>
          </a:p>
        </p:txBody>
      </p:sp>
      <p:sp>
        <p:nvSpPr>
          <p:cNvPr id="93187" name="Rectangle 3"/>
          <p:cNvSpPr>
            <a:spLocks noGrp="1" noChangeArrowheads="1"/>
          </p:cNvSpPr>
          <p:nvPr>
            <p:ph type="subTitle" idx="1"/>
          </p:nvPr>
        </p:nvSpPr>
        <p:spPr>
          <a:xfrm>
            <a:off x="1930400" y="3429000"/>
            <a:ext cx="9347200" cy="1600200"/>
          </a:xfrm>
        </p:spPr>
        <p:txBody>
          <a:bodyPr/>
          <a:lstStyle>
            <a:lvl1pPr marL="0" indent="0">
              <a:buFont typeface="Wingdings" pitchFamily="2" charset="2"/>
              <a:buNone/>
              <a:defRPr sz="1680">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dirty="0"/>
              <a:t>マスタ サブタイトルの書式設定</a:t>
            </a:r>
          </a:p>
        </p:txBody>
      </p:sp>
      <p:sp>
        <p:nvSpPr>
          <p:cNvPr id="6" name="Rectangle 4"/>
          <p:cNvSpPr>
            <a:spLocks noGrp="1" noChangeArrowheads="1"/>
          </p:cNvSpPr>
          <p:nvPr>
            <p:ph type="dt" sz="half" idx="10"/>
          </p:nvPr>
        </p:nvSpPr>
        <p:spPr>
          <a:xfrm>
            <a:off x="0" y="6597650"/>
            <a:ext cx="1439333" cy="260350"/>
          </a:xfrm>
        </p:spPr>
        <p:txBody>
          <a:bodyPr/>
          <a:lstStyle>
            <a:lvl1pPr>
              <a:defRPr/>
            </a:lvl1pPr>
          </a:lstStyle>
          <a:p>
            <a:pPr>
              <a:defRPr/>
            </a:pPr>
            <a:endParaRPr lang="en-US" altLang="ja-JP"/>
          </a:p>
        </p:txBody>
      </p:sp>
      <p:sp>
        <p:nvSpPr>
          <p:cNvPr id="8" name="Rectangle 6"/>
          <p:cNvSpPr>
            <a:spLocks noGrp="1" noChangeArrowheads="1"/>
          </p:cNvSpPr>
          <p:nvPr>
            <p:ph type="sldNum" sz="quarter" idx="12"/>
          </p:nvPr>
        </p:nvSpPr>
        <p:spPr>
          <a:xfrm>
            <a:off x="11427887" y="6605588"/>
            <a:ext cx="764116" cy="252412"/>
          </a:xfrm>
        </p:spPr>
        <p:txBody>
          <a:bodyPr/>
          <a:lstStyle>
            <a:lvl1pPr>
              <a:defRPr/>
            </a:lvl1pPr>
          </a:lstStyle>
          <a:p>
            <a:pPr>
              <a:defRPr/>
            </a:pPr>
            <a:fld id="{83447365-5D82-483B-BAF6-08E63883FC40}" type="slidenum">
              <a:rPr lang="en-US" altLang="ja-JP"/>
              <a:pPr>
                <a:defRPr/>
              </a:pPr>
              <a:t>‹#›</a:t>
            </a:fld>
            <a:endParaRPr lang="en-US" altLang="ja-JP"/>
          </a:p>
        </p:txBody>
      </p:sp>
      <p:sp>
        <p:nvSpPr>
          <p:cNvPr id="9" name="Rectangle 7">
            <a:extLst>
              <a:ext uri="{FF2B5EF4-FFF2-40B4-BE49-F238E27FC236}">
                <a16:creationId xmlns:a16="http://schemas.microsoft.com/office/drawing/2014/main" id="{AC29971C-2AEE-42A9-8223-AE46DF922C85}"/>
              </a:ext>
            </a:extLst>
          </p:cNvPr>
          <p:cNvSpPr>
            <a:spLocks noGrp="1" noChangeArrowheads="1"/>
          </p:cNvSpPr>
          <p:nvPr>
            <p:ph type="ftr" sz="quarter" idx="3"/>
          </p:nvPr>
        </p:nvSpPr>
        <p:spPr>
          <a:xfrm>
            <a:off x="4304553" y="6565878"/>
            <a:ext cx="4537075" cy="188913"/>
          </a:xfrm>
          <a:prstGeom prst="rect">
            <a:avLst/>
          </a:prstGeom>
          <a:ln/>
        </p:spPr>
        <p:txBody>
          <a:bodyPr/>
          <a:lstStyle>
            <a:lvl1pPr>
              <a:defRPr sz="840">
                <a:solidFill>
                  <a:schemeClr val="tx1">
                    <a:lumMod val="85000"/>
                    <a:lumOff val="15000"/>
                  </a:schemeClr>
                </a:solidFill>
              </a:defRPr>
            </a:lvl1pPr>
          </a:lstStyle>
          <a:p>
            <a:pPr>
              <a:defRPr/>
            </a:pPr>
            <a:r>
              <a:rPr lang="en-US" altLang="ja-JP" dirty="0"/>
              <a:t>Copyright 2023 Japan OSS Promotion Forum</a:t>
            </a:r>
          </a:p>
        </p:txBody>
      </p:sp>
    </p:spTree>
    <p:extLst>
      <p:ext uri="{BB962C8B-B14F-4D97-AF65-F5344CB8AC3E}">
        <p14:creationId xmlns:p14="http://schemas.microsoft.com/office/powerpoint/2010/main" val="2030246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3" name="コンテンツ プレースホルダ 2"/>
          <p:cNvSpPr>
            <a:spLocks noGrp="1"/>
          </p:cNvSpPr>
          <p:nvPr>
            <p:ph idx="1"/>
          </p:nvPr>
        </p:nvSpPr>
        <p:spPr>
          <a:xfrm>
            <a:off x="391584" y="838734"/>
            <a:ext cx="11561232" cy="5038725"/>
          </a:xfr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vl2pPr>
              <a:defRPr>
                <a:latin typeface="メイリオ" panose="020B0604030504040204" pitchFamily="50" charset="-128"/>
                <a:ea typeface="メイリオ" panose="020B0604030504040204" pitchFamily="50" charset="-128"/>
                <a:cs typeface="メイリオ" panose="020B0604030504040204" pitchFamily="50" charset="-128"/>
              </a:defRPr>
            </a:lvl2pPr>
            <a:lvl3pPr>
              <a:defRPr>
                <a:latin typeface="メイリオ" panose="020B0604030504040204" pitchFamily="50" charset="-128"/>
                <a:ea typeface="メイリオ" panose="020B0604030504040204" pitchFamily="50" charset="-128"/>
                <a:cs typeface="メイリオ" panose="020B0604030504040204" pitchFamily="50" charset="-128"/>
              </a:defRPr>
            </a:lvl3pPr>
            <a:lvl4pPr>
              <a:defRPr>
                <a:latin typeface="メイリオ" panose="020B0604030504040204" pitchFamily="50" charset="-128"/>
                <a:ea typeface="メイリオ" panose="020B0604030504040204" pitchFamily="50" charset="-128"/>
                <a:cs typeface="メイリオ" panose="020B0604030504040204" pitchFamily="50" charset="-128"/>
              </a:defRPr>
            </a:lvl4pPr>
            <a:lvl5pPr>
              <a:defRPr>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4" name="Rectangle 6"/>
          <p:cNvSpPr>
            <a:spLocks noGrp="1" noChangeArrowheads="1"/>
          </p:cNvSpPr>
          <p:nvPr>
            <p:ph type="dt" sz="half" idx="10"/>
          </p:nvPr>
        </p:nvSpPr>
        <p:spPr/>
        <p:txBody>
          <a:bodyPr/>
          <a:lstStyle>
            <a:lvl1pPr>
              <a:defRPr/>
            </a:lvl1pPr>
          </a:lstStyle>
          <a:p>
            <a:pPr>
              <a:defRPr/>
            </a:pPr>
            <a:endParaRPr lang="en-US" altLang="ja-JP"/>
          </a:p>
        </p:txBody>
      </p:sp>
      <p:sp>
        <p:nvSpPr>
          <p:cNvPr id="6" name="Rectangle 8"/>
          <p:cNvSpPr>
            <a:spLocks noGrp="1" noChangeArrowheads="1"/>
          </p:cNvSpPr>
          <p:nvPr>
            <p:ph type="sldNum" sz="quarter" idx="12"/>
          </p:nvPr>
        </p:nvSpPr>
        <p:spPr/>
        <p:txBody>
          <a:bodyPr/>
          <a:lstStyle>
            <a:lvl1pPr>
              <a:defRPr/>
            </a:lvl1pPr>
          </a:lstStyle>
          <a:p>
            <a:pPr>
              <a:defRPr/>
            </a:pPr>
            <a:fld id="{2E2CC637-50F8-41E5-AD2A-672FDF5D54F5}" type="slidenum">
              <a:rPr lang="en-US" altLang="ja-JP"/>
              <a:pPr>
                <a:defRPr/>
              </a:pPr>
              <a:t>‹#›</a:t>
            </a:fld>
            <a:endParaRPr lang="en-US" altLang="ja-JP"/>
          </a:p>
        </p:txBody>
      </p:sp>
      <p:sp>
        <p:nvSpPr>
          <p:cNvPr id="8" name="タイトル プレースホルダー"/>
          <p:cNvSpPr>
            <a:spLocks noGrp="1"/>
          </p:cNvSpPr>
          <p:nvPr>
            <p:ph type="title"/>
          </p:nvPr>
        </p:nvSpPr>
        <p:spPr bwMode="gray">
          <a:xfrm>
            <a:off x="391584" y="108000"/>
            <a:ext cx="11561232" cy="468000"/>
          </a:xfrm>
          <a:prstGeom prst="rect">
            <a:avLst/>
          </a:prstGeom>
        </p:spPr>
        <p:txBody>
          <a:bodyPr vert="horz" lIns="91440" tIns="36000" rIns="91440" bIns="0" rtlCol="0" anchor="ctr">
            <a:noAutofit/>
          </a:bodyPr>
          <a:lstStyle/>
          <a:p>
            <a:r>
              <a:rPr kumimoji="1" lang="ja-JP" altLang="en-US" dirty="0"/>
              <a:t>マスター タイトルの書式設定</a:t>
            </a:r>
          </a:p>
        </p:txBody>
      </p:sp>
      <p:sp>
        <p:nvSpPr>
          <p:cNvPr id="7" name="Rectangle 7">
            <a:extLst>
              <a:ext uri="{FF2B5EF4-FFF2-40B4-BE49-F238E27FC236}">
                <a16:creationId xmlns:a16="http://schemas.microsoft.com/office/drawing/2014/main" id="{B2C55A2B-A19F-4839-931B-7A47AD44B7C7}"/>
              </a:ext>
            </a:extLst>
          </p:cNvPr>
          <p:cNvSpPr>
            <a:spLocks noGrp="1" noChangeArrowheads="1"/>
          </p:cNvSpPr>
          <p:nvPr>
            <p:ph type="ftr" sz="quarter" idx="3"/>
          </p:nvPr>
        </p:nvSpPr>
        <p:spPr>
          <a:xfrm>
            <a:off x="4304553" y="6565878"/>
            <a:ext cx="4537075" cy="188913"/>
          </a:xfrm>
          <a:prstGeom prst="rect">
            <a:avLst/>
          </a:prstGeom>
          <a:ln/>
        </p:spPr>
        <p:txBody>
          <a:bodyPr/>
          <a:lstStyle>
            <a:lvl1pPr>
              <a:defRPr sz="840">
                <a:solidFill>
                  <a:schemeClr val="tx1">
                    <a:lumMod val="85000"/>
                    <a:lumOff val="15000"/>
                  </a:schemeClr>
                </a:solidFill>
              </a:defRPr>
            </a:lvl1pPr>
          </a:lstStyle>
          <a:p>
            <a:pPr>
              <a:defRPr/>
            </a:pPr>
            <a:r>
              <a:rPr lang="en-US" altLang="ja-JP" dirty="0"/>
              <a:t>Copyright 2023 Japan OSS Promotion Forum</a:t>
            </a:r>
          </a:p>
        </p:txBody>
      </p:sp>
    </p:spTree>
    <p:extLst>
      <p:ext uri="{BB962C8B-B14F-4D97-AF65-F5344CB8AC3E}">
        <p14:creationId xmlns:p14="http://schemas.microsoft.com/office/powerpoint/2010/main" val="246971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766233" y="88905"/>
            <a:ext cx="10668000" cy="460375"/>
          </a:xfrm>
          <a:prstGeom prst="rect">
            <a:avLst/>
          </a:prstGeom>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dirty="0"/>
              <a:t>マスタ タイトルの書式設定</a:t>
            </a:r>
          </a:p>
        </p:txBody>
      </p:sp>
      <p:sp>
        <p:nvSpPr>
          <p:cNvPr id="3" name="Rectangle 6"/>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8"/>
          <p:cNvSpPr>
            <a:spLocks noGrp="1" noChangeArrowheads="1"/>
          </p:cNvSpPr>
          <p:nvPr>
            <p:ph type="sldNum" sz="quarter" idx="12"/>
          </p:nvPr>
        </p:nvSpPr>
        <p:spPr>
          <a:ln/>
        </p:spPr>
        <p:txBody>
          <a:bodyPr/>
          <a:lstStyle>
            <a:lvl1pPr>
              <a:defRPr/>
            </a:lvl1pPr>
          </a:lstStyle>
          <a:p>
            <a:pPr>
              <a:defRPr/>
            </a:pPr>
            <a:fld id="{46E683E9-ADC6-4FF3-AD4E-53B288B533C8}" type="slidenum">
              <a:rPr lang="en-US" altLang="ja-JP"/>
              <a:pPr>
                <a:defRPr/>
              </a:pPr>
              <a:t>‹#›</a:t>
            </a:fld>
            <a:endParaRPr lang="en-US" altLang="ja-JP"/>
          </a:p>
        </p:txBody>
      </p:sp>
      <p:sp>
        <p:nvSpPr>
          <p:cNvPr id="6" name="Rectangle 7">
            <a:extLst>
              <a:ext uri="{FF2B5EF4-FFF2-40B4-BE49-F238E27FC236}">
                <a16:creationId xmlns:a16="http://schemas.microsoft.com/office/drawing/2014/main" id="{95881C3E-A34B-4E4D-8FB2-FB1A700C9332}"/>
              </a:ext>
            </a:extLst>
          </p:cNvPr>
          <p:cNvSpPr>
            <a:spLocks noGrp="1" noChangeArrowheads="1"/>
          </p:cNvSpPr>
          <p:nvPr>
            <p:ph type="ftr" sz="quarter" idx="3"/>
          </p:nvPr>
        </p:nvSpPr>
        <p:spPr>
          <a:xfrm>
            <a:off x="4304553" y="6565878"/>
            <a:ext cx="4537075" cy="188913"/>
          </a:xfrm>
          <a:prstGeom prst="rect">
            <a:avLst/>
          </a:prstGeom>
          <a:ln/>
        </p:spPr>
        <p:txBody>
          <a:bodyPr/>
          <a:lstStyle>
            <a:lvl1pPr>
              <a:defRPr sz="840">
                <a:solidFill>
                  <a:schemeClr val="tx1">
                    <a:lumMod val="85000"/>
                    <a:lumOff val="15000"/>
                  </a:schemeClr>
                </a:solidFill>
              </a:defRPr>
            </a:lvl1pPr>
          </a:lstStyle>
          <a:p>
            <a:pPr>
              <a:defRPr/>
            </a:pPr>
            <a:r>
              <a:rPr lang="en-US" altLang="ja-JP" dirty="0"/>
              <a:t>Copyright 2023 Japan OSS Promotion Forum</a:t>
            </a:r>
          </a:p>
        </p:txBody>
      </p:sp>
    </p:spTree>
    <p:extLst>
      <p:ext uri="{BB962C8B-B14F-4D97-AF65-F5344CB8AC3E}">
        <p14:creationId xmlns:p14="http://schemas.microsoft.com/office/powerpoint/2010/main" val="2383435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白紙">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endParaRPr lang="en-US" altLang="ja-JP"/>
          </a:p>
        </p:txBody>
      </p:sp>
      <p:sp>
        <p:nvSpPr>
          <p:cNvPr id="4" name="Rectangle 8"/>
          <p:cNvSpPr>
            <a:spLocks noGrp="1" noChangeArrowheads="1"/>
          </p:cNvSpPr>
          <p:nvPr>
            <p:ph type="sldNum" sz="quarter" idx="12"/>
          </p:nvPr>
        </p:nvSpPr>
        <p:spPr>
          <a:ln/>
        </p:spPr>
        <p:txBody>
          <a:bodyPr/>
          <a:lstStyle>
            <a:lvl1pPr>
              <a:defRPr/>
            </a:lvl1pPr>
          </a:lstStyle>
          <a:p>
            <a:pPr>
              <a:defRPr/>
            </a:pPr>
            <a:fld id="{B58F3E1F-4C1B-4ED0-8BD9-970CB015BF9F}" type="slidenum">
              <a:rPr lang="en-US" altLang="ja-JP"/>
              <a:pPr>
                <a:defRPr/>
              </a:pPr>
              <a:t>‹#›</a:t>
            </a:fld>
            <a:endParaRPr lang="en-US" altLang="ja-JP"/>
          </a:p>
        </p:txBody>
      </p:sp>
      <p:sp>
        <p:nvSpPr>
          <p:cNvPr id="5" name="タイトル プレースホルダー"/>
          <p:cNvSpPr>
            <a:spLocks noGrp="1"/>
          </p:cNvSpPr>
          <p:nvPr>
            <p:ph type="title"/>
          </p:nvPr>
        </p:nvSpPr>
        <p:spPr bwMode="gray">
          <a:xfrm>
            <a:off x="239185" y="108000"/>
            <a:ext cx="11713633" cy="468000"/>
          </a:xfrm>
          <a:prstGeom prst="rect">
            <a:avLst/>
          </a:prstGeom>
        </p:spPr>
        <p:txBody>
          <a:bodyPr vert="horz" lIns="91440" tIns="36000" rIns="91440" bIns="0" rtlCol="0" anchor="ctr">
            <a:noAutofit/>
          </a:bodyPr>
          <a:lstStyle/>
          <a:p>
            <a:r>
              <a:rPr kumimoji="1" lang="ja-JP" altLang="en-US" dirty="0"/>
              <a:t>マスター タイトルの書式設定</a:t>
            </a:r>
          </a:p>
        </p:txBody>
      </p:sp>
      <p:sp>
        <p:nvSpPr>
          <p:cNvPr id="7" name="Rectangle 7">
            <a:extLst>
              <a:ext uri="{FF2B5EF4-FFF2-40B4-BE49-F238E27FC236}">
                <a16:creationId xmlns:a16="http://schemas.microsoft.com/office/drawing/2014/main" id="{3E1E842F-972B-40DD-BC79-BD9F2C49188C}"/>
              </a:ext>
            </a:extLst>
          </p:cNvPr>
          <p:cNvSpPr>
            <a:spLocks noGrp="1" noChangeArrowheads="1"/>
          </p:cNvSpPr>
          <p:nvPr>
            <p:ph type="ftr" sz="quarter" idx="3"/>
          </p:nvPr>
        </p:nvSpPr>
        <p:spPr>
          <a:xfrm>
            <a:off x="4304553" y="6565878"/>
            <a:ext cx="4537075" cy="188913"/>
          </a:xfrm>
          <a:prstGeom prst="rect">
            <a:avLst/>
          </a:prstGeom>
          <a:ln/>
        </p:spPr>
        <p:txBody>
          <a:bodyPr/>
          <a:lstStyle>
            <a:lvl1pPr>
              <a:defRPr sz="840">
                <a:solidFill>
                  <a:schemeClr val="tx1">
                    <a:lumMod val="85000"/>
                    <a:lumOff val="15000"/>
                  </a:schemeClr>
                </a:solidFill>
              </a:defRPr>
            </a:lvl1pPr>
          </a:lstStyle>
          <a:p>
            <a:pPr>
              <a:defRPr/>
            </a:pPr>
            <a:r>
              <a:rPr lang="en-US" altLang="ja-JP" dirty="0"/>
              <a:t>Copyright 2023 Japan OSS Promotion Forum</a:t>
            </a:r>
          </a:p>
        </p:txBody>
      </p:sp>
    </p:spTree>
    <p:extLst>
      <p:ext uri="{BB962C8B-B14F-4D97-AF65-F5344CB8AC3E}">
        <p14:creationId xmlns:p14="http://schemas.microsoft.com/office/powerpoint/2010/main" val="10168475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2" name="タイトル 1"/>
          <p:cNvSpPr>
            <a:spLocks noGrp="1"/>
          </p:cNvSpPr>
          <p:nvPr>
            <p:ph type="title"/>
          </p:nvPr>
        </p:nvSpPr>
        <p:spPr>
          <a:xfrm>
            <a:off x="575353" y="108000"/>
            <a:ext cx="11054995" cy="468000"/>
          </a:xfrm>
        </p:spPr>
        <p:txBody>
          <a:bodyPr/>
          <a:lstStyle/>
          <a:p>
            <a:r>
              <a:rPr kumimoji="1" lang="ja-JP" altLang="en-US" dirty="0"/>
              <a:t>マスター タイトルの書式設定</a:t>
            </a:r>
          </a:p>
        </p:txBody>
      </p:sp>
      <p:sp>
        <p:nvSpPr>
          <p:cNvPr id="3" name="日付プレースホルダー 2"/>
          <p:cNvSpPr>
            <a:spLocks noGrp="1"/>
          </p:cNvSpPr>
          <p:nvPr>
            <p:ph type="dt" sz="half" idx="10"/>
          </p:nvPr>
        </p:nvSpPr>
        <p:spPr/>
        <p:txBody>
          <a:bodyPr/>
          <a:lstStyle/>
          <a:p>
            <a:pPr>
              <a:defRPr/>
            </a:pPr>
            <a:endParaRPr lang="en-US" altLang="ja-JP"/>
          </a:p>
        </p:txBody>
      </p:sp>
      <p:sp>
        <p:nvSpPr>
          <p:cNvPr id="5" name="スライド番号プレースホルダー 4"/>
          <p:cNvSpPr>
            <a:spLocks noGrp="1"/>
          </p:cNvSpPr>
          <p:nvPr>
            <p:ph type="sldNum" sz="quarter" idx="12"/>
          </p:nvPr>
        </p:nvSpPr>
        <p:spPr/>
        <p:txBody>
          <a:bodyPr/>
          <a:lstStyle/>
          <a:p>
            <a:pPr>
              <a:defRPr/>
            </a:pPr>
            <a:fld id="{12675907-5F50-40AC-9C21-C5067506B57C}" type="slidenum">
              <a:rPr lang="en-US" altLang="ja-JP" smtClean="0"/>
              <a:pPr>
                <a:defRPr/>
              </a:pPr>
              <a:t>‹#›</a:t>
            </a:fld>
            <a:endParaRPr lang="en-US" altLang="ja-JP"/>
          </a:p>
        </p:txBody>
      </p:sp>
      <p:sp>
        <p:nvSpPr>
          <p:cNvPr id="6" name="Rectangle 3"/>
          <p:cNvSpPr>
            <a:spLocks noGrp="1" noChangeArrowheads="1"/>
          </p:cNvSpPr>
          <p:nvPr>
            <p:ph idx="1"/>
          </p:nvPr>
        </p:nvSpPr>
        <p:spPr bwMode="auto">
          <a:xfrm>
            <a:off x="575353" y="838734"/>
            <a:ext cx="11054995" cy="503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p:txBody>
      </p:sp>
      <p:sp>
        <p:nvSpPr>
          <p:cNvPr id="8" name="Rectangle 7">
            <a:extLst>
              <a:ext uri="{FF2B5EF4-FFF2-40B4-BE49-F238E27FC236}">
                <a16:creationId xmlns:a16="http://schemas.microsoft.com/office/drawing/2014/main" id="{9EB2DE4F-A54D-403A-B629-D18A1DD65D5C}"/>
              </a:ext>
            </a:extLst>
          </p:cNvPr>
          <p:cNvSpPr>
            <a:spLocks noGrp="1" noChangeArrowheads="1"/>
          </p:cNvSpPr>
          <p:nvPr>
            <p:ph type="ftr" sz="quarter" idx="3"/>
          </p:nvPr>
        </p:nvSpPr>
        <p:spPr>
          <a:xfrm>
            <a:off x="4304553" y="6565878"/>
            <a:ext cx="4537075" cy="188913"/>
          </a:xfrm>
          <a:prstGeom prst="rect">
            <a:avLst/>
          </a:prstGeom>
          <a:ln/>
        </p:spPr>
        <p:txBody>
          <a:bodyPr/>
          <a:lstStyle>
            <a:lvl1pPr>
              <a:defRPr sz="840">
                <a:solidFill>
                  <a:schemeClr val="tx1">
                    <a:lumMod val="85000"/>
                    <a:lumOff val="15000"/>
                  </a:schemeClr>
                </a:solidFill>
              </a:defRPr>
            </a:lvl1pPr>
          </a:lstStyle>
          <a:p>
            <a:pPr>
              <a:defRPr/>
            </a:pPr>
            <a:r>
              <a:rPr lang="en-US" altLang="ja-JP" dirty="0"/>
              <a:t>Copyright 2023 Japan OSS Promotion Forum</a:t>
            </a:r>
          </a:p>
        </p:txBody>
      </p:sp>
    </p:spTree>
    <p:extLst>
      <p:ext uri="{BB962C8B-B14F-4D97-AF65-F5344CB8AC3E}">
        <p14:creationId xmlns:p14="http://schemas.microsoft.com/office/powerpoint/2010/main" val="37020139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body" idx="1"/>
          </p:nvPr>
        </p:nvSpPr>
        <p:spPr bwMode="auto">
          <a:xfrm>
            <a:off x="602752" y="838734"/>
            <a:ext cx="11013897" cy="503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p:txBody>
      </p:sp>
      <p:sp>
        <p:nvSpPr>
          <p:cNvPr id="1028" name="Line 5"/>
          <p:cNvSpPr>
            <a:spLocks noChangeShapeType="1"/>
          </p:cNvSpPr>
          <p:nvPr/>
        </p:nvSpPr>
        <p:spPr bwMode="auto">
          <a:xfrm flipV="1">
            <a:off x="812800" y="6597650"/>
            <a:ext cx="10566400" cy="0"/>
          </a:xfrm>
          <a:prstGeom prst="line">
            <a:avLst/>
          </a:prstGeom>
          <a:noFill/>
          <a:ln w="3175">
            <a:solidFill>
              <a:srgbClr val="0070C0"/>
            </a:solidFill>
            <a:round/>
            <a:headEnd/>
            <a:tailEnd/>
          </a:ln>
          <a:extLst>
            <a:ext uri="{909E8E84-426E-40DD-AFC4-6F175D3DCCD1}">
              <a14:hiddenFill xmlns:a14="http://schemas.microsoft.com/office/drawing/2010/main">
                <a:noFill/>
              </a14:hiddenFill>
            </a:ext>
          </a:extLst>
        </p:spPr>
        <p:txBody>
          <a:bodyPr/>
          <a:lstStyle/>
          <a:p>
            <a:endParaRPr lang="ja-JP" altLang="en-US" sz="1350"/>
          </a:p>
        </p:txBody>
      </p:sp>
      <p:sp>
        <p:nvSpPr>
          <p:cNvPr id="92166" name="Rectangle 6"/>
          <p:cNvSpPr>
            <a:spLocks noGrp="1" noChangeArrowheads="1"/>
          </p:cNvSpPr>
          <p:nvPr>
            <p:ph type="dt" sz="half" idx="2"/>
          </p:nvPr>
        </p:nvSpPr>
        <p:spPr bwMode="auto">
          <a:xfrm>
            <a:off x="812800" y="6245225"/>
            <a:ext cx="2641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20000"/>
              </a:spcBef>
              <a:buClr>
                <a:schemeClr val="tx2"/>
              </a:buClr>
              <a:buSzPct val="70000"/>
              <a:buFont typeface="Wingdings" panose="05000000000000000000" pitchFamily="2" charset="2"/>
              <a:buNone/>
              <a:defRPr kumimoji="0" sz="720">
                <a:latin typeface="ＭＳ Ｐゴシック" pitchFamily="50" charset="-128"/>
                <a:ea typeface="ＭＳ Ｐゴシック" pitchFamily="50" charset="-128"/>
              </a:defRPr>
            </a:lvl1pPr>
          </a:lstStyle>
          <a:p>
            <a:pPr>
              <a:defRPr/>
            </a:pPr>
            <a:endParaRPr lang="en-US" altLang="ja-JP"/>
          </a:p>
        </p:txBody>
      </p:sp>
      <p:sp>
        <p:nvSpPr>
          <p:cNvPr id="92168" name="Rectangle 8"/>
          <p:cNvSpPr>
            <a:spLocks noGrp="1" noChangeArrowheads="1"/>
          </p:cNvSpPr>
          <p:nvPr>
            <p:ph type="sldNum" sz="quarter" idx="4"/>
          </p:nvPr>
        </p:nvSpPr>
        <p:spPr bwMode="auto">
          <a:xfrm>
            <a:off x="11425770" y="6669088"/>
            <a:ext cx="766233" cy="1889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20000"/>
              </a:spcBef>
              <a:buClr>
                <a:schemeClr val="tx2"/>
              </a:buClr>
              <a:buSzPct val="70000"/>
              <a:buFont typeface="Wingdings" panose="05000000000000000000" pitchFamily="2" charset="2"/>
              <a:buNone/>
              <a:defRPr kumimoji="0" sz="600"/>
            </a:lvl1pPr>
          </a:lstStyle>
          <a:p>
            <a:pPr>
              <a:defRPr/>
            </a:pPr>
            <a:fld id="{12675907-5F50-40AC-9C21-C5067506B57C}" type="slidenum">
              <a:rPr lang="en-US" altLang="ja-JP"/>
              <a:pPr>
                <a:defRPr/>
              </a:pPr>
              <a:t>‹#›</a:t>
            </a:fld>
            <a:endParaRPr lang="en-US" altLang="ja-JP"/>
          </a:p>
        </p:txBody>
      </p:sp>
      <p:sp>
        <p:nvSpPr>
          <p:cNvPr id="1032" name="AutoShape 4"/>
          <p:cNvSpPr>
            <a:spLocks noChangeArrowheads="1"/>
          </p:cNvSpPr>
          <p:nvPr/>
        </p:nvSpPr>
        <p:spPr bwMode="auto">
          <a:xfrm>
            <a:off x="812801" y="571500"/>
            <a:ext cx="10610851" cy="109538"/>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rgbClr val="0070C0"/>
          </a:solidFill>
          <a:ln w="9525">
            <a:solidFill>
              <a:srgbClr val="0070C0"/>
            </a:solidFill>
            <a:round/>
            <a:headEnd/>
            <a:tailEnd/>
          </a:ln>
        </p:spPr>
        <p:txBody>
          <a:bodyPr/>
          <a:lstStyle/>
          <a:p>
            <a:endParaRPr lang="ja-JP" altLang="en-US" sz="1350"/>
          </a:p>
        </p:txBody>
      </p:sp>
      <p:pic>
        <p:nvPicPr>
          <p:cNvPr id="1033" name="Picture 2" descr="C:\Documents and Settings\0000011140618\デスクトップ\forum_logo_small2.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61035" y="0"/>
            <a:ext cx="21971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タイトル プレースホルダー"/>
          <p:cNvSpPr>
            <a:spLocks noGrp="1"/>
          </p:cNvSpPr>
          <p:nvPr>
            <p:ph type="title"/>
          </p:nvPr>
        </p:nvSpPr>
        <p:spPr bwMode="gray">
          <a:xfrm>
            <a:off x="602752" y="108000"/>
            <a:ext cx="11013897" cy="468000"/>
          </a:xfrm>
          <a:prstGeom prst="rect">
            <a:avLst/>
          </a:prstGeom>
        </p:spPr>
        <p:txBody>
          <a:bodyPr vert="horz" lIns="91440" tIns="36000" rIns="91440" bIns="0" rtlCol="0" anchor="ctr">
            <a:noAutofit/>
          </a:bodyPr>
          <a:lstStyle/>
          <a:p>
            <a:r>
              <a:rPr kumimoji="1" lang="ja-JP" altLang="en-US" dirty="0"/>
              <a:t>マスター タイトルの書式設定</a:t>
            </a:r>
          </a:p>
        </p:txBody>
      </p:sp>
      <p:sp>
        <p:nvSpPr>
          <p:cNvPr id="11" name="Rectangle 7">
            <a:extLst>
              <a:ext uri="{FF2B5EF4-FFF2-40B4-BE49-F238E27FC236}">
                <a16:creationId xmlns:a16="http://schemas.microsoft.com/office/drawing/2014/main" id="{194DB3E6-14C3-4D0F-BA05-0993D6B9C894}"/>
              </a:ext>
            </a:extLst>
          </p:cNvPr>
          <p:cNvSpPr>
            <a:spLocks noGrp="1" noChangeArrowheads="1"/>
          </p:cNvSpPr>
          <p:nvPr>
            <p:ph type="ftr" sz="quarter" idx="3"/>
          </p:nvPr>
        </p:nvSpPr>
        <p:spPr>
          <a:xfrm>
            <a:off x="4304553" y="6565878"/>
            <a:ext cx="4537075" cy="188913"/>
          </a:xfrm>
          <a:prstGeom prst="rect">
            <a:avLst/>
          </a:prstGeom>
          <a:ln/>
        </p:spPr>
        <p:txBody>
          <a:bodyPr/>
          <a:lstStyle>
            <a:lvl1pPr>
              <a:defRPr sz="840">
                <a:solidFill>
                  <a:schemeClr val="tx1">
                    <a:lumMod val="85000"/>
                    <a:lumOff val="15000"/>
                  </a:schemeClr>
                </a:solidFill>
              </a:defRPr>
            </a:lvl1pPr>
          </a:lstStyle>
          <a:p>
            <a:pPr>
              <a:defRPr/>
            </a:pPr>
            <a:r>
              <a:rPr lang="en-US" altLang="ja-JP" dirty="0"/>
              <a:t>Copyright 2023 Japan OSS Promotion Forum</a:t>
            </a:r>
          </a:p>
        </p:txBody>
      </p:sp>
    </p:spTree>
    <p:extLst>
      <p:ext uri="{BB962C8B-B14F-4D97-AF65-F5344CB8AC3E}">
        <p14:creationId xmlns:p14="http://schemas.microsoft.com/office/powerpoint/2010/main" val="39697568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dt="0"/>
  <p:txStyles>
    <p:titleStyle>
      <a:lvl1pPr algn="l" rtl="0" eaLnBrk="0" fontAlgn="base" hangingPunct="0">
        <a:spcBef>
          <a:spcPct val="0"/>
        </a:spcBef>
        <a:spcAft>
          <a:spcPct val="0"/>
        </a:spcAft>
        <a:defRPr kumimoji="1" sz="1920" b="0">
          <a:solidFill>
            <a:schemeClr val="tx2"/>
          </a:solidFill>
          <a:latin typeface="メイリオ" panose="020B0604030504040204" pitchFamily="50" charset="-128"/>
          <a:ea typeface="メイリオ" panose="020B0604030504040204" pitchFamily="50" charset="-128"/>
          <a:cs typeface="メイリオ" panose="020B0604030504040204" pitchFamily="50" charset="-128"/>
        </a:defRPr>
      </a:lvl1pPr>
      <a:lvl2pPr algn="l" rtl="0" eaLnBrk="0" fontAlgn="base" hangingPunct="0">
        <a:spcBef>
          <a:spcPct val="0"/>
        </a:spcBef>
        <a:spcAft>
          <a:spcPct val="0"/>
        </a:spcAft>
        <a:defRPr kumimoji="1" sz="1320">
          <a:solidFill>
            <a:schemeClr val="tx2"/>
          </a:solidFill>
          <a:latin typeface="メイリオ" panose="020B0604030504040204" pitchFamily="50" charset="-128"/>
          <a:ea typeface="メイリオ" panose="020B0604030504040204" pitchFamily="50" charset="-128"/>
          <a:cs typeface="メイリオ" panose="020B0604030504040204" pitchFamily="50" charset="-128"/>
        </a:defRPr>
      </a:lvl2pPr>
      <a:lvl3pPr algn="l" rtl="0" eaLnBrk="0" fontAlgn="base" hangingPunct="0">
        <a:spcBef>
          <a:spcPct val="0"/>
        </a:spcBef>
        <a:spcAft>
          <a:spcPct val="0"/>
        </a:spcAft>
        <a:defRPr kumimoji="1" sz="1320">
          <a:solidFill>
            <a:schemeClr val="tx2"/>
          </a:solidFill>
          <a:latin typeface="メイリオ" panose="020B0604030504040204" pitchFamily="50" charset="-128"/>
          <a:ea typeface="メイリオ" panose="020B0604030504040204" pitchFamily="50" charset="-128"/>
          <a:cs typeface="メイリオ" panose="020B0604030504040204" pitchFamily="50" charset="-128"/>
        </a:defRPr>
      </a:lvl3pPr>
      <a:lvl4pPr algn="l" rtl="0" eaLnBrk="0" fontAlgn="base" hangingPunct="0">
        <a:spcBef>
          <a:spcPct val="0"/>
        </a:spcBef>
        <a:spcAft>
          <a:spcPct val="0"/>
        </a:spcAft>
        <a:defRPr kumimoji="1" sz="1320">
          <a:solidFill>
            <a:schemeClr val="tx2"/>
          </a:solidFill>
          <a:latin typeface="メイリオ" panose="020B0604030504040204" pitchFamily="50" charset="-128"/>
          <a:ea typeface="メイリオ" panose="020B0604030504040204" pitchFamily="50" charset="-128"/>
          <a:cs typeface="メイリオ" panose="020B0604030504040204" pitchFamily="50" charset="-128"/>
        </a:defRPr>
      </a:lvl4pPr>
      <a:lvl5pPr algn="l" rtl="0" eaLnBrk="0" fontAlgn="base" hangingPunct="0">
        <a:spcBef>
          <a:spcPct val="0"/>
        </a:spcBef>
        <a:spcAft>
          <a:spcPct val="0"/>
        </a:spcAft>
        <a:defRPr kumimoji="1" sz="1320">
          <a:solidFill>
            <a:schemeClr val="tx2"/>
          </a:solidFill>
          <a:latin typeface="メイリオ" panose="020B0604030504040204" pitchFamily="50" charset="-128"/>
          <a:ea typeface="メイリオ" panose="020B0604030504040204" pitchFamily="50" charset="-128"/>
          <a:cs typeface="メイリオ" panose="020B0604030504040204" pitchFamily="50" charset="-128"/>
        </a:defRPr>
      </a:lvl5pPr>
      <a:lvl6pPr marL="342900" algn="l" rtl="0" eaLnBrk="1" fontAlgn="base" hangingPunct="1">
        <a:spcBef>
          <a:spcPct val="0"/>
        </a:spcBef>
        <a:spcAft>
          <a:spcPct val="0"/>
        </a:spcAft>
        <a:defRPr kumimoji="1" sz="1320">
          <a:solidFill>
            <a:schemeClr val="tx2"/>
          </a:solidFill>
          <a:latin typeface="Verdana" pitchFamily="34" charset="0"/>
          <a:ea typeface="ＭＳ Ｐゴシック" pitchFamily="50" charset="-128"/>
        </a:defRPr>
      </a:lvl6pPr>
      <a:lvl7pPr marL="685800" algn="l" rtl="0" eaLnBrk="1" fontAlgn="base" hangingPunct="1">
        <a:spcBef>
          <a:spcPct val="0"/>
        </a:spcBef>
        <a:spcAft>
          <a:spcPct val="0"/>
        </a:spcAft>
        <a:defRPr kumimoji="1" sz="1320">
          <a:solidFill>
            <a:schemeClr val="tx2"/>
          </a:solidFill>
          <a:latin typeface="Verdana" pitchFamily="34" charset="0"/>
          <a:ea typeface="ＭＳ Ｐゴシック" pitchFamily="50" charset="-128"/>
        </a:defRPr>
      </a:lvl7pPr>
      <a:lvl8pPr marL="1028700" algn="l" rtl="0" eaLnBrk="1" fontAlgn="base" hangingPunct="1">
        <a:spcBef>
          <a:spcPct val="0"/>
        </a:spcBef>
        <a:spcAft>
          <a:spcPct val="0"/>
        </a:spcAft>
        <a:defRPr kumimoji="1" sz="1320">
          <a:solidFill>
            <a:schemeClr val="tx2"/>
          </a:solidFill>
          <a:latin typeface="Verdana" pitchFamily="34" charset="0"/>
          <a:ea typeface="ＭＳ Ｐゴシック" pitchFamily="50" charset="-128"/>
        </a:defRPr>
      </a:lvl8pPr>
      <a:lvl9pPr marL="1371600" algn="l" rtl="0" eaLnBrk="1" fontAlgn="base" hangingPunct="1">
        <a:spcBef>
          <a:spcPct val="0"/>
        </a:spcBef>
        <a:spcAft>
          <a:spcPct val="0"/>
        </a:spcAft>
        <a:defRPr kumimoji="1" sz="1320">
          <a:solidFill>
            <a:schemeClr val="tx2"/>
          </a:solidFill>
          <a:latin typeface="Verdana" pitchFamily="34" charset="0"/>
          <a:ea typeface="ＭＳ Ｐゴシック" pitchFamily="50" charset="-128"/>
        </a:defRPr>
      </a:lvl9pPr>
    </p:titleStyle>
    <p:bodyStyle>
      <a:lvl1pPr marL="352425" indent="-352425" algn="l" rtl="0" eaLnBrk="0" fontAlgn="base" hangingPunct="0">
        <a:spcBef>
          <a:spcPct val="20000"/>
        </a:spcBef>
        <a:spcAft>
          <a:spcPct val="0"/>
        </a:spcAft>
        <a:buClr>
          <a:schemeClr val="accent2"/>
        </a:buClr>
        <a:buFont typeface="Wingdings" panose="05000000000000000000" pitchFamily="2" charset="2"/>
        <a:buChar char="o"/>
        <a:defRPr kumimoji="1" sz="16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1038" indent="-327422" algn="l" rtl="0" eaLnBrk="0" fontAlgn="base" hangingPunct="0">
        <a:spcBef>
          <a:spcPct val="20000"/>
        </a:spcBef>
        <a:spcAft>
          <a:spcPct val="0"/>
        </a:spcAft>
        <a:buClr>
          <a:schemeClr val="accent2"/>
        </a:buClr>
        <a:buFont typeface="Wingdings" panose="05000000000000000000" pitchFamily="2" charset="2"/>
        <a:buChar char="n"/>
        <a:defRPr kumimoji="1" sz="128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978694" indent="-296466" algn="l" rtl="0" eaLnBrk="0" fontAlgn="base" hangingPunct="0">
        <a:spcBef>
          <a:spcPct val="20000"/>
        </a:spcBef>
        <a:spcAft>
          <a:spcPct val="0"/>
        </a:spcAft>
        <a:buClr>
          <a:schemeClr val="accent2"/>
        </a:buClr>
        <a:buFont typeface="Wingdings" panose="05000000000000000000" pitchFamily="2" charset="2"/>
        <a:buChar char="l"/>
        <a:defRPr kumimoji="1" sz="112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70397" indent="-290513" algn="l" rtl="0" eaLnBrk="0" fontAlgn="base" hangingPunct="0">
        <a:spcBef>
          <a:spcPct val="20000"/>
        </a:spcBef>
        <a:spcAft>
          <a:spcPct val="0"/>
        </a:spcAft>
        <a:buClr>
          <a:schemeClr val="accent2"/>
        </a:buClr>
        <a:buFont typeface="Wingdings" panose="05000000000000000000" pitchFamily="2" charset="2"/>
        <a:buChar char="n"/>
        <a:defRPr kumimoji="1"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70435" indent="-298847" algn="l" rtl="0" eaLnBrk="0" fontAlgn="base" hangingPunct="0">
        <a:spcBef>
          <a:spcPct val="25000"/>
        </a:spcBef>
        <a:spcAft>
          <a:spcPct val="0"/>
        </a:spcAft>
        <a:buClr>
          <a:schemeClr val="accent2"/>
        </a:buClr>
        <a:buFont typeface="Wingdings" panose="05000000000000000000" pitchFamily="2" charset="2"/>
        <a:buChar char="§"/>
        <a:defRPr kumimoji="1"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913335" indent="-298847" algn="l" rtl="0" eaLnBrk="1" fontAlgn="base" hangingPunct="1">
        <a:spcBef>
          <a:spcPct val="25000"/>
        </a:spcBef>
        <a:spcAft>
          <a:spcPct val="0"/>
        </a:spcAft>
        <a:buClr>
          <a:schemeClr val="accent2"/>
        </a:buClr>
        <a:buFont typeface="Wingdings" pitchFamily="2" charset="2"/>
        <a:buChar char="§"/>
        <a:defRPr kumimoji="1" sz="1200">
          <a:solidFill>
            <a:schemeClr val="tx1"/>
          </a:solidFill>
          <a:latin typeface="+mn-lt"/>
          <a:ea typeface="+mn-ea"/>
        </a:defRPr>
      </a:lvl6pPr>
      <a:lvl7pPr marL="2256235" indent="-298847" algn="l" rtl="0" eaLnBrk="1" fontAlgn="base" hangingPunct="1">
        <a:spcBef>
          <a:spcPct val="25000"/>
        </a:spcBef>
        <a:spcAft>
          <a:spcPct val="0"/>
        </a:spcAft>
        <a:buClr>
          <a:schemeClr val="accent2"/>
        </a:buClr>
        <a:buFont typeface="Wingdings" pitchFamily="2" charset="2"/>
        <a:buChar char="§"/>
        <a:defRPr kumimoji="1" sz="1200">
          <a:solidFill>
            <a:schemeClr val="tx1"/>
          </a:solidFill>
          <a:latin typeface="+mn-lt"/>
          <a:ea typeface="+mn-ea"/>
        </a:defRPr>
      </a:lvl7pPr>
      <a:lvl8pPr marL="2599135" indent="-298847" algn="l" rtl="0" eaLnBrk="1" fontAlgn="base" hangingPunct="1">
        <a:spcBef>
          <a:spcPct val="25000"/>
        </a:spcBef>
        <a:spcAft>
          <a:spcPct val="0"/>
        </a:spcAft>
        <a:buClr>
          <a:schemeClr val="accent2"/>
        </a:buClr>
        <a:buFont typeface="Wingdings" pitchFamily="2" charset="2"/>
        <a:buChar char="§"/>
        <a:defRPr kumimoji="1" sz="1200">
          <a:solidFill>
            <a:schemeClr val="tx1"/>
          </a:solidFill>
          <a:latin typeface="+mn-lt"/>
          <a:ea typeface="+mn-ea"/>
        </a:defRPr>
      </a:lvl8pPr>
      <a:lvl9pPr marL="2942035" indent="-298847" algn="l" rtl="0" eaLnBrk="1" fontAlgn="base" hangingPunct="1">
        <a:spcBef>
          <a:spcPct val="25000"/>
        </a:spcBef>
        <a:spcAft>
          <a:spcPct val="0"/>
        </a:spcAft>
        <a:buClr>
          <a:schemeClr val="accent2"/>
        </a:buClr>
        <a:buFont typeface="Wingdings" pitchFamily="2" charset="2"/>
        <a:buChar char="§"/>
        <a:defRPr kumimoji="1" sz="1200">
          <a:solidFill>
            <a:schemeClr val="tx1"/>
          </a:solidFill>
          <a:latin typeface="+mn-lt"/>
          <a:ea typeface="+mn-ea"/>
        </a:defRPr>
      </a:lvl9pPr>
    </p:bodyStyle>
    <p:otherStyle>
      <a:defPPr>
        <a:defRPr lang="ja-JP"/>
      </a:defPPr>
      <a:lvl1pPr marL="0" algn="l" defTabSz="685800" rtl="0" eaLnBrk="1" latinLnBrk="0" hangingPunct="1">
        <a:defRPr kumimoji="1" sz="1080" kern="1200">
          <a:solidFill>
            <a:schemeClr val="tx1"/>
          </a:solidFill>
          <a:latin typeface="+mn-lt"/>
          <a:ea typeface="+mn-ea"/>
          <a:cs typeface="+mn-cs"/>
        </a:defRPr>
      </a:lvl1pPr>
      <a:lvl2pPr marL="342900" algn="l" defTabSz="685800" rtl="0" eaLnBrk="1" latinLnBrk="0" hangingPunct="1">
        <a:defRPr kumimoji="1" sz="1080" kern="1200">
          <a:solidFill>
            <a:schemeClr val="tx1"/>
          </a:solidFill>
          <a:latin typeface="+mn-lt"/>
          <a:ea typeface="+mn-ea"/>
          <a:cs typeface="+mn-cs"/>
        </a:defRPr>
      </a:lvl2pPr>
      <a:lvl3pPr marL="685800" algn="l" defTabSz="685800" rtl="0" eaLnBrk="1" latinLnBrk="0" hangingPunct="1">
        <a:defRPr kumimoji="1" sz="1080" kern="1200">
          <a:solidFill>
            <a:schemeClr val="tx1"/>
          </a:solidFill>
          <a:latin typeface="+mn-lt"/>
          <a:ea typeface="+mn-ea"/>
          <a:cs typeface="+mn-cs"/>
        </a:defRPr>
      </a:lvl3pPr>
      <a:lvl4pPr marL="1028700" algn="l" defTabSz="685800" rtl="0" eaLnBrk="1" latinLnBrk="0" hangingPunct="1">
        <a:defRPr kumimoji="1" sz="1080" kern="1200">
          <a:solidFill>
            <a:schemeClr val="tx1"/>
          </a:solidFill>
          <a:latin typeface="+mn-lt"/>
          <a:ea typeface="+mn-ea"/>
          <a:cs typeface="+mn-cs"/>
        </a:defRPr>
      </a:lvl4pPr>
      <a:lvl5pPr marL="1371600" algn="l" defTabSz="685800" rtl="0" eaLnBrk="1" latinLnBrk="0" hangingPunct="1">
        <a:defRPr kumimoji="1" sz="1080" kern="1200">
          <a:solidFill>
            <a:schemeClr val="tx1"/>
          </a:solidFill>
          <a:latin typeface="+mn-lt"/>
          <a:ea typeface="+mn-ea"/>
          <a:cs typeface="+mn-cs"/>
        </a:defRPr>
      </a:lvl5pPr>
      <a:lvl6pPr marL="1714500" algn="l" defTabSz="685800" rtl="0" eaLnBrk="1" latinLnBrk="0" hangingPunct="1">
        <a:defRPr kumimoji="1" sz="1080" kern="1200">
          <a:solidFill>
            <a:schemeClr val="tx1"/>
          </a:solidFill>
          <a:latin typeface="+mn-lt"/>
          <a:ea typeface="+mn-ea"/>
          <a:cs typeface="+mn-cs"/>
        </a:defRPr>
      </a:lvl6pPr>
      <a:lvl7pPr marL="2057400" algn="l" defTabSz="685800" rtl="0" eaLnBrk="1" latinLnBrk="0" hangingPunct="1">
        <a:defRPr kumimoji="1" sz="1080" kern="1200">
          <a:solidFill>
            <a:schemeClr val="tx1"/>
          </a:solidFill>
          <a:latin typeface="+mn-lt"/>
          <a:ea typeface="+mn-ea"/>
          <a:cs typeface="+mn-cs"/>
        </a:defRPr>
      </a:lvl7pPr>
      <a:lvl8pPr marL="2400300" algn="l" defTabSz="685800" rtl="0" eaLnBrk="1" latinLnBrk="0" hangingPunct="1">
        <a:defRPr kumimoji="1" sz="1080" kern="1200">
          <a:solidFill>
            <a:schemeClr val="tx1"/>
          </a:solidFill>
          <a:latin typeface="+mn-lt"/>
          <a:ea typeface="+mn-ea"/>
          <a:cs typeface="+mn-cs"/>
        </a:defRPr>
      </a:lvl8pPr>
      <a:lvl9pPr marL="2743200" algn="l" defTabSz="685800" rtl="0" eaLnBrk="1" latinLnBrk="0" hangingPunct="1">
        <a:defRPr kumimoji="1" sz="10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sourceforge.net/" TargetMode="External"/><Relationship Id="rId2" Type="http://schemas.openxmlformats.org/officeDocument/2006/relationships/hyperlink" Target="https://www.openhub.net/"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17" Type="http://schemas.openxmlformats.org/officeDocument/2006/relationships/hyperlink" Target="http://memcached.org/" TargetMode="External"/><Relationship Id="rId21" Type="http://schemas.openxmlformats.org/officeDocument/2006/relationships/hyperlink" Target="https://www.mosp.jp/" TargetMode="External"/><Relationship Id="rId42" Type="http://schemas.openxmlformats.org/officeDocument/2006/relationships/hyperlink" Target="http://www.xoops.org/" TargetMode="External"/><Relationship Id="rId63" Type="http://schemas.openxmlformats.org/officeDocument/2006/relationships/hyperlink" Target="http://git-scm.com/" TargetMode="External"/><Relationship Id="rId84" Type="http://schemas.openxmlformats.org/officeDocument/2006/relationships/hyperlink" Target="https://www.perl.org/" TargetMode="External"/><Relationship Id="rId138" Type="http://schemas.openxmlformats.org/officeDocument/2006/relationships/hyperlink" Target="http://web.mit.edu/kerberos/" TargetMode="External"/><Relationship Id="rId159" Type="http://schemas.openxmlformats.org/officeDocument/2006/relationships/hyperlink" Target="https://www.nagios.org/" TargetMode="External"/><Relationship Id="rId170" Type="http://schemas.openxmlformats.org/officeDocument/2006/relationships/hyperlink" Target="http://vyos.net/wiki/Main_Page" TargetMode="External"/><Relationship Id="rId191" Type="http://schemas.openxmlformats.org/officeDocument/2006/relationships/hyperlink" Target="http://www.wu-ftpd.org/" TargetMode="External"/><Relationship Id="rId205" Type="http://schemas.openxmlformats.org/officeDocument/2006/relationships/hyperlink" Target="https://www.mozilla.org/en-US/thunderbird/" TargetMode="External"/><Relationship Id="rId226" Type="http://schemas.openxmlformats.org/officeDocument/2006/relationships/hyperlink" Target="http://lustre.org/" TargetMode="External"/><Relationship Id="rId247" Type="http://schemas.openxmlformats.org/officeDocument/2006/relationships/hyperlink" Target="http://testng.org/doc/index.html" TargetMode="External"/><Relationship Id="rId107" Type="http://schemas.openxmlformats.org/officeDocument/2006/relationships/hyperlink" Target="https://mariadb.org/" TargetMode="External"/><Relationship Id="rId268" Type="http://schemas.openxmlformats.org/officeDocument/2006/relationships/hyperlink" Target="https://wiki.openstack.org/wiki/Swift" TargetMode="External"/><Relationship Id="rId289" Type="http://schemas.openxmlformats.org/officeDocument/2006/relationships/hyperlink" Target="http://community.pentaho.com/" TargetMode="External"/><Relationship Id="rId11" Type="http://schemas.openxmlformats.org/officeDocument/2006/relationships/hyperlink" Target="http://www.qgis.org/ja/site/" TargetMode="External"/><Relationship Id="rId32" Type="http://schemas.openxmlformats.org/officeDocument/2006/relationships/hyperlink" Target="http://www.joomla.jp/" TargetMode="External"/><Relationship Id="rId53" Type="http://schemas.openxmlformats.org/officeDocument/2006/relationships/hyperlink" Target="http://ant.apache.org/" TargetMode="External"/><Relationship Id="rId74" Type="http://schemas.openxmlformats.org/officeDocument/2006/relationships/hyperlink" Target="https://portals.apache.org/jetspeed-1/" TargetMode="External"/><Relationship Id="rId128" Type="http://schemas.openxmlformats.org/officeDocument/2006/relationships/hyperlink" Target="https://www.openssl.org/" TargetMode="External"/><Relationship Id="rId149" Type="http://schemas.openxmlformats.org/officeDocument/2006/relationships/hyperlink" Target="http://www.amanda.org/" TargetMode="External"/><Relationship Id="rId5" Type="http://schemas.openxmlformats.org/officeDocument/2006/relationships/hyperlink" Target="http://www.erp5.org/" TargetMode="External"/><Relationship Id="rId95" Type="http://schemas.openxmlformats.org/officeDocument/2006/relationships/hyperlink" Target="http://tomcat.apache.org/" TargetMode="External"/><Relationship Id="rId160" Type="http://schemas.openxmlformats.org/officeDocument/2006/relationships/hyperlink" Target="http://www.opennms.org/" TargetMode="External"/><Relationship Id="rId181" Type="http://schemas.openxmlformats.org/officeDocument/2006/relationships/hyperlink" Target="https://www.isc.org/downloads/bind/" TargetMode="External"/><Relationship Id="rId216" Type="http://schemas.openxmlformats.org/officeDocument/2006/relationships/hyperlink" Target="https://www.ubuntulinux.jp/" TargetMode="External"/><Relationship Id="rId237" Type="http://schemas.openxmlformats.org/officeDocument/2006/relationships/hyperlink" Target="https://wiki.openstack.org/wiki/Neutron" TargetMode="External"/><Relationship Id="rId258" Type="http://schemas.openxmlformats.org/officeDocument/2006/relationships/hyperlink" Target="https://www.google.co.jp/url?sa=t&amp;rct=j&amp;q=&amp;esrc=s&amp;source=web&amp;cd=12&amp;cad=rja&amp;uact=8&amp;ved=0ahUKEwiqvLri4aPLAhXE3KYKHduHAFQ4ChAWCCIwAQ&amp;url=http://www.buffetti.it/software-gestionale/open-aziende/open-manager.html&amp;usg=AFQjCNFBmAkN2DxyTsRklhMq1zO1_KxLVA" TargetMode="External"/><Relationship Id="rId279" Type="http://schemas.openxmlformats.org/officeDocument/2006/relationships/hyperlink" Target="http://spark.apache.org/" TargetMode="External"/><Relationship Id="rId22" Type="http://schemas.openxmlformats.org/officeDocument/2006/relationships/hyperlink" Target="http://www.asterisk.org/" TargetMode="External"/><Relationship Id="rId43" Type="http://schemas.openxmlformats.org/officeDocument/2006/relationships/hyperlink" Target="http://xoopscube.jp/" TargetMode="External"/><Relationship Id="rId64" Type="http://schemas.openxmlformats.org/officeDocument/2006/relationships/hyperlink" Target="https://www.mercurial-scm.org/" TargetMode="External"/><Relationship Id="rId118" Type="http://schemas.openxmlformats.org/officeDocument/2006/relationships/hyperlink" Target="https://www.mongodb.org/" TargetMode="External"/><Relationship Id="rId139" Type="http://schemas.openxmlformats.org/officeDocument/2006/relationships/hyperlink" Target="https://www.forgerock.com/platform/access-management/" TargetMode="External"/><Relationship Id="rId290" Type="http://schemas.openxmlformats.org/officeDocument/2006/relationships/hyperlink" Target="http://community.pentaho.com/projects/data-integration/" TargetMode="External"/><Relationship Id="rId85" Type="http://schemas.openxmlformats.org/officeDocument/2006/relationships/hyperlink" Target="http://php.net/" TargetMode="External"/><Relationship Id="rId150" Type="http://schemas.openxmlformats.org/officeDocument/2006/relationships/hyperlink" Target="http://blog.bacula.org/" TargetMode="External"/><Relationship Id="rId171" Type="http://schemas.openxmlformats.org/officeDocument/2006/relationships/hyperlink" Target="https://www.wireshark.org/" TargetMode="External"/><Relationship Id="rId192" Type="http://schemas.openxmlformats.org/officeDocument/2006/relationships/hyperlink" Target="http://www.freenas.org/" TargetMode="External"/><Relationship Id="rId206" Type="http://schemas.openxmlformats.org/officeDocument/2006/relationships/hyperlink" Target="https://www.sendmail.com/" TargetMode="External"/><Relationship Id="rId227" Type="http://schemas.openxmlformats.org/officeDocument/2006/relationships/hyperlink" Target="https://www.opendaylight.org/" TargetMode="External"/><Relationship Id="rId248" Type="http://schemas.openxmlformats.org/officeDocument/2006/relationships/hyperlink" Target="http://valgrind.org/" TargetMode="External"/><Relationship Id="rId269" Type="http://schemas.openxmlformats.org/officeDocument/2006/relationships/hyperlink" Target="https://wiki.openstack.org/wiki/Cinder" TargetMode="External"/><Relationship Id="rId12" Type="http://schemas.openxmlformats.org/officeDocument/2006/relationships/hyperlink" Target="http://www.sas.com/ja_jp/home.html" TargetMode="External"/><Relationship Id="rId33" Type="http://schemas.openxmlformats.org/officeDocument/2006/relationships/hyperlink" Target="https://www.liferay.com/ja/" TargetMode="External"/><Relationship Id="rId108" Type="http://schemas.openxmlformats.org/officeDocument/2006/relationships/hyperlink" Target="https://www-jp.mysql.com/" TargetMode="External"/><Relationship Id="rId129" Type="http://schemas.openxmlformats.org/officeDocument/2006/relationships/hyperlink" Target="https://openvpn.net/" TargetMode="External"/><Relationship Id="rId280" Type="http://schemas.openxmlformats.org/officeDocument/2006/relationships/hyperlink" Target="https://tez.apache.org/" TargetMode="External"/><Relationship Id="rId54" Type="http://schemas.openxmlformats.org/officeDocument/2006/relationships/hyperlink" Target="https://maven.apache.org/" TargetMode="External"/><Relationship Id="rId75" Type="http://schemas.openxmlformats.org/officeDocument/2006/relationships/hyperlink" Target="https://jquery.com/" TargetMode="External"/><Relationship Id="rId96" Type="http://schemas.openxmlformats.org/officeDocument/2006/relationships/hyperlink" Target="https://embedthis.com/appweb/" TargetMode="External"/><Relationship Id="rId140" Type="http://schemas.openxmlformats.org/officeDocument/2006/relationships/hyperlink" Target="https://opends.java.net/" TargetMode="External"/><Relationship Id="rId161" Type="http://schemas.openxmlformats.org/officeDocument/2006/relationships/hyperlink" Target="https://syslog-ng.org/" TargetMode="External"/><Relationship Id="rId182" Type="http://schemas.openxmlformats.org/officeDocument/2006/relationships/hyperlink" Target="http://cr.yp.to/djbdns.html" TargetMode="External"/><Relationship Id="rId217" Type="http://schemas.openxmlformats.org/officeDocument/2006/relationships/hyperlink" Target="https://coreos.com/" TargetMode="External"/><Relationship Id="rId6" Type="http://schemas.openxmlformats.org/officeDocument/2006/relationships/hyperlink" Target="http://www.openbravo.com/" TargetMode="External"/><Relationship Id="rId238" Type="http://schemas.openxmlformats.org/officeDocument/2006/relationships/hyperlink" Target="https://wiki.openstack.org/wiki/Designate" TargetMode="External"/><Relationship Id="rId259" Type="http://schemas.openxmlformats.org/officeDocument/2006/relationships/hyperlink" Target="https://www.pidgin.im/" TargetMode="External"/><Relationship Id="rId23" Type="http://schemas.openxmlformats.org/officeDocument/2006/relationships/hyperlink" Target="https://freeswitch.org/" TargetMode="External"/><Relationship Id="rId119" Type="http://schemas.openxmlformats.org/officeDocument/2006/relationships/hyperlink" Target="http://docs.basho.com/" TargetMode="External"/><Relationship Id="rId270" Type="http://schemas.openxmlformats.org/officeDocument/2006/relationships/hyperlink" Target="https://wiki.openstack.org/wiki/Manila" TargetMode="External"/><Relationship Id="rId291" Type="http://schemas.openxmlformats.org/officeDocument/2006/relationships/hyperlink" Target="http://community.pentaho.com/projects/reporting/" TargetMode="External"/><Relationship Id="rId44" Type="http://schemas.openxmlformats.org/officeDocument/2006/relationships/hyperlink" Target="https://lucene.apache.org/core/" TargetMode="External"/><Relationship Id="rId65" Type="http://schemas.openxmlformats.org/officeDocument/2006/relationships/hyperlink" Target="http://activemq.apache.org/" TargetMode="External"/><Relationship Id="rId86" Type="http://schemas.openxmlformats.org/officeDocument/2006/relationships/hyperlink" Target="http://www.python.jp/" TargetMode="External"/><Relationship Id="rId130" Type="http://schemas.openxmlformats.org/officeDocument/2006/relationships/hyperlink" Target="https://www.torproject.org/" TargetMode="External"/><Relationship Id="rId151" Type="http://schemas.openxmlformats.org/officeDocument/2006/relationships/hyperlink" Target="http://clonezilla.org/" TargetMode="External"/><Relationship Id="rId172" Type="http://schemas.openxmlformats.org/officeDocument/2006/relationships/hyperlink" Target="http://www.zenoss.org/" TargetMode="External"/><Relationship Id="rId193" Type="http://schemas.openxmlformats.org/officeDocument/2006/relationships/hyperlink" Target="https://sourceforge.net/projects/nfs/" TargetMode="External"/><Relationship Id="rId207" Type="http://schemas.openxmlformats.org/officeDocument/2006/relationships/hyperlink" Target="http://squirrelmail.org/" TargetMode="External"/><Relationship Id="rId228" Type="http://schemas.openxmlformats.org/officeDocument/2006/relationships/hyperlink" Target="https://trema.github.io/trema/" TargetMode="External"/><Relationship Id="rId249" Type="http://schemas.openxmlformats.org/officeDocument/2006/relationships/hyperlink" Target="http://www.radview.com/webload-open-source-project/" TargetMode="External"/><Relationship Id="rId13" Type="http://schemas.openxmlformats.org/officeDocument/2006/relationships/hyperlink" Target="http://www.cs.waikato.ac.nz/ml/weka/index.html" TargetMode="External"/><Relationship Id="rId109" Type="http://schemas.openxmlformats.org/officeDocument/2006/relationships/hyperlink" Target="http://www.postgresql.org/" TargetMode="External"/><Relationship Id="rId260" Type="http://schemas.openxmlformats.org/officeDocument/2006/relationships/hyperlink" Target="https://www.realvnc.com/" TargetMode="External"/><Relationship Id="rId281" Type="http://schemas.openxmlformats.org/officeDocument/2006/relationships/hyperlink" Target="http://mesos.apache.org/" TargetMode="External"/><Relationship Id="rId34" Type="http://schemas.openxmlformats.org/officeDocument/2006/relationships/hyperlink" Target="https://moodle.org/" TargetMode="External"/><Relationship Id="rId50" Type="http://schemas.openxmlformats.org/officeDocument/2006/relationships/hyperlink" Target="http://sqoop.apache.org/" TargetMode="External"/><Relationship Id="rId55" Type="http://schemas.openxmlformats.org/officeDocument/2006/relationships/hyperlink" Target="http://cobertura.github.io/cobertura/" TargetMode="External"/><Relationship Id="rId76" Type="http://schemas.openxmlformats.org/officeDocument/2006/relationships/hyperlink" Target="http://www.mybatis.org/mybatis-3/ja/" TargetMode="External"/><Relationship Id="rId97" Type="http://schemas.openxmlformats.org/officeDocument/2006/relationships/hyperlink" Target="https://glassfish.java.net/" TargetMode="External"/><Relationship Id="rId104" Type="http://schemas.openxmlformats.org/officeDocument/2006/relationships/hyperlink" Target="https://jp.talend.com/products/talend-open-studio" TargetMode="External"/><Relationship Id="rId120" Type="http://schemas.openxmlformats.org/officeDocument/2006/relationships/hyperlink" Target="https://voltdb.com/" TargetMode="External"/><Relationship Id="rId125" Type="http://schemas.openxmlformats.org/officeDocument/2006/relationships/hyperlink" Target="http://www.prelude-ids.org/" TargetMode="External"/><Relationship Id="rId141" Type="http://schemas.openxmlformats.org/officeDocument/2006/relationships/hyperlink" Target="http://sdc.sun.co.jp/javasystem/techtopics/identity/index.html" TargetMode="External"/><Relationship Id="rId146" Type="http://schemas.openxmlformats.org/officeDocument/2006/relationships/hyperlink" Target="http://directory.fedoraproject.org/" TargetMode="External"/><Relationship Id="rId167" Type="http://schemas.openxmlformats.org/officeDocument/2006/relationships/hyperlink" Target="http://munin-monitoring.org/" TargetMode="External"/><Relationship Id="rId188" Type="http://schemas.openxmlformats.org/officeDocument/2006/relationships/hyperlink" Target="http://www.proftpd.org/" TargetMode="External"/><Relationship Id="rId7" Type="http://schemas.openxmlformats.org/officeDocument/2006/relationships/hyperlink" Target="http://www.openoffice.org/ja/" TargetMode="External"/><Relationship Id="rId71" Type="http://schemas.openxmlformats.org/officeDocument/2006/relationships/hyperlink" Target="http://emma.sourceforge.net/" TargetMode="External"/><Relationship Id="rId92" Type="http://schemas.openxmlformats.org/officeDocument/2006/relationships/hyperlink" Target="http://redmine.jp/" TargetMode="External"/><Relationship Id="rId162" Type="http://schemas.openxmlformats.org/officeDocument/2006/relationships/hyperlink" Target="http://www.zabbix.com/" TargetMode="External"/><Relationship Id="rId183" Type="http://schemas.openxmlformats.org/officeDocument/2006/relationships/hyperlink" Target="https://www.isc.org/downloads/dhcp/" TargetMode="External"/><Relationship Id="rId213" Type="http://schemas.openxmlformats.org/officeDocument/2006/relationships/hyperlink" Target="http://www.jp.freebsd.org/" TargetMode="External"/><Relationship Id="rId218" Type="http://schemas.openxmlformats.org/officeDocument/2006/relationships/hyperlink" Target="http://www.linux-kvm.org/page/Main_Page" TargetMode="External"/><Relationship Id="rId234" Type="http://schemas.openxmlformats.org/officeDocument/2006/relationships/hyperlink" Target="https://wiki.openstack.org/wiki/Ironic" TargetMode="External"/><Relationship Id="rId239" Type="http://schemas.openxmlformats.org/officeDocument/2006/relationships/hyperlink" Target="https://wiki.openstack.org/wiki/Keystone" TargetMode="External"/><Relationship Id="rId2" Type="http://schemas.openxmlformats.org/officeDocument/2006/relationships/hyperlink" Target="http://www.spagobi.org/" TargetMode="External"/><Relationship Id="rId29" Type="http://schemas.openxmlformats.org/officeDocument/2006/relationships/hyperlink" Target="http://ez.no/jp/" TargetMode="External"/><Relationship Id="rId250" Type="http://schemas.openxmlformats.org/officeDocument/2006/relationships/hyperlink" Target="https://www.gnu.org/software/gdb/" TargetMode="External"/><Relationship Id="rId255" Type="http://schemas.openxmlformats.org/officeDocument/2006/relationships/hyperlink" Target="http://projects.gnome.org/evolution/" TargetMode="External"/><Relationship Id="rId271" Type="http://schemas.openxmlformats.org/officeDocument/2006/relationships/hyperlink" Target="http://nutch.apache.org/" TargetMode="External"/><Relationship Id="rId276" Type="http://schemas.openxmlformats.org/officeDocument/2006/relationships/hyperlink" Target="http://jubat.us/ja/" TargetMode="External"/><Relationship Id="rId292" Type="http://schemas.openxmlformats.org/officeDocument/2006/relationships/hyperlink" Target="https://www.r-project.org/index.html" TargetMode="External"/><Relationship Id="rId24" Type="http://schemas.openxmlformats.org/officeDocument/2006/relationships/hyperlink" Target="http://www.otrs.jp/" TargetMode="External"/><Relationship Id="rId40" Type="http://schemas.openxmlformats.org/officeDocument/2006/relationships/hyperlink" Target="http://textpattern.com/" TargetMode="External"/><Relationship Id="rId45" Type="http://schemas.openxmlformats.org/officeDocument/2006/relationships/hyperlink" Target="https://www.elastic.co/products/elasticsearch" TargetMode="External"/><Relationship Id="rId66" Type="http://schemas.openxmlformats.org/officeDocument/2006/relationships/hyperlink" Target="http://incubator.apache.org/s4/" TargetMode="External"/><Relationship Id="rId87" Type="http://schemas.openxmlformats.org/officeDocument/2006/relationships/hyperlink" Target="https://www.ruby-lang.org/ja/" TargetMode="External"/><Relationship Id="rId110" Type="http://schemas.openxmlformats.org/officeDocument/2006/relationships/hyperlink" Target="https://www.sqlite.org/" TargetMode="External"/><Relationship Id="rId115" Type="http://schemas.openxmlformats.org/officeDocument/2006/relationships/hyperlink" Target="http://cassandra.apache.org/" TargetMode="External"/><Relationship Id="rId131" Type="http://schemas.openxmlformats.org/officeDocument/2006/relationships/hyperlink" Target="http://www.ipcop.org/" TargetMode="External"/><Relationship Id="rId136" Type="http://schemas.openxmlformats.org/officeDocument/2006/relationships/hyperlink" Target="http://freeradius.org/" TargetMode="External"/><Relationship Id="rId157" Type="http://schemas.openxmlformats.org/officeDocument/2006/relationships/hyperlink" Target="https://osdn.jp/projects/hinemos/" TargetMode="External"/><Relationship Id="rId178" Type="http://schemas.openxmlformats.org/officeDocument/2006/relationships/hyperlink" Target="https://www.chef.io/" TargetMode="External"/><Relationship Id="rId61" Type="http://schemas.openxmlformats.org/officeDocument/2006/relationships/hyperlink" Target="http://bazaar.canonical.com/en/" TargetMode="External"/><Relationship Id="rId82" Type="http://schemas.openxmlformats.org/officeDocument/2006/relationships/hyperlink" Target="https://gcc.gnu.org/" TargetMode="External"/><Relationship Id="rId152" Type="http://schemas.openxmlformats.org/officeDocument/2006/relationships/hyperlink" Target="http://www.mondorescue.org/" TargetMode="External"/><Relationship Id="rId173" Type="http://schemas.openxmlformats.org/officeDocument/2006/relationships/hyperlink" Target="http://iptraf.seul.org/" TargetMode="External"/><Relationship Id="rId194" Type="http://schemas.openxmlformats.org/officeDocument/2006/relationships/hyperlink" Target="https://www.samba.org/" TargetMode="External"/><Relationship Id="rId199" Type="http://schemas.openxmlformats.org/officeDocument/2006/relationships/hyperlink" Target="http://www.dovecot.org/" TargetMode="External"/><Relationship Id="rId203" Type="http://schemas.openxmlformats.org/officeDocument/2006/relationships/hyperlink" Target="http://www.postfix-jp.info/" TargetMode="External"/><Relationship Id="rId208" Type="http://schemas.openxmlformats.org/officeDocument/2006/relationships/hyperlink" Target="http://www.xmailserver.org/" TargetMode="External"/><Relationship Id="rId229" Type="http://schemas.openxmlformats.org/officeDocument/2006/relationships/hyperlink" Target="https://github.com/okinawaopenlabs/of-patch-manager" TargetMode="External"/><Relationship Id="rId19" Type="http://schemas.openxmlformats.org/officeDocument/2006/relationships/hyperlink" Target="http://www.tutos.org/" TargetMode="External"/><Relationship Id="rId224" Type="http://schemas.openxmlformats.org/officeDocument/2006/relationships/hyperlink" Target="http://ceph.com/" TargetMode="External"/><Relationship Id="rId240" Type="http://schemas.openxmlformats.org/officeDocument/2006/relationships/hyperlink" Target="http://jmeter.apache.org/" TargetMode="External"/><Relationship Id="rId245" Type="http://schemas.openxmlformats.org/officeDocument/2006/relationships/hyperlink" Target="http://pastmon.sourceforge.net/wp/" TargetMode="External"/><Relationship Id="rId261" Type="http://schemas.openxmlformats.org/officeDocument/2006/relationships/hyperlink" Target="http://sylpheed.sraoss.jp/ja/" TargetMode="External"/><Relationship Id="rId266" Type="http://schemas.openxmlformats.org/officeDocument/2006/relationships/hyperlink" Target="https://wiki.openstack.org/wiki/Nova" TargetMode="External"/><Relationship Id="rId287" Type="http://schemas.openxmlformats.org/officeDocument/2006/relationships/hyperlink" Target="http://redis.io/" TargetMode="External"/><Relationship Id="rId14" Type="http://schemas.openxmlformats.org/officeDocument/2006/relationships/hyperlink" Target="https://sourceforge.net/projects/openpsa/" TargetMode="External"/><Relationship Id="rId30" Type="http://schemas.openxmlformats.org/officeDocument/2006/relationships/hyperlink" Target="http://gatein.jboss.org/" TargetMode="External"/><Relationship Id="rId35" Type="http://schemas.openxmlformats.org/officeDocument/2006/relationships/hyperlink" Target="http://www.movabletype.jp/" TargetMode="External"/><Relationship Id="rId56" Type="http://schemas.openxmlformats.org/officeDocument/2006/relationships/hyperlink" Target="https://eclipse.org/" TargetMode="External"/><Relationship Id="rId77" Type="http://schemas.openxmlformats.org/officeDocument/2006/relationships/hyperlink" Target="http://www.seasar.org/" TargetMode="External"/><Relationship Id="rId100" Type="http://schemas.openxmlformats.org/officeDocument/2006/relationships/hyperlink" Target="http://wildfly.org/" TargetMode="External"/><Relationship Id="rId105" Type="http://schemas.openxmlformats.org/officeDocument/2006/relationships/hyperlink" Target="https://db.apache.org/derby/" TargetMode="External"/><Relationship Id="rId126" Type="http://schemas.openxmlformats.org/officeDocument/2006/relationships/hyperlink" Target="https://www.snort.org/" TargetMode="External"/><Relationship Id="rId147" Type="http://schemas.openxmlformats.org/officeDocument/2006/relationships/hyperlink" Target="https://directory.apache.org/" TargetMode="External"/><Relationship Id="rId168" Type="http://schemas.openxmlformats.org/officeDocument/2006/relationships/hyperlink" Target="http://raboof.github.io/nethogs/" TargetMode="External"/><Relationship Id="rId282" Type="http://schemas.openxmlformats.org/officeDocument/2006/relationships/hyperlink" Target="https://oozie.apache.org/" TargetMode="External"/><Relationship Id="rId8" Type="http://schemas.openxmlformats.org/officeDocument/2006/relationships/hyperlink" Target="https://ja.libreoffice.org/" TargetMode="External"/><Relationship Id="rId51" Type="http://schemas.openxmlformats.org/officeDocument/2006/relationships/hyperlink" Target="http://storm.apache.org/" TargetMode="External"/><Relationship Id="rId72" Type="http://schemas.openxmlformats.org/officeDocument/2006/relationships/hyperlink" Target="http://hibernate.org/" TargetMode="External"/><Relationship Id="rId93" Type="http://schemas.openxmlformats.org/officeDocument/2006/relationships/hyperlink" Target="https://trac.edgewall.org/" TargetMode="External"/><Relationship Id="rId98" Type="http://schemas.openxmlformats.org/officeDocument/2006/relationships/hyperlink" Target="http://www.eclipse.org/jetty/" TargetMode="External"/><Relationship Id="rId121" Type="http://schemas.openxmlformats.org/officeDocument/2006/relationships/hyperlink" Target="http://spamassassin.apache.org/" TargetMode="External"/><Relationship Id="rId142" Type="http://schemas.openxmlformats.org/officeDocument/2006/relationships/hyperlink" Target="http://www.linux-pam.org/" TargetMode="External"/><Relationship Id="rId163" Type="http://schemas.openxmlformats.org/officeDocument/2006/relationships/hyperlink" Target="http://gnetwatch.sourceforge.net/" TargetMode="External"/><Relationship Id="rId184" Type="http://schemas.openxmlformats.org/officeDocument/2006/relationships/hyperlink" Target="http://www.nlnetlabs.nl/projects/nsd/" TargetMode="External"/><Relationship Id="rId189" Type="http://schemas.openxmlformats.org/officeDocument/2006/relationships/hyperlink" Target="https://www.pureftpd.org/project/pure-ftpd" TargetMode="External"/><Relationship Id="rId219" Type="http://schemas.openxmlformats.org/officeDocument/2006/relationships/hyperlink" Target="http://opennebula.org/" TargetMode="External"/><Relationship Id="rId3" Type="http://schemas.openxmlformats.org/officeDocument/2006/relationships/hyperlink" Target="http://www.adempiere.jp/" TargetMode="External"/><Relationship Id="rId214" Type="http://schemas.openxmlformats.org/officeDocument/2006/relationships/hyperlink" Target="https://ja.opensuse.org/" TargetMode="External"/><Relationship Id="rId230" Type="http://schemas.openxmlformats.org/officeDocument/2006/relationships/hyperlink" Target="https://cloudstack.apache.org/" TargetMode="External"/><Relationship Id="rId235" Type="http://schemas.openxmlformats.org/officeDocument/2006/relationships/hyperlink" Target="https://wiki.openstack.org/wiki/Magnum" TargetMode="External"/><Relationship Id="rId251" Type="http://schemas.openxmlformats.org/officeDocument/2006/relationships/hyperlink" Target="https://jenkins.io/" TargetMode="External"/><Relationship Id="rId256" Type="http://schemas.openxmlformats.org/officeDocument/2006/relationships/hyperlink" Target="https://www.kde.org/" TargetMode="External"/><Relationship Id="rId277" Type="http://schemas.openxmlformats.org/officeDocument/2006/relationships/hyperlink" Target="http://www.espertech.com/products/esper.php" TargetMode="External"/><Relationship Id="rId25" Type="http://schemas.openxmlformats.org/officeDocument/2006/relationships/hyperlink" Target="https://www.alfresco.com/jp" TargetMode="External"/><Relationship Id="rId46" Type="http://schemas.openxmlformats.org/officeDocument/2006/relationships/hyperlink" Target="https://www.elastic.co/products/kibana" TargetMode="External"/><Relationship Id="rId67" Type="http://schemas.openxmlformats.org/officeDocument/2006/relationships/hyperlink" Target="https://struts.apache.org/" TargetMode="External"/><Relationship Id="rId116" Type="http://schemas.openxmlformats.org/officeDocument/2006/relationships/hyperlink" Target="http://couchdb.apache.org/" TargetMode="External"/><Relationship Id="rId137" Type="http://schemas.openxmlformats.org/officeDocument/2006/relationships/hyperlink" Target="https://www.gnupg.org/" TargetMode="External"/><Relationship Id="rId158" Type="http://schemas.openxmlformats.org/officeDocument/2006/relationships/hyperlink" Target="https://mmonit.com/monit/" TargetMode="External"/><Relationship Id="rId272" Type="http://schemas.openxmlformats.org/officeDocument/2006/relationships/hyperlink" Target="http://manifoldcf.apache.org/ja_JP/" TargetMode="External"/><Relationship Id="rId293" Type="http://schemas.openxmlformats.org/officeDocument/2006/relationships/hyperlink" Target="http://spark.apache.org/mllib/" TargetMode="External"/><Relationship Id="rId20" Type="http://schemas.openxmlformats.org/officeDocument/2006/relationships/hyperlink" Target="https://www.zimbra.com/" TargetMode="External"/><Relationship Id="rId41" Type="http://schemas.openxmlformats.org/officeDocument/2006/relationships/hyperlink" Target="https://ja.wordpress.org/" TargetMode="External"/><Relationship Id="rId62" Type="http://schemas.openxmlformats.org/officeDocument/2006/relationships/hyperlink" Target="http://www.nongnu.org/cvs/" TargetMode="External"/><Relationship Id="rId83" Type="http://schemas.openxmlformats.org/officeDocument/2006/relationships/hyperlink" Target="http://openjdk.java.net/" TargetMode="External"/><Relationship Id="rId88" Type="http://schemas.openxmlformats.org/officeDocument/2006/relationships/hyperlink" Target="http://www.scala-lang.org/" TargetMode="External"/><Relationship Id="rId111" Type="http://schemas.openxmlformats.org/officeDocument/2006/relationships/hyperlink" Target="http://www.espertech.com/" TargetMode="External"/><Relationship Id="rId132" Type="http://schemas.openxmlformats.org/officeDocument/2006/relationships/hyperlink" Target="http://linuxjm.osdn.jp/html/iptables/man8/iptables.8.html" TargetMode="External"/><Relationship Id="rId153" Type="http://schemas.openxmlformats.org/officeDocument/2006/relationships/hyperlink" Target="https://www.drbd.jp/" TargetMode="External"/><Relationship Id="rId174" Type="http://schemas.openxmlformats.org/officeDocument/2006/relationships/hyperlink" Target="http://www.linuxvirtualserver.org/" TargetMode="External"/><Relationship Id="rId179" Type="http://schemas.openxmlformats.org/officeDocument/2006/relationships/hyperlink" Target="http://www.ovirt.org/" TargetMode="External"/><Relationship Id="rId195" Type="http://schemas.openxmlformats.org/officeDocument/2006/relationships/hyperlink" Target="wiki.samba.gr.jp/" TargetMode="External"/><Relationship Id="rId209" Type="http://schemas.openxmlformats.org/officeDocument/2006/relationships/hyperlink" Target="https://www.android.com/intl/ja_jp/" TargetMode="External"/><Relationship Id="rId190" Type="http://schemas.openxmlformats.org/officeDocument/2006/relationships/hyperlink" Target="https://security.appspot.com/vsftpd.html" TargetMode="External"/><Relationship Id="rId204" Type="http://schemas.openxmlformats.org/officeDocument/2006/relationships/hyperlink" Target="http://www.qmail.org/top.html" TargetMode="External"/><Relationship Id="rId220" Type="http://schemas.openxmlformats.org/officeDocument/2006/relationships/hyperlink" Target="https://virt-manager.org/" TargetMode="External"/><Relationship Id="rId225" Type="http://schemas.openxmlformats.org/officeDocument/2006/relationships/hyperlink" Target="https://www.gluster.org/" TargetMode="External"/><Relationship Id="rId241" Type="http://schemas.openxmlformats.org/officeDocument/2006/relationships/hyperlink" Target="https://bonnie.healthit.gov/" TargetMode="External"/><Relationship Id="rId246" Type="http://schemas.openxmlformats.org/officeDocument/2006/relationships/hyperlink" Target="http://www.seleniumhq.org/" TargetMode="External"/><Relationship Id="rId267" Type="http://schemas.openxmlformats.org/officeDocument/2006/relationships/hyperlink" Target="https://wiki.openstack.org/wiki/Glance" TargetMode="External"/><Relationship Id="rId288" Type="http://schemas.openxmlformats.org/officeDocument/2006/relationships/hyperlink" Target="https://hbase.apache.org/" TargetMode="External"/><Relationship Id="rId15" Type="http://schemas.openxmlformats.org/officeDocument/2006/relationships/hyperlink" Target="https://www.sugarcrm.com/" TargetMode="External"/><Relationship Id="rId36" Type="http://schemas.openxmlformats.org/officeDocument/2006/relationships/hyperlink" Target="http://www.netcommons.org/" TargetMode="External"/><Relationship Id="rId57" Type="http://schemas.openxmlformats.org/officeDocument/2006/relationships/hyperlink" Target="https://ja.netbeans.org/" TargetMode="External"/><Relationship Id="rId106" Type="http://schemas.openxmlformats.org/officeDocument/2006/relationships/hyperlink" Target="http://www.firebirdsql.org/" TargetMode="External"/><Relationship Id="rId127" Type="http://schemas.openxmlformats.org/officeDocument/2006/relationships/hyperlink" Target="http://www.openssh.com/" TargetMode="External"/><Relationship Id="rId262" Type="http://schemas.openxmlformats.org/officeDocument/2006/relationships/hyperlink" Target="https://www.mozilla.jp/thunderbird/" TargetMode="External"/><Relationship Id="rId283" Type="http://schemas.openxmlformats.org/officeDocument/2006/relationships/hyperlink" Target="https://drill.apache.org/" TargetMode="External"/><Relationship Id="rId10" Type="http://schemas.openxmlformats.org/officeDocument/2006/relationships/hyperlink" Target="https://www.oscommerce.com/" TargetMode="External"/><Relationship Id="rId31" Type="http://schemas.openxmlformats.org/officeDocument/2006/relationships/hyperlink" Target="http://www.geeklog.jp/" TargetMode="External"/><Relationship Id="rId52" Type="http://schemas.openxmlformats.org/officeDocument/2006/relationships/hyperlink" Target="http://ganglia.info/" TargetMode="External"/><Relationship Id="rId73" Type="http://schemas.openxmlformats.org/officeDocument/2006/relationships/hyperlink" Target="http://www.seamframework.org/" TargetMode="External"/><Relationship Id="rId78" Type="http://schemas.openxmlformats.org/officeDocument/2006/relationships/hyperlink" Target="http://spring.io/" TargetMode="External"/><Relationship Id="rId94" Type="http://schemas.openxmlformats.org/officeDocument/2006/relationships/hyperlink" Target="http://httpd.apache.org/" TargetMode="External"/><Relationship Id="rId99" Type="http://schemas.openxmlformats.org/officeDocument/2006/relationships/hyperlink" Target="https://www.lighttpd.net/" TargetMode="External"/><Relationship Id="rId101" Type="http://schemas.openxmlformats.org/officeDocument/2006/relationships/hyperlink" Target="http://axis.apache.org/axis2/java/core/" TargetMode="External"/><Relationship Id="rId122" Type="http://schemas.openxmlformats.org/officeDocument/2006/relationships/hyperlink" Target="http://www.clamav.net/" TargetMode="External"/><Relationship Id="rId143" Type="http://schemas.openxmlformats.org/officeDocument/2006/relationships/hyperlink" Target="http://tomoyo.osdn.jp/" TargetMode="External"/><Relationship Id="rId148" Type="http://schemas.openxmlformats.org/officeDocument/2006/relationships/hyperlink" Target="http://www.openldap.org/" TargetMode="External"/><Relationship Id="rId164" Type="http://schemas.openxmlformats.org/officeDocument/2006/relationships/hyperlink" Target="http://www.cacti.net/index.php" TargetMode="External"/><Relationship Id="rId169" Type="http://schemas.openxmlformats.org/officeDocument/2006/relationships/hyperlink" Target="http://oss.oetiker.ch/rrdtool/" TargetMode="External"/><Relationship Id="rId185" Type="http://schemas.openxmlformats.org/officeDocument/2006/relationships/hyperlink" Target="https://www.unbound.net/" TargetMode="External"/><Relationship Id="rId4" Type="http://schemas.openxmlformats.org/officeDocument/2006/relationships/hyperlink" Target="http://www.compiere-japan.com/" TargetMode="External"/><Relationship Id="rId9" Type="http://schemas.openxmlformats.org/officeDocument/2006/relationships/hyperlink" Target="https://blender.jp/" TargetMode="External"/><Relationship Id="rId180" Type="http://schemas.openxmlformats.org/officeDocument/2006/relationships/hyperlink" Target="https://puppetlabs.com/" TargetMode="External"/><Relationship Id="rId210" Type="http://schemas.openxmlformats.org/officeDocument/2006/relationships/hyperlink" Target="https://www.centos.org/" TargetMode="External"/><Relationship Id="rId215" Type="http://schemas.openxmlformats.org/officeDocument/2006/relationships/hyperlink" Target="https://www.scientificlinux.org/" TargetMode="External"/><Relationship Id="rId236" Type="http://schemas.openxmlformats.org/officeDocument/2006/relationships/hyperlink" Target="https://wiki.openstack.org/wiki/Murano" TargetMode="External"/><Relationship Id="rId257" Type="http://schemas.openxmlformats.org/officeDocument/2006/relationships/hyperlink" Target="http://kopete.kde.org/" TargetMode="External"/><Relationship Id="rId278" Type="http://schemas.openxmlformats.org/officeDocument/2006/relationships/hyperlink" Target="http://www.drools.org/" TargetMode="External"/><Relationship Id="rId26" Type="http://schemas.openxmlformats.org/officeDocument/2006/relationships/hyperlink" Target="https://lenya.apache.org/" TargetMode="External"/><Relationship Id="rId231" Type="http://schemas.openxmlformats.org/officeDocument/2006/relationships/hyperlink" Target="http://www8.hp.com/jp/ja/cloud/helion-eucalyptus-overview.html" TargetMode="External"/><Relationship Id="rId252" Type="http://schemas.openxmlformats.org/officeDocument/2006/relationships/hyperlink" Target="https://adium.im/" TargetMode="External"/><Relationship Id="rId273" Type="http://schemas.openxmlformats.org/officeDocument/2006/relationships/hyperlink" Target="https://flume.apache.org/" TargetMode="External"/><Relationship Id="rId294" Type="http://schemas.openxmlformats.org/officeDocument/2006/relationships/image" Target="../media/image15.png"/><Relationship Id="rId47" Type="http://schemas.openxmlformats.org/officeDocument/2006/relationships/hyperlink" Target="http://www.ec-cube.net/" TargetMode="External"/><Relationship Id="rId68" Type="http://schemas.openxmlformats.org/officeDocument/2006/relationships/hyperlink" Target="https://dojotoolkit.org/" TargetMode="External"/><Relationship Id="rId89" Type="http://schemas.openxmlformats.org/officeDocument/2006/relationships/hyperlink" Target="https://www.bugzilla.org/" TargetMode="External"/><Relationship Id="rId112" Type="http://schemas.openxmlformats.org/officeDocument/2006/relationships/hyperlink" Target="https://www.phpmyadmin.net/" TargetMode="External"/><Relationship Id="rId133" Type="http://schemas.openxmlformats.org/officeDocument/2006/relationships/hyperlink" Target="http://nginx.org/" TargetMode="External"/><Relationship Id="rId154" Type="http://schemas.openxmlformats.org/officeDocument/2006/relationships/hyperlink" Target="http://www.linux-ha.org/wiki/Heartbeat/ja" TargetMode="External"/><Relationship Id="rId175" Type="http://schemas.openxmlformats.org/officeDocument/2006/relationships/hyperlink" Target="http://www.apsis.ch/pound/" TargetMode="External"/><Relationship Id="rId196" Type="http://schemas.openxmlformats.org/officeDocument/2006/relationships/hyperlink" Target="https://owncloud.org/" TargetMode="External"/><Relationship Id="rId200" Type="http://schemas.openxmlformats.org/officeDocument/2006/relationships/hyperlink" Target="http://www.exim.org/" TargetMode="External"/><Relationship Id="rId16" Type="http://schemas.openxmlformats.org/officeDocument/2006/relationships/hyperlink" Target="http://www.aipo.com/" TargetMode="External"/><Relationship Id="rId221" Type="http://schemas.openxmlformats.org/officeDocument/2006/relationships/hyperlink" Target="https://www.virtualbox.org/" TargetMode="External"/><Relationship Id="rId242" Type="http://schemas.openxmlformats.org/officeDocument/2006/relationships/hyperlink" Target="http://findbugs.sourceforge.net/" TargetMode="External"/><Relationship Id="rId263" Type="http://schemas.openxmlformats.org/officeDocument/2006/relationships/hyperlink" Target="https://www.cloudfoundry.org/" TargetMode="External"/><Relationship Id="rId284" Type="http://schemas.openxmlformats.org/officeDocument/2006/relationships/hyperlink" Target="https://hive.apache.org/" TargetMode="External"/><Relationship Id="rId37" Type="http://schemas.openxmlformats.org/officeDocument/2006/relationships/hyperlink" Target="http://www.openpne.jp/" TargetMode="External"/><Relationship Id="rId58" Type="http://schemas.openxmlformats.org/officeDocument/2006/relationships/hyperlink" Target="http://rubyonrails.org/" TargetMode="External"/><Relationship Id="rId79" Type="http://schemas.openxmlformats.org/officeDocument/2006/relationships/hyperlink" Target="http://yuilibrary.com/" TargetMode="External"/><Relationship Id="rId102" Type="http://schemas.openxmlformats.org/officeDocument/2006/relationships/hyperlink" Target="servicemix.apache.org/" TargetMode="External"/><Relationship Id="rId123" Type="http://schemas.openxmlformats.org/officeDocument/2006/relationships/hyperlink" Target="http://www.tenable.com/products/nessus-vulnerability-scanner" TargetMode="External"/><Relationship Id="rId144" Type="http://schemas.openxmlformats.org/officeDocument/2006/relationships/hyperlink" Target="http://www.webmin.com/usermin.html" TargetMode="External"/><Relationship Id="rId90" Type="http://schemas.openxmlformats.org/officeDocument/2006/relationships/hyperlink" Target="https://www.mantisbt.org/" TargetMode="External"/><Relationship Id="rId165" Type="http://schemas.openxmlformats.org/officeDocument/2006/relationships/hyperlink" Target="http://collectd.org/" TargetMode="External"/><Relationship Id="rId186" Type="http://schemas.openxmlformats.org/officeDocument/2006/relationships/hyperlink" Target="https://filezilla-project.org/" TargetMode="External"/><Relationship Id="rId211" Type="http://schemas.openxmlformats.org/officeDocument/2006/relationships/hyperlink" Target="http://www.debian.or.jp/" TargetMode="External"/><Relationship Id="rId232" Type="http://schemas.openxmlformats.org/officeDocument/2006/relationships/hyperlink" Target="http://demo.openqrm.com/cloud-portal/" TargetMode="External"/><Relationship Id="rId253" Type="http://schemas.openxmlformats.org/officeDocument/2006/relationships/hyperlink" Target="https://www.chromium.org/" TargetMode="External"/><Relationship Id="rId274" Type="http://schemas.openxmlformats.org/officeDocument/2006/relationships/hyperlink" Target="http://www.fluentd.org/" TargetMode="External"/><Relationship Id="rId27" Type="http://schemas.openxmlformats.org/officeDocument/2006/relationships/hyperlink" Target="http://dotnetnuke.jp/" TargetMode="External"/><Relationship Id="rId48" Type="http://schemas.openxmlformats.org/officeDocument/2006/relationships/hyperlink" Target="http://zen-cart.jp/" TargetMode="External"/><Relationship Id="rId69" Type="http://schemas.openxmlformats.org/officeDocument/2006/relationships/hyperlink" Target="https://eclipse.org/tptp/" TargetMode="External"/><Relationship Id="rId113" Type="http://schemas.openxmlformats.org/officeDocument/2006/relationships/hyperlink" Target="http://phppgadmin.sourceforge.net/doku.php" TargetMode="External"/><Relationship Id="rId134" Type="http://schemas.openxmlformats.org/officeDocument/2006/relationships/hyperlink" Target="http://www.squid-cache.org/" TargetMode="External"/><Relationship Id="rId80" Type="http://schemas.openxmlformats.org/officeDocument/2006/relationships/hyperlink" Target="http://www.zope.org/" TargetMode="External"/><Relationship Id="rId155" Type="http://schemas.openxmlformats.org/officeDocument/2006/relationships/hyperlink" Target="http://www.linux-ha.org/wiki/Pacemaker/ja" TargetMode="External"/><Relationship Id="rId176" Type="http://schemas.openxmlformats.org/officeDocument/2006/relationships/hyperlink" Target="http://www.ultramonkey.org/" TargetMode="External"/><Relationship Id="rId197" Type="http://schemas.openxmlformats.org/officeDocument/2006/relationships/hyperlink" Target="http://www.courier-mta.org/imap/" TargetMode="External"/><Relationship Id="rId201" Type="http://schemas.openxmlformats.org/officeDocument/2006/relationships/hyperlink" Target="http://www.fml.org/" TargetMode="External"/><Relationship Id="rId222" Type="http://schemas.openxmlformats.org/officeDocument/2006/relationships/hyperlink" Target="http://www.xenproject.org/" TargetMode="External"/><Relationship Id="rId243" Type="http://schemas.openxmlformats.org/officeDocument/2006/relationships/hyperlink" Target="http://junit.org/" TargetMode="External"/><Relationship Id="rId264" Type="http://schemas.openxmlformats.org/officeDocument/2006/relationships/hyperlink" Target="https://deltacloud.apache.org/" TargetMode="External"/><Relationship Id="rId285" Type="http://schemas.openxmlformats.org/officeDocument/2006/relationships/hyperlink" Target="http://www.impara-ai.com/" TargetMode="External"/><Relationship Id="rId17" Type="http://schemas.openxmlformats.org/officeDocument/2006/relationships/hyperlink" Target="https://www.egroupware.org/start.html" TargetMode="External"/><Relationship Id="rId38" Type="http://schemas.openxmlformats.org/officeDocument/2006/relationships/hyperlink" Target="http://plone.jp/" TargetMode="External"/><Relationship Id="rId59" Type="http://schemas.openxmlformats.org/officeDocument/2006/relationships/hyperlink" Target="https://www.gerritcodereview.com/" TargetMode="External"/><Relationship Id="rId103" Type="http://schemas.openxmlformats.org/officeDocument/2006/relationships/hyperlink" Target="https://jp.talend.com/" TargetMode="External"/><Relationship Id="rId124" Type="http://schemas.openxmlformats.org/officeDocument/2006/relationships/hyperlink" Target="https://sourceforge.net/projects/swatch/" TargetMode="External"/><Relationship Id="rId70" Type="http://schemas.openxmlformats.org/officeDocument/2006/relationships/hyperlink" Target="http://www.ehcache.org/" TargetMode="External"/><Relationship Id="rId91" Type="http://schemas.openxmlformats.org/officeDocument/2006/relationships/hyperlink" Target="https://osdn.jp/projects/sfnet_openproj/" TargetMode="External"/><Relationship Id="rId145" Type="http://schemas.openxmlformats.org/officeDocument/2006/relationships/hyperlink" Target="http://www.webmin.com/index.html" TargetMode="External"/><Relationship Id="rId166" Type="http://schemas.openxmlformats.org/officeDocument/2006/relationships/hyperlink" Target="http://oss.oetiker.ch/mrtg/" TargetMode="External"/><Relationship Id="rId187" Type="http://schemas.openxmlformats.org/officeDocument/2006/relationships/hyperlink" Target="https://osdn.jp/projects/filezilla/" TargetMode="External"/><Relationship Id="rId1" Type="http://schemas.openxmlformats.org/officeDocument/2006/relationships/slideLayout" Target="../slideLayouts/slideLayout1.xml"/><Relationship Id="rId212" Type="http://schemas.openxmlformats.org/officeDocument/2006/relationships/hyperlink" Target="https://getfedora.org/" TargetMode="External"/><Relationship Id="rId233" Type="http://schemas.openxmlformats.org/officeDocument/2006/relationships/hyperlink" Target="https://www.vagrantup.com/" TargetMode="External"/><Relationship Id="rId254" Type="http://schemas.openxmlformats.org/officeDocument/2006/relationships/hyperlink" Target="https://www.mozilla.org/ja/firefox/new/" TargetMode="External"/><Relationship Id="rId28" Type="http://schemas.openxmlformats.org/officeDocument/2006/relationships/hyperlink" Target="http://drupal.jp/" TargetMode="External"/><Relationship Id="rId49" Type="http://schemas.openxmlformats.org/officeDocument/2006/relationships/hyperlink" Target="https://hadoop.apache.org/" TargetMode="External"/><Relationship Id="rId114" Type="http://schemas.openxmlformats.org/officeDocument/2006/relationships/hyperlink" Target="http://www.jbpm.org/" TargetMode="External"/><Relationship Id="rId275" Type="http://schemas.openxmlformats.org/officeDocument/2006/relationships/hyperlink" Target="http://kafka.apache.org/" TargetMode="External"/><Relationship Id="rId60" Type="http://schemas.openxmlformats.org/officeDocument/2006/relationships/hyperlink" Target="https://subversion.apache.org/" TargetMode="External"/><Relationship Id="rId81" Type="http://schemas.openxmlformats.org/officeDocument/2006/relationships/hyperlink" Target="http://community.jaspersoft.com/project/ireport-designer" TargetMode="External"/><Relationship Id="rId135" Type="http://schemas.openxmlformats.org/officeDocument/2006/relationships/hyperlink" Target="https://github.com/Jasig/cas" TargetMode="External"/><Relationship Id="rId156" Type="http://schemas.openxmlformats.org/officeDocument/2006/relationships/hyperlink" Target="http://www.gwos.com/" TargetMode="External"/><Relationship Id="rId177" Type="http://schemas.openxmlformats.org/officeDocument/2006/relationships/hyperlink" Target="https://www.ansible.com/" TargetMode="External"/><Relationship Id="rId198" Type="http://schemas.openxmlformats.org/officeDocument/2006/relationships/hyperlink" Target="https://cyrusimap.org/" TargetMode="External"/><Relationship Id="rId202" Type="http://schemas.openxmlformats.org/officeDocument/2006/relationships/hyperlink" Target="http://www.postfix.org/" TargetMode="External"/><Relationship Id="rId223" Type="http://schemas.openxmlformats.org/officeDocument/2006/relationships/hyperlink" Target="https://www.docker.com/" TargetMode="External"/><Relationship Id="rId244" Type="http://schemas.openxmlformats.org/officeDocument/2006/relationships/hyperlink" Target="http://opensta.org/" TargetMode="External"/><Relationship Id="rId18" Type="http://schemas.openxmlformats.org/officeDocument/2006/relationships/hyperlink" Target="http://sysphonic.com/ja/thetis.html" TargetMode="External"/><Relationship Id="rId39" Type="http://schemas.openxmlformats.org/officeDocument/2006/relationships/hyperlink" Target="https://pukiwiki.osdn.jp/" TargetMode="External"/><Relationship Id="rId265" Type="http://schemas.openxmlformats.org/officeDocument/2006/relationships/hyperlink" Target="https://www.openshift.org/" TargetMode="External"/><Relationship Id="rId286" Type="http://schemas.openxmlformats.org/officeDocument/2006/relationships/hyperlink" Target="http://infinispan.org/" TargetMode="External"/></Relationships>
</file>

<file path=ppt/slides/_rels/slide23.xml.rels><?xml version="1.0" encoding="UTF-8" standalone="yes"?>
<Relationships xmlns="http://schemas.openxmlformats.org/package/2006/relationships"><Relationship Id="rId117" Type="http://schemas.openxmlformats.org/officeDocument/2006/relationships/hyperlink" Target="http://memcached.org/" TargetMode="External"/><Relationship Id="rId21" Type="http://schemas.openxmlformats.org/officeDocument/2006/relationships/hyperlink" Target="https://www.mosp.jp/" TargetMode="External"/><Relationship Id="rId42" Type="http://schemas.openxmlformats.org/officeDocument/2006/relationships/hyperlink" Target="http://www.xoops.org/" TargetMode="External"/><Relationship Id="rId63" Type="http://schemas.openxmlformats.org/officeDocument/2006/relationships/hyperlink" Target="http://git-scm.com/" TargetMode="External"/><Relationship Id="rId84" Type="http://schemas.openxmlformats.org/officeDocument/2006/relationships/hyperlink" Target="https://www.perl.org/" TargetMode="External"/><Relationship Id="rId138" Type="http://schemas.openxmlformats.org/officeDocument/2006/relationships/hyperlink" Target="http://web.mit.edu/kerberos/" TargetMode="External"/><Relationship Id="rId159" Type="http://schemas.openxmlformats.org/officeDocument/2006/relationships/hyperlink" Target="https://www.nagios.org/" TargetMode="External"/><Relationship Id="rId170" Type="http://schemas.openxmlformats.org/officeDocument/2006/relationships/hyperlink" Target="http://vyos.net/wiki/Main_Page" TargetMode="External"/><Relationship Id="rId191" Type="http://schemas.openxmlformats.org/officeDocument/2006/relationships/hyperlink" Target="http://www.wu-ftpd.org/" TargetMode="External"/><Relationship Id="rId205" Type="http://schemas.openxmlformats.org/officeDocument/2006/relationships/hyperlink" Target="https://www.mozilla.org/en-US/thunderbird/" TargetMode="External"/><Relationship Id="rId226" Type="http://schemas.openxmlformats.org/officeDocument/2006/relationships/hyperlink" Target="http://lustre.org/" TargetMode="External"/><Relationship Id="rId247" Type="http://schemas.openxmlformats.org/officeDocument/2006/relationships/hyperlink" Target="http://testng.org/doc/index.html" TargetMode="External"/><Relationship Id="rId107" Type="http://schemas.openxmlformats.org/officeDocument/2006/relationships/hyperlink" Target="https://mariadb.org/" TargetMode="External"/><Relationship Id="rId268" Type="http://schemas.openxmlformats.org/officeDocument/2006/relationships/hyperlink" Target="https://wiki.openstack.org/wiki/Swift" TargetMode="External"/><Relationship Id="rId289" Type="http://schemas.openxmlformats.org/officeDocument/2006/relationships/hyperlink" Target="http://community.pentaho.com/" TargetMode="External"/><Relationship Id="rId11" Type="http://schemas.openxmlformats.org/officeDocument/2006/relationships/hyperlink" Target="http://www.qgis.org/ja/site/" TargetMode="External"/><Relationship Id="rId32" Type="http://schemas.openxmlformats.org/officeDocument/2006/relationships/hyperlink" Target="http://www.joomla.jp/" TargetMode="External"/><Relationship Id="rId53" Type="http://schemas.openxmlformats.org/officeDocument/2006/relationships/hyperlink" Target="http://ant.apache.org/" TargetMode="External"/><Relationship Id="rId74" Type="http://schemas.openxmlformats.org/officeDocument/2006/relationships/hyperlink" Target="https://portals.apache.org/jetspeed-1/" TargetMode="External"/><Relationship Id="rId128" Type="http://schemas.openxmlformats.org/officeDocument/2006/relationships/hyperlink" Target="https://www.openssl.org/" TargetMode="External"/><Relationship Id="rId149" Type="http://schemas.openxmlformats.org/officeDocument/2006/relationships/hyperlink" Target="http://www.amanda.org/" TargetMode="External"/><Relationship Id="rId5" Type="http://schemas.openxmlformats.org/officeDocument/2006/relationships/hyperlink" Target="http://www.erp5.org/" TargetMode="External"/><Relationship Id="rId95" Type="http://schemas.openxmlformats.org/officeDocument/2006/relationships/hyperlink" Target="http://tomcat.apache.org/" TargetMode="External"/><Relationship Id="rId160" Type="http://schemas.openxmlformats.org/officeDocument/2006/relationships/hyperlink" Target="http://www.opennms.org/" TargetMode="External"/><Relationship Id="rId181" Type="http://schemas.openxmlformats.org/officeDocument/2006/relationships/hyperlink" Target="https://www.isc.org/downloads/bind/" TargetMode="External"/><Relationship Id="rId216" Type="http://schemas.openxmlformats.org/officeDocument/2006/relationships/hyperlink" Target="https://www.ubuntulinux.jp/" TargetMode="External"/><Relationship Id="rId237" Type="http://schemas.openxmlformats.org/officeDocument/2006/relationships/hyperlink" Target="https://wiki.openstack.org/wiki/Neutron" TargetMode="External"/><Relationship Id="rId258" Type="http://schemas.openxmlformats.org/officeDocument/2006/relationships/hyperlink" Target="https://www.google.co.jp/url?sa=t&amp;rct=j&amp;q=&amp;esrc=s&amp;source=web&amp;cd=12&amp;cad=rja&amp;uact=8&amp;ved=0ahUKEwiqvLri4aPLAhXE3KYKHduHAFQ4ChAWCCIwAQ&amp;url=http://www.buffetti.it/software-gestionale/open-aziende/open-manager.html&amp;usg=AFQjCNFBmAkN2DxyTsRklhMq1zO1_KxLVA" TargetMode="External"/><Relationship Id="rId279" Type="http://schemas.openxmlformats.org/officeDocument/2006/relationships/hyperlink" Target="http://spark.apache.org/" TargetMode="External"/><Relationship Id="rId22" Type="http://schemas.openxmlformats.org/officeDocument/2006/relationships/hyperlink" Target="http://www.asterisk.org/" TargetMode="External"/><Relationship Id="rId43" Type="http://schemas.openxmlformats.org/officeDocument/2006/relationships/hyperlink" Target="http://xoopscube.jp/" TargetMode="External"/><Relationship Id="rId64" Type="http://schemas.openxmlformats.org/officeDocument/2006/relationships/hyperlink" Target="https://www.mercurial-scm.org/" TargetMode="External"/><Relationship Id="rId118" Type="http://schemas.openxmlformats.org/officeDocument/2006/relationships/hyperlink" Target="https://www.mongodb.org/" TargetMode="External"/><Relationship Id="rId139" Type="http://schemas.openxmlformats.org/officeDocument/2006/relationships/hyperlink" Target="https://www.forgerock.com/platform/access-management/" TargetMode="External"/><Relationship Id="rId290" Type="http://schemas.openxmlformats.org/officeDocument/2006/relationships/hyperlink" Target="http://community.pentaho.com/projects/data-integration/" TargetMode="External"/><Relationship Id="rId85" Type="http://schemas.openxmlformats.org/officeDocument/2006/relationships/hyperlink" Target="http://php.net/" TargetMode="External"/><Relationship Id="rId150" Type="http://schemas.openxmlformats.org/officeDocument/2006/relationships/hyperlink" Target="http://blog.bacula.org/" TargetMode="External"/><Relationship Id="rId171" Type="http://schemas.openxmlformats.org/officeDocument/2006/relationships/hyperlink" Target="https://www.wireshark.org/" TargetMode="External"/><Relationship Id="rId192" Type="http://schemas.openxmlformats.org/officeDocument/2006/relationships/hyperlink" Target="http://www.freenas.org/" TargetMode="External"/><Relationship Id="rId206" Type="http://schemas.openxmlformats.org/officeDocument/2006/relationships/hyperlink" Target="https://www.sendmail.com/" TargetMode="External"/><Relationship Id="rId227" Type="http://schemas.openxmlformats.org/officeDocument/2006/relationships/hyperlink" Target="https://www.opendaylight.org/" TargetMode="External"/><Relationship Id="rId248" Type="http://schemas.openxmlformats.org/officeDocument/2006/relationships/hyperlink" Target="http://valgrind.org/" TargetMode="External"/><Relationship Id="rId269" Type="http://schemas.openxmlformats.org/officeDocument/2006/relationships/hyperlink" Target="https://wiki.openstack.org/wiki/Cinder" TargetMode="External"/><Relationship Id="rId12" Type="http://schemas.openxmlformats.org/officeDocument/2006/relationships/hyperlink" Target="http://www.sas.com/ja_jp/home.html" TargetMode="External"/><Relationship Id="rId33" Type="http://schemas.openxmlformats.org/officeDocument/2006/relationships/hyperlink" Target="https://www.liferay.com/ja/" TargetMode="External"/><Relationship Id="rId108" Type="http://schemas.openxmlformats.org/officeDocument/2006/relationships/hyperlink" Target="https://www-jp.mysql.com/" TargetMode="External"/><Relationship Id="rId129" Type="http://schemas.openxmlformats.org/officeDocument/2006/relationships/hyperlink" Target="https://openvpn.net/" TargetMode="External"/><Relationship Id="rId280" Type="http://schemas.openxmlformats.org/officeDocument/2006/relationships/hyperlink" Target="https://tez.apache.org/" TargetMode="External"/><Relationship Id="rId54" Type="http://schemas.openxmlformats.org/officeDocument/2006/relationships/hyperlink" Target="https://maven.apache.org/" TargetMode="External"/><Relationship Id="rId75" Type="http://schemas.openxmlformats.org/officeDocument/2006/relationships/hyperlink" Target="https://jquery.com/" TargetMode="External"/><Relationship Id="rId96" Type="http://schemas.openxmlformats.org/officeDocument/2006/relationships/hyperlink" Target="https://embedthis.com/appweb/" TargetMode="External"/><Relationship Id="rId140" Type="http://schemas.openxmlformats.org/officeDocument/2006/relationships/hyperlink" Target="https://opends.java.net/" TargetMode="External"/><Relationship Id="rId161" Type="http://schemas.openxmlformats.org/officeDocument/2006/relationships/hyperlink" Target="https://syslog-ng.org/" TargetMode="External"/><Relationship Id="rId182" Type="http://schemas.openxmlformats.org/officeDocument/2006/relationships/hyperlink" Target="http://cr.yp.to/djbdns.html" TargetMode="External"/><Relationship Id="rId217" Type="http://schemas.openxmlformats.org/officeDocument/2006/relationships/hyperlink" Target="https://coreos.com/" TargetMode="External"/><Relationship Id="rId6" Type="http://schemas.openxmlformats.org/officeDocument/2006/relationships/hyperlink" Target="http://www.openbravo.com/" TargetMode="External"/><Relationship Id="rId238" Type="http://schemas.openxmlformats.org/officeDocument/2006/relationships/hyperlink" Target="https://wiki.openstack.org/wiki/Designate" TargetMode="External"/><Relationship Id="rId259" Type="http://schemas.openxmlformats.org/officeDocument/2006/relationships/hyperlink" Target="https://www.pidgin.im/" TargetMode="External"/><Relationship Id="rId23" Type="http://schemas.openxmlformats.org/officeDocument/2006/relationships/hyperlink" Target="https://freeswitch.org/" TargetMode="External"/><Relationship Id="rId119" Type="http://schemas.openxmlformats.org/officeDocument/2006/relationships/hyperlink" Target="http://docs.basho.com/" TargetMode="External"/><Relationship Id="rId270" Type="http://schemas.openxmlformats.org/officeDocument/2006/relationships/hyperlink" Target="https://wiki.openstack.org/wiki/Manila" TargetMode="External"/><Relationship Id="rId291" Type="http://schemas.openxmlformats.org/officeDocument/2006/relationships/hyperlink" Target="http://community.pentaho.com/projects/reporting/" TargetMode="External"/><Relationship Id="rId44" Type="http://schemas.openxmlformats.org/officeDocument/2006/relationships/hyperlink" Target="https://lucene.apache.org/core/" TargetMode="External"/><Relationship Id="rId65" Type="http://schemas.openxmlformats.org/officeDocument/2006/relationships/hyperlink" Target="http://activemq.apache.org/" TargetMode="External"/><Relationship Id="rId86" Type="http://schemas.openxmlformats.org/officeDocument/2006/relationships/hyperlink" Target="http://www.python.jp/" TargetMode="External"/><Relationship Id="rId130" Type="http://schemas.openxmlformats.org/officeDocument/2006/relationships/hyperlink" Target="https://www.torproject.org/" TargetMode="External"/><Relationship Id="rId151" Type="http://schemas.openxmlformats.org/officeDocument/2006/relationships/hyperlink" Target="http://clonezilla.org/" TargetMode="External"/><Relationship Id="rId172" Type="http://schemas.openxmlformats.org/officeDocument/2006/relationships/hyperlink" Target="http://www.zenoss.org/" TargetMode="External"/><Relationship Id="rId193" Type="http://schemas.openxmlformats.org/officeDocument/2006/relationships/hyperlink" Target="https://sourceforge.net/projects/nfs/" TargetMode="External"/><Relationship Id="rId207" Type="http://schemas.openxmlformats.org/officeDocument/2006/relationships/hyperlink" Target="http://squirrelmail.org/" TargetMode="External"/><Relationship Id="rId228" Type="http://schemas.openxmlformats.org/officeDocument/2006/relationships/hyperlink" Target="https://trema.github.io/trema/" TargetMode="External"/><Relationship Id="rId249" Type="http://schemas.openxmlformats.org/officeDocument/2006/relationships/hyperlink" Target="http://www.radview.com/webload-open-source-project/" TargetMode="External"/><Relationship Id="rId13" Type="http://schemas.openxmlformats.org/officeDocument/2006/relationships/hyperlink" Target="http://www.cs.waikato.ac.nz/ml/weka/index.html" TargetMode="External"/><Relationship Id="rId109" Type="http://schemas.openxmlformats.org/officeDocument/2006/relationships/hyperlink" Target="http://www.postgresql.org/" TargetMode="External"/><Relationship Id="rId260" Type="http://schemas.openxmlformats.org/officeDocument/2006/relationships/hyperlink" Target="https://www.realvnc.com/" TargetMode="External"/><Relationship Id="rId281" Type="http://schemas.openxmlformats.org/officeDocument/2006/relationships/hyperlink" Target="http://mesos.apache.org/" TargetMode="External"/><Relationship Id="rId34" Type="http://schemas.openxmlformats.org/officeDocument/2006/relationships/hyperlink" Target="https://moodle.org/" TargetMode="External"/><Relationship Id="rId50" Type="http://schemas.openxmlformats.org/officeDocument/2006/relationships/hyperlink" Target="http://sqoop.apache.org/" TargetMode="External"/><Relationship Id="rId55" Type="http://schemas.openxmlformats.org/officeDocument/2006/relationships/hyperlink" Target="http://cobertura.github.io/cobertura/" TargetMode="External"/><Relationship Id="rId76" Type="http://schemas.openxmlformats.org/officeDocument/2006/relationships/hyperlink" Target="http://www.mybatis.org/mybatis-3/ja/" TargetMode="External"/><Relationship Id="rId97" Type="http://schemas.openxmlformats.org/officeDocument/2006/relationships/hyperlink" Target="https://glassfish.java.net/" TargetMode="External"/><Relationship Id="rId104" Type="http://schemas.openxmlformats.org/officeDocument/2006/relationships/hyperlink" Target="https://jp.talend.com/products/talend-open-studio" TargetMode="External"/><Relationship Id="rId120" Type="http://schemas.openxmlformats.org/officeDocument/2006/relationships/hyperlink" Target="https://voltdb.com/" TargetMode="External"/><Relationship Id="rId125" Type="http://schemas.openxmlformats.org/officeDocument/2006/relationships/hyperlink" Target="http://www.prelude-ids.org/" TargetMode="External"/><Relationship Id="rId141" Type="http://schemas.openxmlformats.org/officeDocument/2006/relationships/hyperlink" Target="http://sdc.sun.co.jp/javasystem/techtopics/identity/index.html" TargetMode="External"/><Relationship Id="rId146" Type="http://schemas.openxmlformats.org/officeDocument/2006/relationships/hyperlink" Target="http://directory.fedoraproject.org/" TargetMode="External"/><Relationship Id="rId167" Type="http://schemas.openxmlformats.org/officeDocument/2006/relationships/hyperlink" Target="http://munin-monitoring.org/" TargetMode="External"/><Relationship Id="rId188" Type="http://schemas.openxmlformats.org/officeDocument/2006/relationships/hyperlink" Target="http://www.proftpd.org/" TargetMode="External"/><Relationship Id="rId7" Type="http://schemas.openxmlformats.org/officeDocument/2006/relationships/hyperlink" Target="http://www.openoffice.org/ja/" TargetMode="External"/><Relationship Id="rId71" Type="http://schemas.openxmlformats.org/officeDocument/2006/relationships/hyperlink" Target="http://emma.sourceforge.net/" TargetMode="External"/><Relationship Id="rId92" Type="http://schemas.openxmlformats.org/officeDocument/2006/relationships/hyperlink" Target="http://redmine.jp/" TargetMode="External"/><Relationship Id="rId162" Type="http://schemas.openxmlformats.org/officeDocument/2006/relationships/hyperlink" Target="http://www.zabbix.com/" TargetMode="External"/><Relationship Id="rId183" Type="http://schemas.openxmlformats.org/officeDocument/2006/relationships/hyperlink" Target="https://www.isc.org/downloads/dhcp/" TargetMode="External"/><Relationship Id="rId213" Type="http://schemas.openxmlformats.org/officeDocument/2006/relationships/hyperlink" Target="http://www.jp.freebsd.org/" TargetMode="External"/><Relationship Id="rId218" Type="http://schemas.openxmlformats.org/officeDocument/2006/relationships/hyperlink" Target="http://www.linux-kvm.org/page/Main_Page" TargetMode="External"/><Relationship Id="rId234" Type="http://schemas.openxmlformats.org/officeDocument/2006/relationships/hyperlink" Target="https://wiki.openstack.org/wiki/Ironic" TargetMode="External"/><Relationship Id="rId239" Type="http://schemas.openxmlformats.org/officeDocument/2006/relationships/hyperlink" Target="https://wiki.openstack.org/wiki/Keystone" TargetMode="External"/><Relationship Id="rId2" Type="http://schemas.openxmlformats.org/officeDocument/2006/relationships/hyperlink" Target="http://www.spagobi.org/" TargetMode="External"/><Relationship Id="rId29" Type="http://schemas.openxmlformats.org/officeDocument/2006/relationships/hyperlink" Target="http://ez.no/jp/" TargetMode="External"/><Relationship Id="rId250" Type="http://schemas.openxmlformats.org/officeDocument/2006/relationships/hyperlink" Target="https://www.gnu.org/software/gdb/" TargetMode="External"/><Relationship Id="rId255" Type="http://schemas.openxmlformats.org/officeDocument/2006/relationships/hyperlink" Target="http://projects.gnome.org/evolution/" TargetMode="External"/><Relationship Id="rId271" Type="http://schemas.openxmlformats.org/officeDocument/2006/relationships/hyperlink" Target="http://nutch.apache.org/" TargetMode="External"/><Relationship Id="rId276" Type="http://schemas.openxmlformats.org/officeDocument/2006/relationships/hyperlink" Target="http://jubat.us/ja/" TargetMode="External"/><Relationship Id="rId292" Type="http://schemas.openxmlformats.org/officeDocument/2006/relationships/hyperlink" Target="https://www.r-project.org/index.html" TargetMode="External"/><Relationship Id="rId24" Type="http://schemas.openxmlformats.org/officeDocument/2006/relationships/hyperlink" Target="http://www.otrs.jp/" TargetMode="External"/><Relationship Id="rId40" Type="http://schemas.openxmlformats.org/officeDocument/2006/relationships/hyperlink" Target="http://textpattern.com/" TargetMode="External"/><Relationship Id="rId45" Type="http://schemas.openxmlformats.org/officeDocument/2006/relationships/hyperlink" Target="https://www.elastic.co/products/elasticsearch" TargetMode="External"/><Relationship Id="rId66" Type="http://schemas.openxmlformats.org/officeDocument/2006/relationships/hyperlink" Target="http://incubator.apache.org/s4/" TargetMode="External"/><Relationship Id="rId87" Type="http://schemas.openxmlformats.org/officeDocument/2006/relationships/hyperlink" Target="https://www.ruby-lang.org/ja/" TargetMode="External"/><Relationship Id="rId110" Type="http://schemas.openxmlformats.org/officeDocument/2006/relationships/hyperlink" Target="https://www.sqlite.org/" TargetMode="External"/><Relationship Id="rId115" Type="http://schemas.openxmlformats.org/officeDocument/2006/relationships/hyperlink" Target="http://cassandra.apache.org/" TargetMode="External"/><Relationship Id="rId131" Type="http://schemas.openxmlformats.org/officeDocument/2006/relationships/hyperlink" Target="http://www.ipcop.org/" TargetMode="External"/><Relationship Id="rId136" Type="http://schemas.openxmlformats.org/officeDocument/2006/relationships/hyperlink" Target="http://freeradius.org/" TargetMode="External"/><Relationship Id="rId157" Type="http://schemas.openxmlformats.org/officeDocument/2006/relationships/hyperlink" Target="https://osdn.jp/projects/hinemos/" TargetMode="External"/><Relationship Id="rId178" Type="http://schemas.openxmlformats.org/officeDocument/2006/relationships/hyperlink" Target="https://www.chef.io/" TargetMode="External"/><Relationship Id="rId61" Type="http://schemas.openxmlformats.org/officeDocument/2006/relationships/hyperlink" Target="http://bazaar.canonical.com/en/" TargetMode="External"/><Relationship Id="rId82" Type="http://schemas.openxmlformats.org/officeDocument/2006/relationships/hyperlink" Target="https://gcc.gnu.org/" TargetMode="External"/><Relationship Id="rId152" Type="http://schemas.openxmlformats.org/officeDocument/2006/relationships/hyperlink" Target="http://www.mondorescue.org/" TargetMode="External"/><Relationship Id="rId173" Type="http://schemas.openxmlformats.org/officeDocument/2006/relationships/hyperlink" Target="http://iptraf.seul.org/" TargetMode="External"/><Relationship Id="rId194" Type="http://schemas.openxmlformats.org/officeDocument/2006/relationships/hyperlink" Target="https://www.samba.org/" TargetMode="External"/><Relationship Id="rId199" Type="http://schemas.openxmlformats.org/officeDocument/2006/relationships/hyperlink" Target="http://www.dovecot.org/" TargetMode="External"/><Relationship Id="rId203" Type="http://schemas.openxmlformats.org/officeDocument/2006/relationships/hyperlink" Target="http://www.postfix-jp.info/" TargetMode="External"/><Relationship Id="rId208" Type="http://schemas.openxmlformats.org/officeDocument/2006/relationships/hyperlink" Target="http://www.xmailserver.org/" TargetMode="External"/><Relationship Id="rId229" Type="http://schemas.openxmlformats.org/officeDocument/2006/relationships/hyperlink" Target="https://github.com/okinawaopenlabs/of-patch-manager" TargetMode="External"/><Relationship Id="rId19" Type="http://schemas.openxmlformats.org/officeDocument/2006/relationships/hyperlink" Target="http://www.tutos.org/" TargetMode="External"/><Relationship Id="rId224" Type="http://schemas.openxmlformats.org/officeDocument/2006/relationships/hyperlink" Target="http://ceph.com/" TargetMode="External"/><Relationship Id="rId240" Type="http://schemas.openxmlformats.org/officeDocument/2006/relationships/hyperlink" Target="http://jmeter.apache.org/" TargetMode="External"/><Relationship Id="rId245" Type="http://schemas.openxmlformats.org/officeDocument/2006/relationships/hyperlink" Target="http://pastmon.sourceforge.net/wp/" TargetMode="External"/><Relationship Id="rId261" Type="http://schemas.openxmlformats.org/officeDocument/2006/relationships/hyperlink" Target="http://sylpheed.sraoss.jp/ja/" TargetMode="External"/><Relationship Id="rId266" Type="http://schemas.openxmlformats.org/officeDocument/2006/relationships/hyperlink" Target="https://wiki.openstack.org/wiki/Nova" TargetMode="External"/><Relationship Id="rId287" Type="http://schemas.openxmlformats.org/officeDocument/2006/relationships/hyperlink" Target="http://redis.io/" TargetMode="External"/><Relationship Id="rId14" Type="http://schemas.openxmlformats.org/officeDocument/2006/relationships/hyperlink" Target="https://sourceforge.net/projects/openpsa/" TargetMode="External"/><Relationship Id="rId30" Type="http://schemas.openxmlformats.org/officeDocument/2006/relationships/hyperlink" Target="http://gatein.jboss.org/" TargetMode="External"/><Relationship Id="rId35" Type="http://schemas.openxmlformats.org/officeDocument/2006/relationships/hyperlink" Target="http://www.movabletype.jp/" TargetMode="External"/><Relationship Id="rId56" Type="http://schemas.openxmlformats.org/officeDocument/2006/relationships/hyperlink" Target="https://eclipse.org/" TargetMode="External"/><Relationship Id="rId77" Type="http://schemas.openxmlformats.org/officeDocument/2006/relationships/hyperlink" Target="http://www.seasar.org/" TargetMode="External"/><Relationship Id="rId100" Type="http://schemas.openxmlformats.org/officeDocument/2006/relationships/hyperlink" Target="http://wildfly.org/" TargetMode="External"/><Relationship Id="rId105" Type="http://schemas.openxmlformats.org/officeDocument/2006/relationships/hyperlink" Target="https://db.apache.org/derby/" TargetMode="External"/><Relationship Id="rId126" Type="http://schemas.openxmlformats.org/officeDocument/2006/relationships/hyperlink" Target="https://www.snort.org/" TargetMode="External"/><Relationship Id="rId147" Type="http://schemas.openxmlformats.org/officeDocument/2006/relationships/hyperlink" Target="https://directory.apache.org/" TargetMode="External"/><Relationship Id="rId168" Type="http://schemas.openxmlformats.org/officeDocument/2006/relationships/hyperlink" Target="http://raboof.github.io/nethogs/" TargetMode="External"/><Relationship Id="rId282" Type="http://schemas.openxmlformats.org/officeDocument/2006/relationships/hyperlink" Target="https://oozie.apache.org/" TargetMode="External"/><Relationship Id="rId8" Type="http://schemas.openxmlformats.org/officeDocument/2006/relationships/hyperlink" Target="https://ja.libreoffice.org/" TargetMode="External"/><Relationship Id="rId51" Type="http://schemas.openxmlformats.org/officeDocument/2006/relationships/hyperlink" Target="http://storm.apache.org/" TargetMode="External"/><Relationship Id="rId72" Type="http://schemas.openxmlformats.org/officeDocument/2006/relationships/hyperlink" Target="http://hibernate.org/" TargetMode="External"/><Relationship Id="rId93" Type="http://schemas.openxmlformats.org/officeDocument/2006/relationships/hyperlink" Target="https://trac.edgewall.org/" TargetMode="External"/><Relationship Id="rId98" Type="http://schemas.openxmlformats.org/officeDocument/2006/relationships/hyperlink" Target="http://www.eclipse.org/jetty/" TargetMode="External"/><Relationship Id="rId121" Type="http://schemas.openxmlformats.org/officeDocument/2006/relationships/hyperlink" Target="http://spamassassin.apache.org/" TargetMode="External"/><Relationship Id="rId142" Type="http://schemas.openxmlformats.org/officeDocument/2006/relationships/hyperlink" Target="http://www.linux-pam.org/" TargetMode="External"/><Relationship Id="rId163" Type="http://schemas.openxmlformats.org/officeDocument/2006/relationships/hyperlink" Target="http://gnetwatch.sourceforge.net/" TargetMode="External"/><Relationship Id="rId184" Type="http://schemas.openxmlformats.org/officeDocument/2006/relationships/hyperlink" Target="http://www.nlnetlabs.nl/projects/nsd/" TargetMode="External"/><Relationship Id="rId189" Type="http://schemas.openxmlformats.org/officeDocument/2006/relationships/hyperlink" Target="https://www.pureftpd.org/project/pure-ftpd" TargetMode="External"/><Relationship Id="rId219" Type="http://schemas.openxmlformats.org/officeDocument/2006/relationships/hyperlink" Target="http://opennebula.org/" TargetMode="External"/><Relationship Id="rId3" Type="http://schemas.openxmlformats.org/officeDocument/2006/relationships/hyperlink" Target="http://www.adempiere.jp/" TargetMode="External"/><Relationship Id="rId214" Type="http://schemas.openxmlformats.org/officeDocument/2006/relationships/hyperlink" Target="https://ja.opensuse.org/" TargetMode="External"/><Relationship Id="rId230" Type="http://schemas.openxmlformats.org/officeDocument/2006/relationships/hyperlink" Target="https://cloudstack.apache.org/" TargetMode="External"/><Relationship Id="rId235" Type="http://schemas.openxmlformats.org/officeDocument/2006/relationships/hyperlink" Target="https://wiki.openstack.org/wiki/Magnum" TargetMode="External"/><Relationship Id="rId251" Type="http://schemas.openxmlformats.org/officeDocument/2006/relationships/hyperlink" Target="https://jenkins.io/" TargetMode="External"/><Relationship Id="rId256" Type="http://schemas.openxmlformats.org/officeDocument/2006/relationships/hyperlink" Target="https://www.kde.org/" TargetMode="External"/><Relationship Id="rId277" Type="http://schemas.openxmlformats.org/officeDocument/2006/relationships/hyperlink" Target="http://www.espertech.com/products/esper.php" TargetMode="External"/><Relationship Id="rId25" Type="http://schemas.openxmlformats.org/officeDocument/2006/relationships/hyperlink" Target="https://www.alfresco.com/jp" TargetMode="External"/><Relationship Id="rId46" Type="http://schemas.openxmlformats.org/officeDocument/2006/relationships/hyperlink" Target="https://www.elastic.co/products/kibana" TargetMode="External"/><Relationship Id="rId67" Type="http://schemas.openxmlformats.org/officeDocument/2006/relationships/hyperlink" Target="https://struts.apache.org/" TargetMode="External"/><Relationship Id="rId116" Type="http://schemas.openxmlformats.org/officeDocument/2006/relationships/hyperlink" Target="http://couchdb.apache.org/" TargetMode="External"/><Relationship Id="rId137" Type="http://schemas.openxmlformats.org/officeDocument/2006/relationships/hyperlink" Target="https://www.gnupg.org/" TargetMode="External"/><Relationship Id="rId158" Type="http://schemas.openxmlformats.org/officeDocument/2006/relationships/hyperlink" Target="https://mmonit.com/monit/" TargetMode="External"/><Relationship Id="rId272" Type="http://schemas.openxmlformats.org/officeDocument/2006/relationships/hyperlink" Target="http://manifoldcf.apache.org/ja_JP/" TargetMode="External"/><Relationship Id="rId293" Type="http://schemas.openxmlformats.org/officeDocument/2006/relationships/hyperlink" Target="http://spark.apache.org/mllib/" TargetMode="External"/><Relationship Id="rId20" Type="http://schemas.openxmlformats.org/officeDocument/2006/relationships/hyperlink" Target="https://www.zimbra.com/" TargetMode="External"/><Relationship Id="rId41" Type="http://schemas.openxmlformats.org/officeDocument/2006/relationships/hyperlink" Target="https://ja.wordpress.org/" TargetMode="External"/><Relationship Id="rId62" Type="http://schemas.openxmlformats.org/officeDocument/2006/relationships/hyperlink" Target="http://www.nongnu.org/cvs/" TargetMode="External"/><Relationship Id="rId83" Type="http://schemas.openxmlformats.org/officeDocument/2006/relationships/hyperlink" Target="http://openjdk.java.net/" TargetMode="External"/><Relationship Id="rId88" Type="http://schemas.openxmlformats.org/officeDocument/2006/relationships/hyperlink" Target="http://www.scala-lang.org/" TargetMode="External"/><Relationship Id="rId111" Type="http://schemas.openxmlformats.org/officeDocument/2006/relationships/hyperlink" Target="http://www.espertech.com/" TargetMode="External"/><Relationship Id="rId132" Type="http://schemas.openxmlformats.org/officeDocument/2006/relationships/hyperlink" Target="http://linuxjm.osdn.jp/html/iptables/man8/iptables.8.html" TargetMode="External"/><Relationship Id="rId153" Type="http://schemas.openxmlformats.org/officeDocument/2006/relationships/hyperlink" Target="https://www.drbd.jp/" TargetMode="External"/><Relationship Id="rId174" Type="http://schemas.openxmlformats.org/officeDocument/2006/relationships/hyperlink" Target="http://www.linuxvirtualserver.org/" TargetMode="External"/><Relationship Id="rId179" Type="http://schemas.openxmlformats.org/officeDocument/2006/relationships/hyperlink" Target="http://www.ovirt.org/" TargetMode="External"/><Relationship Id="rId195" Type="http://schemas.openxmlformats.org/officeDocument/2006/relationships/hyperlink" Target="wiki.samba.gr.jp/" TargetMode="External"/><Relationship Id="rId209" Type="http://schemas.openxmlformats.org/officeDocument/2006/relationships/hyperlink" Target="https://www.android.com/intl/ja_jp/" TargetMode="External"/><Relationship Id="rId190" Type="http://schemas.openxmlformats.org/officeDocument/2006/relationships/hyperlink" Target="https://security.appspot.com/vsftpd.html" TargetMode="External"/><Relationship Id="rId204" Type="http://schemas.openxmlformats.org/officeDocument/2006/relationships/hyperlink" Target="http://www.qmail.org/top.html" TargetMode="External"/><Relationship Id="rId220" Type="http://schemas.openxmlformats.org/officeDocument/2006/relationships/hyperlink" Target="https://virt-manager.org/" TargetMode="External"/><Relationship Id="rId225" Type="http://schemas.openxmlformats.org/officeDocument/2006/relationships/hyperlink" Target="https://www.gluster.org/" TargetMode="External"/><Relationship Id="rId241" Type="http://schemas.openxmlformats.org/officeDocument/2006/relationships/hyperlink" Target="https://bonnie.healthit.gov/" TargetMode="External"/><Relationship Id="rId246" Type="http://schemas.openxmlformats.org/officeDocument/2006/relationships/hyperlink" Target="http://www.seleniumhq.org/" TargetMode="External"/><Relationship Id="rId267" Type="http://schemas.openxmlformats.org/officeDocument/2006/relationships/hyperlink" Target="https://wiki.openstack.org/wiki/Glance" TargetMode="External"/><Relationship Id="rId288" Type="http://schemas.openxmlformats.org/officeDocument/2006/relationships/hyperlink" Target="https://hbase.apache.org/" TargetMode="External"/><Relationship Id="rId15" Type="http://schemas.openxmlformats.org/officeDocument/2006/relationships/hyperlink" Target="https://www.sugarcrm.com/" TargetMode="External"/><Relationship Id="rId36" Type="http://schemas.openxmlformats.org/officeDocument/2006/relationships/hyperlink" Target="http://www.netcommons.org/" TargetMode="External"/><Relationship Id="rId57" Type="http://schemas.openxmlformats.org/officeDocument/2006/relationships/hyperlink" Target="https://ja.netbeans.org/" TargetMode="External"/><Relationship Id="rId106" Type="http://schemas.openxmlformats.org/officeDocument/2006/relationships/hyperlink" Target="http://www.firebirdsql.org/" TargetMode="External"/><Relationship Id="rId127" Type="http://schemas.openxmlformats.org/officeDocument/2006/relationships/hyperlink" Target="http://www.openssh.com/" TargetMode="External"/><Relationship Id="rId262" Type="http://schemas.openxmlformats.org/officeDocument/2006/relationships/hyperlink" Target="https://www.mozilla.jp/thunderbird/" TargetMode="External"/><Relationship Id="rId283" Type="http://schemas.openxmlformats.org/officeDocument/2006/relationships/hyperlink" Target="https://drill.apache.org/" TargetMode="External"/><Relationship Id="rId10" Type="http://schemas.openxmlformats.org/officeDocument/2006/relationships/hyperlink" Target="https://www.oscommerce.com/" TargetMode="External"/><Relationship Id="rId31" Type="http://schemas.openxmlformats.org/officeDocument/2006/relationships/hyperlink" Target="http://www.geeklog.jp/" TargetMode="External"/><Relationship Id="rId52" Type="http://schemas.openxmlformats.org/officeDocument/2006/relationships/hyperlink" Target="http://ganglia.info/" TargetMode="External"/><Relationship Id="rId73" Type="http://schemas.openxmlformats.org/officeDocument/2006/relationships/hyperlink" Target="http://www.seamframework.org/" TargetMode="External"/><Relationship Id="rId78" Type="http://schemas.openxmlformats.org/officeDocument/2006/relationships/hyperlink" Target="http://spring.io/" TargetMode="External"/><Relationship Id="rId94" Type="http://schemas.openxmlformats.org/officeDocument/2006/relationships/hyperlink" Target="http://httpd.apache.org/" TargetMode="External"/><Relationship Id="rId99" Type="http://schemas.openxmlformats.org/officeDocument/2006/relationships/hyperlink" Target="https://www.lighttpd.net/" TargetMode="External"/><Relationship Id="rId101" Type="http://schemas.openxmlformats.org/officeDocument/2006/relationships/hyperlink" Target="http://axis.apache.org/axis2/java/core/" TargetMode="External"/><Relationship Id="rId122" Type="http://schemas.openxmlformats.org/officeDocument/2006/relationships/hyperlink" Target="http://www.clamav.net/" TargetMode="External"/><Relationship Id="rId143" Type="http://schemas.openxmlformats.org/officeDocument/2006/relationships/hyperlink" Target="http://tomoyo.osdn.jp/" TargetMode="External"/><Relationship Id="rId148" Type="http://schemas.openxmlformats.org/officeDocument/2006/relationships/hyperlink" Target="http://www.openldap.org/" TargetMode="External"/><Relationship Id="rId164" Type="http://schemas.openxmlformats.org/officeDocument/2006/relationships/hyperlink" Target="http://www.cacti.net/index.php" TargetMode="External"/><Relationship Id="rId169" Type="http://schemas.openxmlformats.org/officeDocument/2006/relationships/hyperlink" Target="http://oss.oetiker.ch/rrdtool/" TargetMode="External"/><Relationship Id="rId185" Type="http://schemas.openxmlformats.org/officeDocument/2006/relationships/hyperlink" Target="https://www.unbound.net/" TargetMode="External"/><Relationship Id="rId4" Type="http://schemas.openxmlformats.org/officeDocument/2006/relationships/hyperlink" Target="http://www.compiere-japan.com/" TargetMode="External"/><Relationship Id="rId9" Type="http://schemas.openxmlformats.org/officeDocument/2006/relationships/hyperlink" Target="https://blender.jp/" TargetMode="External"/><Relationship Id="rId180" Type="http://schemas.openxmlformats.org/officeDocument/2006/relationships/hyperlink" Target="https://puppetlabs.com/" TargetMode="External"/><Relationship Id="rId210" Type="http://schemas.openxmlformats.org/officeDocument/2006/relationships/hyperlink" Target="https://www.centos.org/" TargetMode="External"/><Relationship Id="rId215" Type="http://schemas.openxmlformats.org/officeDocument/2006/relationships/hyperlink" Target="https://www.scientificlinux.org/" TargetMode="External"/><Relationship Id="rId236" Type="http://schemas.openxmlformats.org/officeDocument/2006/relationships/hyperlink" Target="https://wiki.openstack.org/wiki/Murano" TargetMode="External"/><Relationship Id="rId257" Type="http://schemas.openxmlformats.org/officeDocument/2006/relationships/hyperlink" Target="http://kopete.kde.org/" TargetMode="External"/><Relationship Id="rId278" Type="http://schemas.openxmlformats.org/officeDocument/2006/relationships/hyperlink" Target="http://www.drools.org/" TargetMode="External"/><Relationship Id="rId26" Type="http://schemas.openxmlformats.org/officeDocument/2006/relationships/hyperlink" Target="https://lenya.apache.org/" TargetMode="External"/><Relationship Id="rId231" Type="http://schemas.openxmlformats.org/officeDocument/2006/relationships/hyperlink" Target="http://www8.hp.com/jp/ja/cloud/helion-eucalyptus-overview.html" TargetMode="External"/><Relationship Id="rId252" Type="http://schemas.openxmlformats.org/officeDocument/2006/relationships/hyperlink" Target="https://adium.im/" TargetMode="External"/><Relationship Id="rId273" Type="http://schemas.openxmlformats.org/officeDocument/2006/relationships/hyperlink" Target="https://flume.apache.org/" TargetMode="External"/><Relationship Id="rId294" Type="http://schemas.openxmlformats.org/officeDocument/2006/relationships/image" Target="../media/image15.png"/><Relationship Id="rId47" Type="http://schemas.openxmlformats.org/officeDocument/2006/relationships/hyperlink" Target="http://www.ec-cube.net/" TargetMode="External"/><Relationship Id="rId68" Type="http://schemas.openxmlformats.org/officeDocument/2006/relationships/hyperlink" Target="https://dojotoolkit.org/" TargetMode="External"/><Relationship Id="rId89" Type="http://schemas.openxmlformats.org/officeDocument/2006/relationships/hyperlink" Target="https://www.bugzilla.org/" TargetMode="External"/><Relationship Id="rId112" Type="http://schemas.openxmlformats.org/officeDocument/2006/relationships/hyperlink" Target="https://www.phpmyadmin.net/" TargetMode="External"/><Relationship Id="rId133" Type="http://schemas.openxmlformats.org/officeDocument/2006/relationships/hyperlink" Target="http://nginx.org/" TargetMode="External"/><Relationship Id="rId154" Type="http://schemas.openxmlformats.org/officeDocument/2006/relationships/hyperlink" Target="http://www.linux-ha.org/wiki/Heartbeat/ja" TargetMode="External"/><Relationship Id="rId175" Type="http://schemas.openxmlformats.org/officeDocument/2006/relationships/hyperlink" Target="http://www.apsis.ch/pound/" TargetMode="External"/><Relationship Id="rId196" Type="http://schemas.openxmlformats.org/officeDocument/2006/relationships/hyperlink" Target="https://owncloud.org/" TargetMode="External"/><Relationship Id="rId200" Type="http://schemas.openxmlformats.org/officeDocument/2006/relationships/hyperlink" Target="http://www.exim.org/" TargetMode="External"/><Relationship Id="rId16" Type="http://schemas.openxmlformats.org/officeDocument/2006/relationships/hyperlink" Target="http://www.aipo.com/" TargetMode="External"/><Relationship Id="rId221" Type="http://schemas.openxmlformats.org/officeDocument/2006/relationships/hyperlink" Target="https://www.virtualbox.org/" TargetMode="External"/><Relationship Id="rId242" Type="http://schemas.openxmlformats.org/officeDocument/2006/relationships/hyperlink" Target="http://findbugs.sourceforge.net/" TargetMode="External"/><Relationship Id="rId263" Type="http://schemas.openxmlformats.org/officeDocument/2006/relationships/hyperlink" Target="https://www.cloudfoundry.org/" TargetMode="External"/><Relationship Id="rId284" Type="http://schemas.openxmlformats.org/officeDocument/2006/relationships/hyperlink" Target="https://hive.apache.org/" TargetMode="External"/><Relationship Id="rId37" Type="http://schemas.openxmlformats.org/officeDocument/2006/relationships/hyperlink" Target="http://www.openpne.jp/" TargetMode="External"/><Relationship Id="rId58" Type="http://schemas.openxmlformats.org/officeDocument/2006/relationships/hyperlink" Target="http://rubyonrails.org/" TargetMode="External"/><Relationship Id="rId79" Type="http://schemas.openxmlformats.org/officeDocument/2006/relationships/hyperlink" Target="http://yuilibrary.com/" TargetMode="External"/><Relationship Id="rId102" Type="http://schemas.openxmlformats.org/officeDocument/2006/relationships/hyperlink" Target="servicemix.apache.org/" TargetMode="External"/><Relationship Id="rId123" Type="http://schemas.openxmlformats.org/officeDocument/2006/relationships/hyperlink" Target="http://www.tenable.com/products/nessus-vulnerability-scanner" TargetMode="External"/><Relationship Id="rId144" Type="http://schemas.openxmlformats.org/officeDocument/2006/relationships/hyperlink" Target="http://www.webmin.com/usermin.html" TargetMode="External"/><Relationship Id="rId90" Type="http://schemas.openxmlformats.org/officeDocument/2006/relationships/hyperlink" Target="https://www.mantisbt.org/" TargetMode="External"/><Relationship Id="rId165" Type="http://schemas.openxmlformats.org/officeDocument/2006/relationships/hyperlink" Target="http://collectd.org/" TargetMode="External"/><Relationship Id="rId186" Type="http://schemas.openxmlformats.org/officeDocument/2006/relationships/hyperlink" Target="https://filezilla-project.org/" TargetMode="External"/><Relationship Id="rId211" Type="http://schemas.openxmlformats.org/officeDocument/2006/relationships/hyperlink" Target="http://www.debian.or.jp/" TargetMode="External"/><Relationship Id="rId232" Type="http://schemas.openxmlformats.org/officeDocument/2006/relationships/hyperlink" Target="http://demo.openqrm.com/cloud-portal/" TargetMode="External"/><Relationship Id="rId253" Type="http://schemas.openxmlformats.org/officeDocument/2006/relationships/hyperlink" Target="https://www.chromium.org/" TargetMode="External"/><Relationship Id="rId274" Type="http://schemas.openxmlformats.org/officeDocument/2006/relationships/hyperlink" Target="http://www.fluentd.org/" TargetMode="External"/><Relationship Id="rId27" Type="http://schemas.openxmlformats.org/officeDocument/2006/relationships/hyperlink" Target="http://dotnetnuke.jp/" TargetMode="External"/><Relationship Id="rId48" Type="http://schemas.openxmlformats.org/officeDocument/2006/relationships/hyperlink" Target="http://zen-cart.jp/" TargetMode="External"/><Relationship Id="rId69" Type="http://schemas.openxmlformats.org/officeDocument/2006/relationships/hyperlink" Target="https://eclipse.org/tptp/" TargetMode="External"/><Relationship Id="rId113" Type="http://schemas.openxmlformats.org/officeDocument/2006/relationships/hyperlink" Target="http://phppgadmin.sourceforge.net/doku.php" TargetMode="External"/><Relationship Id="rId134" Type="http://schemas.openxmlformats.org/officeDocument/2006/relationships/hyperlink" Target="http://www.squid-cache.org/" TargetMode="External"/><Relationship Id="rId80" Type="http://schemas.openxmlformats.org/officeDocument/2006/relationships/hyperlink" Target="http://www.zope.org/" TargetMode="External"/><Relationship Id="rId155" Type="http://schemas.openxmlformats.org/officeDocument/2006/relationships/hyperlink" Target="http://www.linux-ha.org/wiki/Pacemaker/ja" TargetMode="External"/><Relationship Id="rId176" Type="http://schemas.openxmlformats.org/officeDocument/2006/relationships/hyperlink" Target="http://www.ultramonkey.org/" TargetMode="External"/><Relationship Id="rId197" Type="http://schemas.openxmlformats.org/officeDocument/2006/relationships/hyperlink" Target="http://www.courier-mta.org/imap/" TargetMode="External"/><Relationship Id="rId201" Type="http://schemas.openxmlformats.org/officeDocument/2006/relationships/hyperlink" Target="http://www.fml.org/" TargetMode="External"/><Relationship Id="rId222" Type="http://schemas.openxmlformats.org/officeDocument/2006/relationships/hyperlink" Target="http://www.xenproject.org/" TargetMode="External"/><Relationship Id="rId243" Type="http://schemas.openxmlformats.org/officeDocument/2006/relationships/hyperlink" Target="http://junit.org/" TargetMode="External"/><Relationship Id="rId264" Type="http://schemas.openxmlformats.org/officeDocument/2006/relationships/hyperlink" Target="https://deltacloud.apache.org/" TargetMode="External"/><Relationship Id="rId285" Type="http://schemas.openxmlformats.org/officeDocument/2006/relationships/hyperlink" Target="http://www.impara-ai.com/" TargetMode="External"/><Relationship Id="rId17" Type="http://schemas.openxmlformats.org/officeDocument/2006/relationships/hyperlink" Target="https://www.egroupware.org/start.html" TargetMode="External"/><Relationship Id="rId38" Type="http://schemas.openxmlformats.org/officeDocument/2006/relationships/hyperlink" Target="http://plone.jp/" TargetMode="External"/><Relationship Id="rId59" Type="http://schemas.openxmlformats.org/officeDocument/2006/relationships/hyperlink" Target="https://www.gerritcodereview.com/" TargetMode="External"/><Relationship Id="rId103" Type="http://schemas.openxmlformats.org/officeDocument/2006/relationships/hyperlink" Target="https://jp.talend.com/" TargetMode="External"/><Relationship Id="rId124" Type="http://schemas.openxmlformats.org/officeDocument/2006/relationships/hyperlink" Target="https://sourceforge.net/projects/swatch/" TargetMode="External"/><Relationship Id="rId70" Type="http://schemas.openxmlformats.org/officeDocument/2006/relationships/hyperlink" Target="http://www.ehcache.org/" TargetMode="External"/><Relationship Id="rId91" Type="http://schemas.openxmlformats.org/officeDocument/2006/relationships/hyperlink" Target="https://osdn.jp/projects/sfnet_openproj/" TargetMode="External"/><Relationship Id="rId145" Type="http://schemas.openxmlformats.org/officeDocument/2006/relationships/hyperlink" Target="http://www.webmin.com/index.html" TargetMode="External"/><Relationship Id="rId166" Type="http://schemas.openxmlformats.org/officeDocument/2006/relationships/hyperlink" Target="http://oss.oetiker.ch/mrtg/" TargetMode="External"/><Relationship Id="rId187" Type="http://schemas.openxmlformats.org/officeDocument/2006/relationships/hyperlink" Target="https://osdn.jp/projects/filezilla/" TargetMode="External"/><Relationship Id="rId1" Type="http://schemas.openxmlformats.org/officeDocument/2006/relationships/slideLayout" Target="../slideLayouts/slideLayout1.xml"/><Relationship Id="rId212" Type="http://schemas.openxmlformats.org/officeDocument/2006/relationships/hyperlink" Target="https://getfedora.org/" TargetMode="External"/><Relationship Id="rId233" Type="http://schemas.openxmlformats.org/officeDocument/2006/relationships/hyperlink" Target="https://www.vagrantup.com/" TargetMode="External"/><Relationship Id="rId254" Type="http://schemas.openxmlformats.org/officeDocument/2006/relationships/hyperlink" Target="https://www.mozilla.org/ja/firefox/new/" TargetMode="External"/><Relationship Id="rId28" Type="http://schemas.openxmlformats.org/officeDocument/2006/relationships/hyperlink" Target="http://drupal.jp/" TargetMode="External"/><Relationship Id="rId49" Type="http://schemas.openxmlformats.org/officeDocument/2006/relationships/hyperlink" Target="https://hadoop.apache.org/" TargetMode="External"/><Relationship Id="rId114" Type="http://schemas.openxmlformats.org/officeDocument/2006/relationships/hyperlink" Target="http://www.jbpm.org/" TargetMode="External"/><Relationship Id="rId275" Type="http://schemas.openxmlformats.org/officeDocument/2006/relationships/hyperlink" Target="http://kafka.apache.org/" TargetMode="External"/><Relationship Id="rId60" Type="http://schemas.openxmlformats.org/officeDocument/2006/relationships/hyperlink" Target="https://subversion.apache.org/" TargetMode="External"/><Relationship Id="rId81" Type="http://schemas.openxmlformats.org/officeDocument/2006/relationships/hyperlink" Target="http://community.jaspersoft.com/project/ireport-designer" TargetMode="External"/><Relationship Id="rId135" Type="http://schemas.openxmlformats.org/officeDocument/2006/relationships/hyperlink" Target="https://github.com/Jasig/cas" TargetMode="External"/><Relationship Id="rId156" Type="http://schemas.openxmlformats.org/officeDocument/2006/relationships/hyperlink" Target="http://www.gwos.com/" TargetMode="External"/><Relationship Id="rId177" Type="http://schemas.openxmlformats.org/officeDocument/2006/relationships/hyperlink" Target="https://www.ansible.com/" TargetMode="External"/><Relationship Id="rId198" Type="http://schemas.openxmlformats.org/officeDocument/2006/relationships/hyperlink" Target="https://cyrusimap.org/" TargetMode="External"/><Relationship Id="rId202" Type="http://schemas.openxmlformats.org/officeDocument/2006/relationships/hyperlink" Target="http://www.postfix.org/" TargetMode="External"/><Relationship Id="rId223" Type="http://schemas.openxmlformats.org/officeDocument/2006/relationships/hyperlink" Target="https://www.docker.com/" TargetMode="External"/><Relationship Id="rId244" Type="http://schemas.openxmlformats.org/officeDocument/2006/relationships/hyperlink" Target="http://opensta.org/" TargetMode="External"/><Relationship Id="rId18" Type="http://schemas.openxmlformats.org/officeDocument/2006/relationships/hyperlink" Target="http://sysphonic.com/ja/thetis.html" TargetMode="External"/><Relationship Id="rId39" Type="http://schemas.openxmlformats.org/officeDocument/2006/relationships/hyperlink" Target="https://pukiwiki.osdn.jp/" TargetMode="External"/><Relationship Id="rId265" Type="http://schemas.openxmlformats.org/officeDocument/2006/relationships/hyperlink" Target="https://www.openshift.org/" TargetMode="External"/><Relationship Id="rId286" Type="http://schemas.openxmlformats.org/officeDocument/2006/relationships/hyperlink" Target="http://infinispan.org/" TargetMode="External"/></Relationships>
</file>

<file path=ppt/slides/_rels/slide24.xml.rels><?xml version="1.0" encoding="UTF-8" standalone="yes"?>
<Relationships xmlns="http://schemas.openxmlformats.org/package/2006/relationships"><Relationship Id="rId117" Type="http://schemas.openxmlformats.org/officeDocument/2006/relationships/hyperlink" Target="http://phppgadmin.sourceforge.net/doku.php" TargetMode="External"/><Relationship Id="rId21" Type="http://schemas.openxmlformats.org/officeDocument/2006/relationships/hyperlink" Target="http://www.otrs.jp/" TargetMode="External"/><Relationship Id="rId42" Type="http://schemas.openxmlformats.org/officeDocument/2006/relationships/hyperlink" Target="http://nutch.apache.org/" TargetMode="External"/><Relationship Id="rId63" Type="http://schemas.openxmlformats.org/officeDocument/2006/relationships/hyperlink" Target="https://www.mercurial-scm.org/" TargetMode="External"/><Relationship Id="rId84" Type="http://schemas.openxmlformats.org/officeDocument/2006/relationships/hyperlink" Target="http://openjdk.java.net/" TargetMode="External"/><Relationship Id="rId138" Type="http://schemas.openxmlformats.org/officeDocument/2006/relationships/hyperlink" Target="http://wiki.apparmor.net/index.php/Main_Page" TargetMode="External"/><Relationship Id="rId159" Type="http://schemas.openxmlformats.org/officeDocument/2006/relationships/hyperlink" Target="http://www.linux-ha.org/wiki/Heartbeat/ja" TargetMode="External"/><Relationship Id="rId170" Type="http://schemas.openxmlformats.org/officeDocument/2006/relationships/hyperlink" Target="http://oss.oetiker.ch/mrtg/" TargetMode="External"/><Relationship Id="rId191" Type="http://schemas.openxmlformats.org/officeDocument/2006/relationships/hyperlink" Target="http://www.proftpd.org/" TargetMode="External"/><Relationship Id="rId205" Type="http://schemas.openxmlformats.org/officeDocument/2006/relationships/hyperlink" Target="http://www.qmail.org/top.html" TargetMode="External"/><Relationship Id="rId226" Type="http://schemas.openxmlformats.org/officeDocument/2006/relationships/hyperlink" Target="https://github.com/okinawaopenlabs/of-patch-manager" TargetMode="External"/><Relationship Id="rId247" Type="http://schemas.openxmlformats.org/officeDocument/2006/relationships/hyperlink" Target="https://www.chromium.org/" TargetMode="External"/><Relationship Id="rId107" Type="http://schemas.openxmlformats.org/officeDocument/2006/relationships/hyperlink" Target="https://jp.talend.com/" TargetMode="External"/><Relationship Id="rId268" Type="http://schemas.openxmlformats.org/officeDocument/2006/relationships/hyperlink" Target="https://hive.apache.org/" TargetMode="External"/><Relationship Id="rId289" Type="http://schemas.openxmlformats.org/officeDocument/2006/relationships/hyperlink" Target="http://www.fluentd.org/" TargetMode="External"/><Relationship Id="rId11" Type="http://schemas.openxmlformats.org/officeDocument/2006/relationships/hyperlink" Target="http://www.qgis.org/ja/site/" TargetMode="External"/><Relationship Id="rId32" Type="http://schemas.openxmlformats.org/officeDocument/2006/relationships/hyperlink" Target="http://www.movabletype.jp/" TargetMode="External"/><Relationship Id="rId53" Type="http://schemas.openxmlformats.org/officeDocument/2006/relationships/hyperlink" Target="https://maven.apache.org/" TargetMode="External"/><Relationship Id="rId74" Type="http://schemas.openxmlformats.org/officeDocument/2006/relationships/hyperlink" Target="http://www.seamframework.org/" TargetMode="External"/><Relationship Id="rId128" Type="http://schemas.openxmlformats.org/officeDocument/2006/relationships/hyperlink" Target="https://www.owasp.org/index.php/OWASP_Zed_Attack_Proxy_Project" TargetMode="External"/><Relationship Id="rId149" Type="http://schemas.openxmlformats.org/officeDocument/2006/relationships/hyperlink" Target="http://directory.fedoraproject.org/" TargetMode="External"/><Relationship Id="rId5" Type="http://schemas.openxmlformats.org/officeDocument/2006/relationships/hyperlink" Target="http://www.erp5.org/" TargetMode="External"/><Relationship Id="rId95" Type="http://schemas.openxmlformats.org/officeDocument/2006/relationships/hyperlink" Target="https://osdn.jp/projects/sfnet_openproj/" TargetMode="External"/><Relationship Id="rId160" Type="http://schemas.openxmlformats.org/officeDocument/2006/relationships/hyperlink" Target="http://www.linux-ha.org/wiki/Pacemaker/ja" TargetMode="External"/><Relationship Id="rId181" Type="http://schemas.openxmlformats.org/officeDocument/2006/relationships/hyperlink" Target="https://www.chef.io/" TargetMode="External"/><Relationship Id="rId216" Type="http://schemas.openxmlformats.org/officeDocument/2006/relationships/hyperlink" Target="https://www.scientificlinux.org/" TargetMode="External"/><Relationship Id="rId237" Type="http://schemas.openxmlformats.org/officeDocument/2006/relationships/hyperlink" Target="http://jmeter.apache.org/" TargetMode="External"/><Relationship Id="rId258" Type="http://schemas.openxmlformats.org/officeDocument/2006/relationships/hyperlink" Target="https://deltacloud.apache.org/" TargetMode="External"/><Relationship Id="rId279" Type="http://schemas.openxmlformats.org/officeDocument/2006/relationships/hyperlink" Target="https://deeplearning4j.org/ja-index" TargetMode="External"/><Relationship Id="rId22" Type="http://schemas.openxmlformats.org/officeDocument/2006/relationships/hyperlink" Target="https://www.alfresco.com/jp" TargetMode="External"/><Relationship Id="rId43" Type="http://schemas.openxmlformats.org/officeDocument/2006/relationships/hyperlink" Target="https://www.elastic.co/products/elasticsearch" TargetMode="External"/><Relationship Id="rId64" Type="http://schemas.openxmlformats.org/officeDocument/2006/relationships/hyperlink" Target="http://activemq.apache.org/" TargetMode="External"/><Relationship Id="rId118" Type="http://schemas.openxmlformats.org/officeDocument/2006/relationships/hyperlink" Target="http://www.jbpm.org/" TargetMode="External"/><Relationship Id="rId139" Type="http://schemas.openxmlformats.org/officeDocument/2006/relationships/hyperlink" Target="https://github.com/Jasig/cas" TargetMode="External"/><Relationship Id="rId290" Type="http://schemas.openxmlformats.org/officeDocument/2006/relationships/hyperlink" Target="http://mesos.apache.org/" TargetMode="External"/><Relationship Id="rId85" Type="http://schemas.openxmlformats.org/officeDocument/2006/relationships/hyperlink" Target="https://www.perl.org/" TargetMode="External"/><Relationship Id="rId150" Type="http://schemas.openxmlformats.org/officeDocument/2006/relationships/hyperlink" Target="https://directory.apache.org/" TargetMode="External"/><Relationship Id="rId171" Type="http://schemas.openxmlformats.org/officeDocument/2006/relationships/hyperlink" Target="http://munin-monitoring.org/" TargetMode="External"/><Relationship Id="rId192" Type="http://schemas.openxmlformats.org/officeDocument/2006/relationships/hyperlink" Target="https://security.appspot.com/vsftpd.html" TargetMode="External"/><Relationship Id="rId206" Type="http://schemas.openxmlformats.org/officeDocument/2006/relationships/hyperlink" Target="https://www.mozilla.org/en-US/thunderbird/" TargetMode="External"/><Relationship Id="rId227" Type="http://schemas.openxmlformats.org/officeDocument/2006/relationships/hyperlink" Target="https://www.opendaylight.org/" TargetMode="External"/><Relationship Id="rId248" Type="http://schemas.openxmlformats.org/officeDocument/2006/relationships/hyperlink" Target="https://www.mozilla.org/ja/firefox/new/" TargetMode="External"/><Relationship Id="rId269" Type="http://schemas.openxmlformats.org/officeDocument/2006/relationships/hyperlink" Target="http://spark.apache.org/sql/" TargetMode="External"/><Relationship Id="rId12" Type="http://schemas.openxmlformats.org/officeDocument/2006/relationships/hyperlink" Target="http://www.sas.com/ja_jp/home.html" TargetMode="External"/><Relationship Id="rId33" Type="http://schemas.openxmlformats.org/officeDocument/2006/relationships/hyperlink" Target="http://www.netcommons.org/" TargetMode="External"/><Relationship Id="rId108" Type="http://schemas.openxmlformats.org/officeDocument/2006/relationships/hyperlink" Target="https://jp.talend.com/products/talend-open-studio" TargetMode="External"/><Relationship Id="rId129" Type="http://schemas.openxmlformats.org/officeDocument/2006/relationships/hyperlink" Target="https://sourceforge.net/projects/swatch/" TargetMode="External"/><Relationship Id="rId280" Type="http://schemas.openxmlformats.org/officeDocument/2006/relationships/hyperlink" Target="https://github.com/amznlabs/amazon-dsstne" TargetMode="External"/><Relationship Id="rId54" Type="http://schemas.openxmlformats.org/officeDocument/2006/relationships/hyperlink" Target="http://cobertura.github.io/cobertura/" TargetMode="External"/><Relationship Id="rId75" Type="http://schemas.openxmlformats.org/officeDocument/2006/relationships/hyperlink" Target="https://portals.apache.org/jetspeed-1/" TargetMode="External"/><Relationship Id="rId96" Type="http://schemas.openxmlformats.org/officeDocument/2006/relationships/hyperlink" Target="http://redmine.jp/" TargetMode="External"/><Relationship Id="rId140" Type="http://schemas.openxmlformats.org/officeDocument/2006/relationships/hyperlink" Target="http://freeradius.org/" TargetMode="External"/><Relationship Id="rId161" Type="http://schemas.openxmlformats.org/officeDocument/2006/relationships/hyperlink" Target="http://gnetwatch.sourceforge.net/" TargetMode="External"/><Relationship Id="rId182" Type="http://schemas.openxmlformats.org/officeDocument/2006/relationships/hyperlink" Target="http://www.ovirt.org/" TargetMode="External"/><Relationship Id="rId217" Type="http://schemas.openxmlformats.org/officeDocument/2006/relationships/hyperlink" Target="https://www.ubuntulinux.jp/" TargetMode="External"/><Relationship Id="rId6" Type="http://schemas.openxmlformats.org/officeDocument/2006/relationships/hyperlink" Target="http://www.openbravo.com/" TargetMode="External"/><Relationship Id="rId238" Type="http://schemas.openxmlformats.org/officeDocument/2006/relationships/hyperlink" Target="https://bonnie.healthit.gov/" TargetMode="External"/><Relationship Id="rId259" Type="http://schemas.openxmlformats.org/officeDocument/2006/relationships/hyperlink" Target="https://www.openshift.org/" TargetMode="External"/><Relationship Id="rId23" Type="http://schemas.openxmlformats.org/officeDocument/2006/relationships/hyperlink" Target="https://lenya.apache.org/" TargetMode="External"/><Relationship Id="rId119" Type="http://schemas.openxmlformats.org/officeDocument/2006/relationships/hyperlink" Target="http://cassandra.apache.org/" TargetMode="External"/><Relationship Id="rId270" Type="http://schemas.openxmlformats.org/officeDocument/2006/relationships/hyperlink" Target="http://www.cloudera.co.jp/products-services/cdh/2014-04-01-cloudera-impala.html" TargetMode="External"/><Relationship Id="rId291" Type="http://schemas.openxmlformats.org/officeDocument/2006/relationships/hyperlink" Target="https://tez.apache.org/" TargetMode="External"/><Relationship Id="rId44" Type="http://schemas.openxmlformats.org/officeDocument/2006/relationships/hyperlink" Target="https://www.elastic.co/products/kibana" TargetMode="External"/><Relationship Id="rId65" Type="http://schemas.openxmlformats.org/officeDocument/2006/relationships/hyperlink" Target="https://drill.apache.org/" TargetMode="External"/><Relationship Id="rId86" Type="http://schemas.openxmlformats.org/officeDocument/2006/relationships/hyperlink" Target="http://php.net/" TargetMode="External"/><Relationship Id="rId130" Type="http://schemas.openxmlformats.org/officeDocument/2006/relationships/hyperlink" Target="https://www.snort.org/" TargetMode="External"/><Relationship Id="rId151" Type="http://schemas.openxmlformats.org/officeDocument/2006/relationships/hyperlink" Target="https://forgerock.org/opendj/" TargetMode="External"/><Relationship Id="rId172" Type="http://schemas.openxmlformats.org/officeDocument/2006/relationships/hyperlink" Target="http://raboof.github.io/nethogs/" TargetMode="External"/><Relationship Id="rId193" Type="http://schemas.openxmlformats.org/officeDocument/2006/relationships/hyperlink" Target="http://www.wu-ftpd.org/" TargetMode="External"/><Relationship Id="rId207" Type="http://schemas.openxmlformats.org/officeDocument/2006/relationships/hyperlink" Target="https://www.sendmail.com/" TargetMode="External"/><Relationship Id="rId228" Type="http://schemas.openxmlformats.org/officeDocument/2006/relationships/hyperlink" Target="https://trema.github.io/trema/" TargetMode="External"/><Relationship Id="rId249" Type="http://schemas.openxmlformats.org/officeDocument/2006/relationships/hyperlink" Target="http://projects.gnome.org/evolution/" TargetMode="External"/><Relationship Id="rId13" Type="http://schemas.openxmlformats.org/officeDocument/2006/relationships/hyperlink" Target="http://www.cs.waikato.ac.nz/ml/weka/index.html" TargetMode="External"/><Relationship Id="rId109" Type="http://schemas.openxmlformats.org/officeDocument/2006/relationships/hyperlink" Target="https://db.apache.org/derby/" TargetMode="External"/><Relationship Id="rId260" Type="http://schemas.openxmlformats.org/officeDocument/2006/relationships/hyperlink" Target="https://wiki.openstack.org/wiki/Nova" TargetMode="External"/><Relationship Id="rId281" Type="http://schemas.openxmlformats.org/officeDocument/2006/relationships/hyperlink" Target="http://predictionio.incubator.apache.org/" TargetMode="External"/><Relationship Id="rId34" Type="http://schemas.openxmlformats.org/officeDocument/2006/relationships/hyperlink" Target="http://www.openpne.jp/" TargetMode="External"/><Relationship Id="rId50" Type="http://schemas.openxmlformats.org/officeDocument/2006/relationships/hyperlink" Target="http://storm.apache.org/" TargetMode="External"/><Relationship Id="rId55" Type="http://schemas.openxmlformats.org/officeDocument/2006/relationships/hyperlink" Target="https://eclipse.org/" TargetMode="External"/><Relationship Id="rId76" Type="http://schemas.openxmlformats.org/officeDocument/2006/relationships/hyperlink" Target="https://jquery.com/" TargetMode="External"/><Relationship Id="rId97" Type="http://schemas.openxmlformats.org/officeDocument/2006/relationships/hyperlink" Target="https://trac.edgewall.org/" TargetMode="External"/><Relationship Id="rId104" Type="http://schemas.openxmlformats.org/officeDocument/2006/relationships/hyperlink" Target="http://wildfly.org/" TargetMode="External"/><Relationship Id="rId120" Type="http://schemas.openxmlformats.org/officeDocument/2006/relationships/hyperlink" Target="http://memcached.org/" TargetMode="External"/><Relationship Id="rId125" Type="http://schemas.openxmlformats.org/officeDocument/2006/relationships/hyperlink" Target="http://www.clamav.net/" TargetMode="External"/><Relationship Id="rId141" Type="http://schemas.openxmlformats.org/officeDocument/2006/relationships/hyperlink" Target="https://www.gnupg.org/" TargetMode="External"/><Relationship Id="rId146" Type="http://schemas.openxmlformats.org/officeDocument/2006/relationships/hyperlink" Target="https://github.com/SELinuxProject" TargetMode="External"/><Relationship Id="rId167" Type="http://schemas.openxmlformats.org/officeDocument/2006/relationships/hyperlink" Target="https://syslog-ng.org/" TargetMode="External"/><Relationship Id="rId188" Type="http://schemas.openxmlformats.org/officeDocument/2006/relationships/hyperlink" Target="https://www.unbound.net/" TargetMode="External"/><Relationship Id="rId7" Type="http://schemas.openxmlformats.org/officeDocument/2006/relationships/hyperlink" Target="http://www.openoffice.org/ja/" TargetMode="External"/><Relationship Id="rId71" Type="http://schemas.openxmlformats.org/officeDocument/2006/relationships/hyperlink" Target="http://www.ehcache.org/" TargetMode="External"/><Relationship Id="rId92" Type="http://schemas.openxmlformats.org/officeDocument/2006/relationships/hyperlink" Target="https://www.microsoft.com/net/core/platform" TargetMode="External"/><Relationship Id="rId162" Type="http://schemas.openxmlformats.org/officeDocument/2006/relationships/hyperlink" Target="http://www.gwos.com/" TargetMode="External"/><Relationship Id="rId183" Type="http://schemas.openxmlformats.org/officeDocument/2006/relationships/hyperlink" Target="https://puppetlabs.com/" TargetMode="External"/><Relationship Id="rId213" Type="http://schemas.openxmlformats.org/officeDocument/2006/relationships/hyperlink" Target="https://getfedora.org/" TargetMode="External"/><Relationship Id="rId218" Type="http://schemas.openxmlformats.org/officeDocument/2006/relationships/hyperlink" Target="https://www.docker.com/" TargetMode="External"/><Relationship Id="rId234" Type="http://schemas.openxmlformats.org/officeDocument/2006/relationships/hyperlink" Target="https://wiki.openstack.org/wiki/Neutron" TargetMode="External"/><Relationship Id="rId239" Type="http://schemas.openxmlformats.org/officeDocument/2006/relationships/hyperlink" Target="http://findbugs.sourceforge.net/" TargetMode="External"/><Relationship Id="rId2" Type="http://schemas.openxmlformats.org/officeDocument/2006/relationships/hyperlink" Target="http://www.spagobi.org/" TargetMode="External"/><Relationship Id="rId29" Type="http://schemas.openxmlformats.org/officeDocument/2006/relationships/hyperlink" Target="http://www.joomla.jp/" TargetMode="External"/><Relationship Id="rId250" Type="http://schemas.openxmlformats.org/officeDocument/2006/relationships/hyperlink" Target="https://www.kde.org/" TargetMode="External"/><Relationship Id="rId255" Type="http://schemas.openxmlformats.org/officeDocument/2006/relationships/hyperlink" Target="http://sylpheed.sraoss.jp/ja/" TargetMode="External"/><Relationship Id="rId271" Type="http://schemas.openxmlformats.org/officeDocument/2006/relationships/hyperlink" Target="https://hbase.apache.org/" TargetMode="External"/><Relationship Id="rId276" Type="http://schemas.openxmlformats.org/officeDocument/2006/relationships/hyperlink" Target="http://www.espertech.com/products/esper.php" TargetMode="External"/><Relationship Id="rId24" Type="http://schemas.openxmlformats.org/officeDocument/2006/relationships/hyperlink" Target="http://dotnetnuke.jp/" TargetMode="External"/><Relationship Id="rId40" Type="http://schemas.openxmlformats.org/officeDocument/2006/relationships/hyperlink" Target="https://lucene.apache.org/core/" TargetMode="External"/><Relationship Id="rId45" Type="http://schemas.openxmlformats.org/officeDocument/2006/relationships/hyperlink" Target="https://www.elastic.co/jp/products/logstash" TargetMode="External"/><Relationship Id="rId66" Type="http://schemas.openxmlformats.org/officeDocument/2006/relationships/hyperlink" Target="https://logging.apache.org/log4j/2.x/" TargetMode="External"/><Relationship Id="rId87" Type="http://schemas.openxmlformats.org/officeDocument/2006/relationships/hyperlink" Target="https://github.com/PowerShell" TargetMode="External"/><Relationship Id="rId110" Type="http://schemas.openxmlformats.org/officeDocument/2006/relationships/hyperlink" Target="http://www.firebirdsql.org/" TargetMode="External"/><Relationship Id="rId115" Type="http://schemas.openxmlformats.org/officeDocument/2006/relationships/hyperlink" Target="http://www.espertech.com/" TargetMode="External"/><Relationship Id="rId131" Type="http://schemas.openxmlformats.org/officeDocument/2006/relationships/hyperlink" Target="http://www.openssh.com/" TargetMode="External"/><Relationship Id="rId136" Type="http://schemas.openxmlformats.org/officeDocument/2006/relationships/hyperlink" Target="http://nginx.org/" TargetMode="External"/><Relationship Id="rId157" Type="http://schemas.openxmlformats.org/officeDocument/2006/relationships/hyperlink" Target="http://www.mondorescue.org/" TargetMode="External"/><Relationship Id="rId178" Type="http://schemas.openxmlformats.org/officeDocument/2006/relationships/hyperlink" Target="http://www.apsis.ch/pound/" TargetMode="External"/><Relationship Id="rId61" Type="http://schemas.openxmlformats.org/officeDocument/2006/relationships/hyperlink" Target="http://www.nongnu.org/cvs/" TargetMode="External"/><Relationship Id="rId82" Type="http://schemas.openxmlformats.org/officeDocument/2006/relationships/hyperlink" Target="http://community.jaspersoft.com/project/ireport-designer" TargetMode="External"/><Relationship Id="rId152" Type="http://schemas.openxmlformats.org/officeDocument/2006/relationships/hyperlink" Target="http://www.openldap.org/" TargetMode="External"/><Relationship Id="rId173" Type="http://schemas.openxmlformats.org/officeDocument/2006/relationships/hyperlink" Target="http://oss.oetiker.ch/rrdtool/" TargetMode="External"/><Relationship Id="rId194" Type="http://schemas.openxmlformats.org/officeDocument/2006/relationships/hyperlink" Target="https://sourceforge.net/projects/nfs/" TargetMode="External"/><Relationship Id="rId199" Type="http://schemas.openxmlformats.org/officeDocument/2006/relationships/hyperlink" Target="https://cyrusimap.org/" TargetMode="External"/><Relationship Id="rId203" Type="http://schemas.openxmlformats.org/officeDocument/2006/relationships/hyperlink" Target="http://www.postfix.org/" TargetMode="External"/><Relationship Id="rId208" Type="http://schemas.openxmlformats.org/officeDocument/2006/relationships/hyperlink" Target="http://squirrelmail.org/" TargetMode="External"/><Relationship Id="rId229" Type="http://schemas.openxmlformats.org/officeDocument/2006/relationships/hyperlink" Target="http://www8.hp.com/jp/ja/cloud/helion-eucalyptus-overview.html" TargetMode="External"/><Relationship Id="rId19" Type="http://schemas.openxmlformats.org/officeDocument/2006/relationships/hyperlink" Target="https://www.mosp.jp/" TargetMode="External"/><Relationship Id="rId224" Type="http://schemas.openxmlformats.org/officeDocument/2006/relationships/hyperlink" Target="https://www.gluster.org/" TargetMode="External"/><Relationship Id="rId240" Type="http://schemas.openxmlformats.org/officeDocument/2006/relationships/hyperlink" Target="https://www.gnu.org/software/gdb/" TargetMode="External"/><Relationship Id="rId245" Type="http://schemas.openxmlformats.org/officeDocument/2006/relationships/hyperlink" Target="http://testng.org/doc/index.html" TargetMode="External"/><Relationship Id="rId261" Type="http://schemas.openxmlformats.org/officeDocument/2006/relationships/hyperlink" Target="https://wiki.openstack.org/wiki/Glance" TargetMode="External"/><Relationship Id="rId266" Type="http://schemas.openxmlformats.org/officeDocument/2006/relationships/image" Target="../media/image15.png"/><Relationship Id="rId287" Type="http://schemas.openxmlformats.org/officeDocument/2006/relationships/hyperlink" Target="https://flume.apache.org/" TargetMode="External"/><Relationship Id="rId14" Type="http://schemas.openxmlformats.org/officeDocument/2006/relationships/hyperlink" Target="https://sourceforge.net/projects/openpsa/" TargetMode="External"/><Relationship Id="rId30" Type="http://schemas.openxmlformats.org/officeDocument/2006/relationships/hyperlink" Target="https://www.liferay.com/ja/" TargetMode="External"/><Relationship Id="rId35" Type="http://schemas.openxmlformats.org/officeDocument/2006/relationships/hyperlink" Target="http://plone.jp/" TargetMode="External"/><Relationship Id="rId56" Type="http://schemas.openxmlformats.org/officeDocument/2006/relationships/hyperlink" Target="https://www.gerritcodereview.com/" TargetMode="External"/><Relationship Id="rId77" Type="http://schemas.openxmlformats.org/officeDocument/2006/relationships/hyperlink" Target="http://www.mybatis.org/mybatis-3/ja/" TargetMode="External"/><Relationship Id="rId100" Type="http://schemas.openxmlformats.org/officeDocument/2006/relationships/hyperlink" Target="https://embedthis.com/appweb/" TargetMode="External"/><Relationship Id="rId105" Type="http://schemas.openxmlformats.org/officeDocument/2006/relationships/hyperlink" Target="http://axis.apache.org/axis2/java/core/" TargetMode="External"/><Relationship Id="rId126" Type="http://schemas.openxmlformats.org/officeDocument/2006/relationships/hyperlink" Target="https://www.open-scap.org/" TargetMode="External"/><Relationship Id="rId147" Type="http://schemas.openxmlformats.org/officeDocument/2006/relationships/hyperlink" Target="http://www.webmin.com/usermin.html" TargetMode="External"/><Relationship Id="rId168" Type="http://schemas.openxmlformats.org/officeDocument/2006/relationships/hyperlink" Target="http://www.zabbix.com/" TargetMode="External"/><Relationship Id="rId282" Type="http://schemas.openxmlformats.org/officeDocument/2006/relationships/hyperlink" Target="https://www.tensorflow.org/" TargetMode="External"/><Relationship Id="rId8" Type="http://schemas.openxmlformats.org/officeDocument/2006/relationships/hyperlink" Target="https://ja.libreoffice.org/" TargetMode="External"/><Relationship Id="rId51" Type="http://schemas.openxmlformats.org/officeDocument/2006/relationships/hyperlink" Target="http://ganglia.info/" TargetMode="External"/><Relationship Id="rId72" Type="http://schemas.openxmlformats.org/officeDocument/2006/relationships/hyperlink" Target="http://emma.sourceforge.net/" TargetMode="External"/><Relationship Id="rId93" Type="http://schemas.openxmlformats.org/officeDocument/2006/relationships/hyperlink" Target="https://www.bugzilla.org/" TargetMode="External"/><Relationship Id="rId98" Type="http://schemas.openxmlformats.org/officeDocument/2006/relationships/hyperlink" Target="http://httpd.apache.org/" TargetMode="External"/><Relationship Id="rId121" Type="http://schemas.openxmlformats.org/officeDocument/2006/relationships/hyperlink" Target="https://www.mongodb.org/" TargetMode="External"/><Relationship Id="rId142" Type="http://schemas.openxmlformats.org/officeDocument/2006/relationships/hyperlink" Target="http://web.mit.edu/kerberos/" TargetMode="External"/><Relationship Id="rId163" Type="http://schemas.openxmlformats.org/officeDocument/2006/relationships/hyperlink" Target="https://osdn.jp/projects/hinemos/" TargetMode="External"/><Relationship Id="rId184" Type="http://schemas.openxmlformats.org/officeDocument/2006/relationships/hyperlink" Target="https://www.isc.org/downloads/bind/" TargetMode="External"/><Relationship Id="rId189" Type="http://schemas.openxmlformats.org/officeDocument/2006/relationships/hyperlink" Target="https://filezilla-project.org/" TargetMode="External"/><Relationship Id="rId219" Type="http://schemas.openxmlformats.org/officeDocument/2006/relationships/hyperlink" Target="http://www.linux-kvm.org/page/Main_Page" TargetMode="External"/><Relationship Id="rId3" Type="http://schemas.openxmlformats.org/officeDocument/2006/relationships/hyperlink" Target="http://www.adempiere.jp/" TargetMode="External"/><Relationship Id="rId214" Type="http://schemas.openxmlformats.org/officeDocument/2006/relationships/hyperlink" Target="http://www.jp.freebsd.org/" TargetMode="External"/><Relationship Id="rId230" Type="http://schemas.openxmlformats.org/officeDocument/2006/relationships/hyperlink" Target="https://wiki.openstack.org/wiki/Ironic" TargetMode="External"/><Relationship Id="rId235" Type="http://schemas.openxmlformats.org/officeDocument/2006/relationships/hyperlink" Target="https://wiki.openstack.org/wiki/Designate" TargetMode="External"/><Relationship Id="rId251" Type="http://schemas.openxmlformats.org/officeDocument/2006/relationships/hyperlink" Target="http://kopete.kde.org/" TargetMode="External"/><Relationship Id="rId256" Type="http://schemas.openxmlformats.org/officeDocument/2006/relationships/hyperlink" Target="https://www.mozilla.jp/thunderbird/" TargetMode="External"/><Relationship Id="rId277" Type="http://schemas.openxmlformats.org/officeDocument/2006/relationships/hyperlink" Target="http://jubat.us/ja/" TargetMode="External"/><Relationship Id="rId25" Type="http://schemas.openxmlformats.org/officeDocument/2006/relationships/hyperlink" Target="http://drupal.jp/" TargetMode="External"/><Relationship Id="rId46" Type="http://schemas.openxmlformats.org/officeDocument/2006/relationships/hyperlink" Target="http://www.ec-cube.net/" TargetMode="External"/><Relationship Id="rId67" Type="http://schemas.openxmlformats.org/officeDocument/2006/relationships/hyperlink" Target="http://incubator.apache.org/s4/" TargetMode="External"/><Relationship Id="rId116" Type="http://schemas.openxmlformats.org/officeDocument/2006/relationships/hyperlink" Target="https://www.phpmyadmin.net/" TargetMode="External"/><Relationship Id="rId137" Type="http://schemas.openxmlformats.org/officeDocument/2006/relationships/hyperlink" Target="http://www.squid-cache.org/" TargetMode="External"/><Relationship Id="rId158" Type="http://schemas.openxmlformats.org/officeDocument/2006/relationships/hyperlink" Target="https://www.drbd.jp/" TargetMode="External"/><Relationship Id="rId272" Type="http://schemas.openxmlformats.org/officeDocument/2006/relationships/hyperlink" Target="http://infinispan.org/" TargetMode="External"/><Relationship Id="rId20" Type="http://schemas.openxmlformats.org/officeDocument/2006/relationships/hyperlink" Target="http://www.asterisk.org/" TargetMode="External"/><Relationship Id="rId41" Type="http://schemas.openxmlformats.org/officeDocument/2006/relationships/hyperlink" Target="http://manifoldcf.apache.org/ja_JP/" TargetMode="External"/><Relationship Id="rId62" Type="http://schemas.openxmlformats.org/officeDocument/2006/relationships/hyperlink" Target="http://git-scm.com/" TargetMode="External"/><Relationship Id="rId83" Type="http://schemas.openxmlformats.org/officeDocument/2006/relationships/hyperlink" Target="https://gcc.gnu.org/" TargetMode="External"/><Relationship Id="rId88" Type="http://schemas.openxmlformats.org/officeDocument/2006/relationships/hyperlink" Target="http://www.python.jp/" TargetMode="External"/><Relationship Id="rId111" Type="http://schemas.openxmlformats.org/officeDocument/2006/relationships/hyperlink" Target="https://mariadb.org/" TargetMode="External"/><Relationship Id="rId132" Type="http://schemas.openxmlformats.org/officeDocument/2006/relationships/hyperlink" Target="https://www.openssl.org/" TargetMode="External"/><Relationship Id="rId153" Type="http://schemas.openxmlformats.org/officeDocument/2006/relationships/hyperlink" Target="https://www.freeipa.org/page/Main_Page" TargetMode="External"/><Relationship Id="rId174" Type="http://schemas.openxmlformats.org/officeDocument/2006/relationships/hyperlink" Target="http://vyos.net/wiki/Main_Page" TargetMode="External"/><Relationship Id="rId179" Type="http://schemas.openxmlformats.org/officeDocument/2006/relationships/hyperlink" Target="http://www.ultramonkey.org/" TargetMode="External"/><Relationship Id="rId195" Type="http://schemas.openxmlformats.org/officeDocument/2006/relationships/hyperlink" Target="https://www.samba.org/" TargetMode="External"/><Relationship Id="rId209" Type="http://schemas.openxmlformats.org/officeDocument/2006/relationships/hyperlink" Target="https://www.android.com/intl/ja_jp/" TargetMode="External"/><Relationship Id="rId190" Type="http://schemas.openxmlformats.org/officeDocument/2006/relationships/hyperlink" Target="https://osdn.jp/projects/filezilla/" TargetMode="External"/><Relationship Id="rId204" Type="http://schemas.openxmlformats.org/officeDocument/2006/relationships/hyperlink" Target="http://www.postfix-jp.info/" TargetMode="External"/><Relationship Id="rId220" Type="http://schemas.openxmlformats.org/officeDocument/2006/relationships/hyperlink" Target="https://virt-manager.org/" TargetMode="External"/><Relationship Id="rId225" Type="http://schemas.openxmlformats.org/officeDocument/2006/relationships/hyperlink" Target="http://lustre.org/" TargetMode="External"/><Relationship Id="rId241" Type="http://schemas.openxmlformats.org/officeDocument/2006/relationships/hyperlink" Target="https://jenkins.io/" TargetMode="External"/><Relationship Id="rId246" Type="http://schemas.openxmlformats.org/officeDocument/2006/relationships/hyperlink" Target="http://valgrind.org/" TargetMode="External"/><Relationship Id="rId267" Type="http://schemas.openxmlformats.org/officeDocument/2006/relationships/hyperlink" Target="https://www.r-project.org/index.html" TargetMode="External"/><Relationship Id="rId288" Type="http://schemas.openxmlformats.org/officeDocument/2006/relationships/hyperlink" Target="http://kafka.apache.org/" TargetMode="External"/><Relationship Id="rId15" Type="http://schemas.openxmlformats.org/officeDocument/2006/relationships/hyperlink" Target="https://www.sugarcrm.com/" TargetMode="External"/><Relationship Id="rId36" Type="http://schemas.openxmlformats.org/officeDocument/2006/relationships/hyperlink" Target="https://pukiwiki.osdn.jp/" TargetMode="External"/><Relationship Id="rId57" Type="http://schemas.openxmlformats.org/officeDocument/2006/relationships/hyperlink" Target="https://about.gitlab.com/" TargetMode="External"/><Relationship Id="rId106" Type="http://schemas.openxmlformats.org/officeDocument/2006/relationships/hyperlink" Target="servicemix.apache.org/" TargetMode="External"/><Relationship Id="rId127" Type="http://schemas.openxmlformats.org/officeDocument/2006/relationships/hyperlink" Target="http://www.openvas.org/" TargetMode="External"/><Relationship Id="rId262" Type="http://schemas.openxmlformats.org/officeDocument/2006/relationships/hyperlink" Target="https://wiki.openstack.org/wiki/Cinder" TargetMode="External"/><Relationship Id="rId283" Type="http://schemas.openxmlformats.org/officeDocument/2006/relationships/hyperlink" Target="http://deeplearning.net/software/theano/" TargetMode="External"/><Relationship Id="rId10" Type="http://schemas.openxmlformats.org/officeDocument/2006/relationships/hyperlink" Target="https://www.oscommerce.com/" TargetMode="External"/><Relationship Id="rId31" Type="http://schemas.openxmlformats.org/officeDocument/2006/relationships/hyperlink" Target="https://moodle.org/" TargetMode="External"/><Relationship Id="rId52" Type="http://schemas.openxmlformats.org/officeDocument/2006/relationships/hyperlink" Target="http://ant.apache.org/" TargetMode="External"/><Relationship Id="rId73" Type="http://schemas.openxmlformats.org/officeDocument/2006/relationships/hyperlink" Target="http://hibernate.org/" TargetMode="External"/><Relationship Id="rId78" Type="http://schemas.openxmlformats.org/officeDocument/2006/relationships/hyperlink" Target="https://nodejs.org/ja/" TargetMode="External"/><Relationship Id="rId94" Type="http://schemas.openxmlformats.org/officeDocument/2006/relationships/hyperlink" Target="https://www.mantisbt.org/" TargetMode="External"/><Relationship Id="rId99" Type="http://schemas.openxmlformats.org/officeDocument/2006/relationships/hyperlink" Target="http://tomcat.apache.org/" TargetMode="External"/><Relationship Id="rId101" Type="http://schemas.openxmlformats.org/officeDocument/2006/relationships/hyperlink" Target="https://glassfish.java.net/" TargetMode="External"/><Relationship Id="rId122" Type="http://schemas.openxmlformats.org/officeDocument/2006/relationships/hyperlink" Target="http://docs.basho.com/" TargetMode="External"/><Relationship Id="rId143" Type="http://schemas.openxmlformats.org/officeDocument/2006/relationships/hyperlink" Target="http://www.keycloak.org/" TargetMode="External"/><Relationship Id="rId148" Type="http://schemas.openxmlformats.org/officeDocument/2006/relationships/hyperlink" Target="http://www.webmin.com/index.html" TargetMode="External"/><Relationship Id="rId164" Type="http://schemas.openxmlformats.org/officeDocument/2006/relationships/hyperlink" Target="https://mmonit.com/monit/" TargetMode="External"/><Relationship Id="rId169" Type="http://schemas.openxmlformats.org/officeDocument/2006/relationships/hyperlink" Target="http://www.cacti.net/index.php" TargetMode="External"/><Relationship Id="rId185" Type="http://schemas.openxmlformats.org/officeDocument/2006/relationships/hyperlink" Target="http://cr.yp.to/djbdns.html" TargetMode="External"/><Relationship Id="rId4" Type="http://schemas.openxmlformats.org/officeDocument/2006/relationships/hyperlink" Target="http://www.compiere-japan.com/" TargetMode="External"/><Relationship Id="rId9" Type="http://schemas.openxmlformats.org/officeDocument/2006/relationships/hyperlink" Target="https://blender.jp/" TargetMode="External"/><Relationship Id="rId180" Type="http://schemas.openxmlformats.org/officeDocument/2006/relationships/hyperlink" Target="https://www.ansible.com/" TargetMode="External"/><Relationship Id="rId210" Type="http://schemas.openxmlformats.org/officeDocument/2006/relationships/hyperlink" Target="https://www.centos.org/" TargetMode="External"/><Relationship Id="rId215" Type="http://schemas.openxmlformats.org/officeDocument/2006/relationships/hyperlink" Target="https://ja.opensuse.org/" TargetMode="External"/><Relationship Id="rId236" Type="http://schemas.openxmlformats.org/officeDocument/2006/relationships/hyperlink" Target="https://wiki.openstack.org/wiki/Keystone" TargetMode="External"/><Relationship Id="rId257" Type="http://schemas.openxmlformats.org/officeDocument/2006/relationships/hyperlink" Target="https://www.cloudfoundry.org/" TargetMode="External"/><Relationship Id="rId278" Type="http://schemas.openxmlformats.org/officeDocument/2006/relationships/hyperlink" Target="https://www.microsoft.com/en-us/research/product/cognitive-toolkit/" TargetMode="External"/><Relationship Id="rId26" Type="http://schemas.openxmlformats.org/officeDocument/2006/relationships/hyperlink" Target="http://ez.no/jp/" TargetMode="External"/><Relationship Id="rId231" Type="http://schemas.openxmlformats.org/officeDocument/2006/relationships/hyperlink" Target="https://wiki.openstack.org/wiki/Magnum" TargetMode="External"/><Relationship Id="rId252" Type="http://schemas.openxmlformats.org/officeDocument/2006/relationships/hyperlink" Target="https://www.google.co.jp/url?sa=t&amp;rct=j&amp;q=&amp;esrc=s&amp;source=web&amp;cd=12&amp;cad=rja&amp;uact=8&amp;ved=0ahUKEwiqvLri4aPLAhXE3KYKHduHAFQ4ChAWCCIwAQ&amp;url=http://www.buffetti.it/software-gestionale/open-aziende/open-manager.html&amp;usg=AFQjCNFBmAkN2DxyTsRklhMq1zO1_KxLVA" TargetMode="External"/><Relationship Id="rId273" Type="http://schemas.openxmlformats.org/officeDocument/2006/relationships/hyperlink" Target="https://www.mongodb.com/" TargetMode="External"/><Relationship Id="rId47" Type="http://schemas.openxmlformats.org/officeDocument/2006/relationships/hyperlink" Target="https://hadoop.apache.org/" TargetMode="External"/><Relationship Id="rId68" Type="http://schemas.openxmlformats.org/officeDocument/2006/relationships/hyperlink" Target="https://struts.apache.org/" TargetMode="External"/><Relationship Id="rId89" Type="http://schemas.openxmlformats.org/officeDocument/2006/relationships/hyperlink" Target="https://www.ruby-lang.org/ja/" TargetMode="External"/><Relationship Id="rId112" Type="http://schemas.openxmlformats.org/officeDocument/2006/relationships/hyperlink" Target="https://www-jp.mysql.com/" TargetMode="External"/><Relationship Id="rId133" Type="http://schemas.openxmlformats.org/officeDocument/2006/relationships/hyperlink" Target="https://openvpn.net/" TargetMode="External"/><Relationship Id="rId154" Type="http://schemas.openxmlformats.org/officeDocument/2006/relationships/hyperlink" Target="http://www.amanda.org/" TargetMode="External"/><Relationship Id="rId175" Type="http://schemas.openxmlformats.org/officeDocument/2006/relationships/hyperlink" Target="https://www.wireshark.org/" TargetMode="External"/><Relationship Id="rId196" Type="http://schemas.openxmlformats.org/officeDocument/2006/relationships/hyperlink" Target="wiki.samba.gr.jp/" TargetMode="External"/><Relationship Id="rId200" Type="http://schemas.openxmlformats.org/officeDocument/2006/relationships/hyperlink" Target="http://www.dovecot.org/" TargetMode="External"/><Relationship Id="rId16" Type="http://schemas.openxmlformats.org/officeDocument/2006/relationships/hyperlink" Target="http://www.aipo.com/" TargetMode="External"/><Relationship Id="rId221" Type="http://schemas.openxmlformats.org/officeDocument/2006/relationships/hyperlink" Target="https://www.virtualbox.org/" TargetMode="External"/><Relationship Id="rId242" Type="http://schemas.openxmlformats.org/officeDocument/2006/relationships/hyperlink" Target="http://junit.org/" TargetMode="External"/><Relationship Id="rId263" Type="http://schemas.openxmlformats.org/officeDocument/2006/relationships/hyperlink" Target="https://wiki.openstack.org/wiki/Manila" TargetMode="External"/><Relationship Id="rId284" Type="http://schemas.openxmlformats.org/officeDocument/2006/relationships/hyperlink" Target="http://torch.ch/" TargetMode="External"/><Relationship Id="rId37" Type="http://schemas.openxmlformats.org/officeDocument/2006/relationships/hyperlink" Target="https://ja.wordpress.org/" TargetMode="External"/><Relationship Id="rId58" Type="http://schemas.openxmlformats.org/officeDocument/2006/relationships/hyperlink" Target="https://ja.netbeans.org/" TargetMode="External"/><Relationship Id="rId79" Type="http://schemas.openxmlformats.org/officeDocument/2006/relationships/hyperlink" Target="http://www.seasar.org/" TargetMode="External"/><Relationship Id="rId102" Type="http://schemas.openxmlformats.org/officeDocument/2006/relationships/hyperlink" Target="http://www.eclipse.org/jetty/" TargetMode="External"/><Relationship Id="rId123" Type="http://schemas.openxmlformats.org/officeDocument/2006/relationships/hyperlink" Target="https://voltdb.com/" TargetMode="External"/><Relationship Id="rId144" Type="http://schemas.openxmlformats.org/officeDocument/2006/relationships/hyperlink" Target="https://www.forgerock.com/platform/access-management/" TargetMode="External"/><Relationship Id="rId90" Type="http://schemas.openxmlformats.org/officeDocument/2006/relationships/hyperlink" Target="http://www.scala-lang.org/" TargetMode="External"/><Relationship Id="rId165" Type="http://schemas.openxmlformats.org/officeDocument/2006/relationships/hyperlink" Target="https://www.nagios.org/" TargetMode="External"/><Relationship Id="rId186" Type="http://schemas.openxmlformats.org/officeDocument/2006/relationships/hyperlink" Target="https://www.isc.org/downloads/dhcp/" TargetMode="External"/><Relationship Id="rId211" Type="http://schemas.openxmlformats.org/officeDocument/2006/relationships/hyperlink" Target="https://coreos.com/" TargetMode="External"/><Relationship Id="rId232" Type="http://schemas.openxmlformats.org/officeDocument/2006/relationships/hyperlink" Target="https://www.vagrantup.com/" TargetMode="External"/><Relationship Id="rId253" Type="http://schemas.openxmlformats.org/officeDocument/2006/relationships/hyperlink" Target="https://www.pidgin.im/" TargetMode="External"/><Relationship Id="rId274" Type="http://schemas.openxmlformats.org/officeDocument/2006/relationships/hyperlink" Target="http://redis.io/" TargetMode="External"/><Relationship Id="rId27" Type="http://schemas.openxmlformats.org/officeDocument/2006/relationships/hyperlink" Target="http://gatein.jboss.org/" TargetMode="External"/><Relationship Id="rId48" Type="http://schemas.openxmlformats.org/officeDocument/2006/relationships/hyperlink" Target="http://spark.apache.org/" TargetMode="External"/><Relationship Id="rId69" Type="http://schemas.openxmlformats.org/officeDocument/2006/relationships/hyperlink" Target="https://dojotoolkit.org/" TargetMode="External"/><Relationship Id="rId113" Type="http://schemas.openxmlformats.org/officeDocument/2006/relationships/hyperlink" Target="http://www.postgresql.org/" TargetMode="External"/><Relationship Id="rId134" Type="http://schemas.openxmlformats.org/officeDocument/2006/relationships/hyperlink" Target="https://www.torproject.org/" TargetMode="External"/><Relationship Id="rId80" Type="http://schemas.openxmlformats.org/officeDocument/2006/relationships/hyperlink" Target="http://spring.io/" TargetMode="External"/><Relationship Id="rId155" Type="http://schemas.openxmlformats.org/officeDocument/2006/relationships/hyperlink" Target="http://blog.bacula.org/" TargetMode="External"/><Relationship Id="rId176" Type="http://schemas.openxmlformats.org/officeDocument/2006/relationships/hyperlink" Target="http://www.zenoss.org/" TargetMode="External"/><Relationship Id="rId197" Type="http://schemas.openxmlformats.org/officeDocument/2006/relationships/hyperlink" Target="https://owncloud.org/" TargetMode="External"/><Relationship Id="rId201" Type="http://schemas.openxmlformats.org/officeDocument/2006/relationships/hyperlink" Target="http://www.exim.org/" TargetMode="External"/><Relationship Id="rId222" Type="http://schemas.openxmlformats.org/officeDocument/2006/relationships/hyperlink" Target="http://www.xenproject.org/" TargetMode="External"/><Relationship Id="rId243" Type="http://schemas.openxmlformats.org/officeDocument/2006/relationships/hyperlink" Target="http://pastmon.sourceforge.net/wp/" TargetMode="External"/><Relationship Id="rId264" Type="http://schemas.openxmlformats.org/officeDocument/2006/relationships/hyperlink" Target="https://wiki.openstack.org/wiki/Swift" TargetMode="External"/><Relationship Id="rId285" Type="http://schemas.openxmlformats.org/officeDocument/2006/relationships/hyperlink" Target="https://github.com/myui/hivemall" TargetMode="External"/><Relationship Id="rId17" Type="http://schemas.openxmlformats.org/officeDocument/2006/relationships/hyperlink" Target="https://www.egroupware.org/start.html" TargetMode="External"/><Relationship Id="rId38" Type="http://schemas.openxmlformats.org/officeDocument/2006/relationships/hyperlink" Target="http://www.xoops.org/" TargetMode="External"/><Relationship Id="rId59" Type="http://schemas.openxmlformats.org/officeDocument/2006/relationships/hyperlink" Target="http://rubyonrails.org/" TargetMode="External"/><Relationship Id="rId103" Type="http://schemas.openxmlformats.org/officeDocument/2006/relationships/hyperlink" Target="https://www.lighttpd.net/" TargetMode="External"/><Relationship Id="rId124" Type="http://schemas.openxmlformats.org/officeDocument/2006/relationships/hyperlink" Target="http://spamassassin.apache.org/" TargetMode="External"/><Relationship Id="rId70" Type="http://schemas.openxmlformats.org/officeDocument/2006/relationships/hyperlink" Target="https://eclipse.org/tptp/" TargetMode="External"/><Relationship Id="rId91" Type="http://schemas.openxmlformats.org/officeDocument/2006/relationships/hyperlink" Target="https://www.typescriptlang.org/" TargetMode="External"/><Relationship Id="rId145" Type="http://schemas.openxmlformats.org/officeDocument/2006/relationships/hyperlink" Target="http://www.linux-pam.org/" TargetMode="External"/><Relationship Id="rId166" Type="http://schemas.openxmlformats.org/officeDocument/2006/relationships/hyperlink" Target="http://www.opennms.org/" TargetMode="External"/><Relationship Id="rId187" Type="http://schemas.openxmlformats.org/officeDocument/2006/relationships/hyperlink" Target="http://www.nlnetlabs.nl/projects/nsd/" TargetMode="External"/><Relationship Id="rId1" Type="http://schemas.openxmlformats.org/officeDocument/2006/relationships/slideLayout" Target="../slideLayouts/slideLayout1.xml"/><Relationship Id="rId212" Type="http://schemas.openxmlformats.org/officeDocument/2006/relationships/hyperlink" Target="http://www.debian.or.jp/" TargetMode="External"/><Relationship Id="rId233" Type="http://schemas.openxmlformats.org/officeDocument/2006/relationships/hyperlink" Target="https://wiki.openstack.org/wiki/Murano" TargetMode="External"/><Relationship Id="rId254" Type="http://schemas.openxmlformats.org/officeDocument/2006/relationships/hyperlink" Target="https://www.realvnc.com/" TargetMode="External"/><Relationship Id="rId28" Type="http://schemas.openxmlformats.org/officeDocument/2006/relationships/hyperlink" Target="http://www.geeklog.jp/" TargetMode="External"/><Relationship Id="rId49" Type="http://schemas.openxmlformats.org/officeDocument/2006/relationships/hyperlink" Target="http://sqoop.apache.org/" TargetMode="External"/><Relationship Id="rId114" Type="http://schemas.openxmlformats.org/officeDocument/2006/relationships/hyperlink" Target="https://www.sqlite.org/" TargetMode="External"/><Relationship Id="rId275" Type="http://schemas.openxmlformats.org/officeDocument/2006/relationships/hyperlink" Target="http://www.drools.org/" TargetMode="External"/><Relationship Id="rId60" Type="http://schemas.openxmlformats.org/officeDocument/2006/relationships/hyperlink" Target="https://subversion.apache.org/" TargetMode="External"/><Relationship Id="rId81" Type="http://schemas.openxmlformats.org/officeDocument/2006/relationships/hyperlink" Target="http://www.zope.org/" TargetMode="External"/><Relationship Id="rId135" Type="http://schemas.openxmlformats.org/officeDocument/2006/relationships/hyperlink" Target="http://linuxjm.osdn.jp/html/iptables/man8/iptables.8.html" TargetMode="External"/><Relationship Id="rId156" Type="http://schemas.openxmlformats.org/officeDocument/2006/relationships/hyperlink" Target="http://clonezilla.org/" TargetMode="External"/><Relationship Id="rId177" Type="http://schemas.openxmlformats.org/officeDocument/2006/relationships/hyperlink" Target="http://www.linuxvirtualserver.org/" TargetMode="External"/><Relationship Id="rId198" Type="http://schemas.openxmlformats.org/officeDocument/2006/relationships/hyperlink" Target="http://www.courier-mta.org/imap/" TargetMode="External"/><Relationship Id="rId202" Type="http://schemas.openxmlformats.org/officeDocument/2006/relationships/hyperlink" Target="http://www.fml.org/" TargetMode="External"/><Relationship Id="rId223" Type="http://schemas.openxmlformats.org/officeDocument/2006/relationships/hyperlink" Target="http://ceph.com/" TargetMode="External"/><Relationship Id="rId244" Type="http://schemas.openxmlformats.org/officeDocument/2006/relationships/hyperlink" Target="http://www.seleniumhq.org/" TargetMode="External"/><Relationship Id="rId18" Type="http://schemas.openxmlformats.org/officeDocument/2006/relationships/hyperlink" Target="https://www.zimbra.com/" TargetMode="External"/><Relationship Id="rId39" Type="http://schemas.openxmlformats.org/officeDocument/2006/relationships/hyperlink" Target="http://xoopscube.jp/" TargetMode="External"/><Relationship Id="rId265" Type="http://schemas.openxmlformats.org/officeDocument/2006/relationships/hyperlink" Target="http://community.pentaho.com/" TargetMode="External"/><Relationship Id="rId286" Type="http://schemas.openxmlformats.org/officeDocument/2006/relationships/hyperlink" Target="http://spark.apache.org/mllib/" TargetMode="External"/></Relationships>
</file>

<file path=ppt/slides/_rels/slide25.xml.rels><?xml version="1.0" encoding="UTF-8" standalone="yes"?>
<Relationships xmlns="http://schemas.openxmlformats.org/package/2006/relationships"><Relationship Id="rId117" Type="http://schemas.openxmlformats.org/officeDocument/2006/relationships/hyperlink" Target="http://phppgadmin.sourceforge.net/doku.php" TargetMode="External"/><Relationship Id="rId21" Type="http://schemas.openxmlformats.org/officeDocument/2006/relationships/hyperlink" Target="http://www.otrs.jp/" TargetMode="External"/><Relationship Id="rId42" Type="http://schemas.openxmlformats.org/officeDocument/2006/relationships/hyperlink" Target="http://nutch.apache.org/" TargetMode="External"/><Relationship Id="rId63" Type="http://schemas.openxmlformats.org/officeDocument/2006/relationships/hyperlink" Target="https://www.mercurial-scm.org/" TargetMode="External"/><Relationship Id="rId84" Type="http://schemas.openxmlformats.org/officeDocument/2006/relationships/hyperlink" Target="http://openjdk.java.net/" TargetMode="External"/><Relationship Id="rId138" Type="http://schemas.openxmlformats.org/officeDocument/2006/relationships/hyperlink" Target="http://wiki.apparmor.net/index.php/Main_Page" TargetMode="External"/><Relationship Id="rId159" Type="http://schemas.openxmlformats.org/officeDocument/2006/relationships/hyperlink" Target="http://www.linux-ha.org/wiki/Heartbeat/ja" TargetMode="External"/><Relationship Id="rId170" Type="http://schemas.openxmlformats.org/officeDocument/2006/relationships/hyperlink" Target="http://oss.oetiker.ch/mrtg/" TargetMode="External"/><Relationship Id="rId191" Type="http://schemas.openxmlformats.org/officeDocument/2006/relationships/hyperlink" Target="http://www.proftpd.org/" TargetMode="External"/><Relationship Id="rId205" Type="http://schemas.openxmlformats.org/officeDocument/2006/relationships/hyperlink" Target="http://www.qmail.org/top.html" TargetMode="External"/><Relationship Id="rId226" Type="http://schemas.openxmlformats.org/officeDocument/2006/relationships/hyperlink" Target="https://github.com/okinawaopenlabs/of-patch-manager" TargetMode="External"/><Relationship Id="rId247" Type="http://schemas.openxmlformats.org/officeDocument/2006/relationships/hyperlink" Target="https://www.chromium.org/" TargetMode="External"/><Relationship Id="rId107" Type="http://schemas.openxmlformats.org/officeDocument/2006/relationships/hyperlink" Target="https://jp.talend.com/" TargetMode="External"/><Relationship Id="rId268" Type="http://schemas.openxmlformats.org/officeDocument/2006/relationships/hyperlink" Target="https://hive.apache.org/" TargetMode="External"/><Relationship Id="rId289" Type="http://schemas.openxmlformats.org/officeDocument/2006/relationships/hyperlink" Target="http://www.fluentd.org/" TargetMode="External"/><Relationship Id="rId11" Type="http://schemas.openxmlformats.org/officeDocument/2006/relationships/hyperlink" Target="http://www.qgis.org/ja/site/" TargetMode="External"/><Relationship Id="rId32" Type="http://schemas.openxmlformats.org/officeDocument/2006/relationships/hyperlink" Target="http://www.movabletype.jp/" TargetMode="External"/><Relationship Id="rId53" Type="http://schemas.openxmlformats.org/officeDocument/2006/relationships/hyperlink" Target="https://maven.apache.org/" TargetMode="External"/><Relationship Id="rId74" Type="http://schemas.openxmlformats.org/officeDocument/2006/relationships/hyperlink" Target="http://www.seamframework.org/" TargetMode="External"/><Relationship Id="rId128" Type="http://schemas.openxmlformats.org/officeDocument/2006/relationships/hyperlink" Target="https://www.owasp.org/index.php/OWASP_Zed_Attack_Proxy_Project" TargetMode="External"/><Relationship Id="rId149" Type="http://schemas.openxmlformats.org/officeDocument/2006/relationships/hyperlink" Target="http://directory.fedoraproject.org/" TargetMode="External"/><Relationship Id="rId5" Type="http://schemas.openxmlformats.org/officeDocument/2006/relationships/hyperlink" Target="http://www.erp5.org/" TargetMode="External"/><Relationship Id="rId95" Type="http://schemas.openxmlformats.org/officeDocument/2006/relationships/hyperlink" Target="https://osdn.jp/projects/sfnet_openproj/" TargetMode="External"/><Relationship Id="rId160" Type="http://schemas.openxmlformats.org/officeDocument/2006/relationships/hyperlink" Target="http://www.linux-ha.org/wiki/Pacemaker/ja" TargetMode="External"/><Relationship Id="rId181" Type="http://schemas.openxmlformats.org/officeDocument/2006/relationships/hyperlink" Target="https://www.chef.io/" TargetMode="External"/><Relationship Id="rId216" Type="http://schemas.openxmlformats.org/officeDocument/2006/relationships/hyperlink" Target="https://www.scientificlinux.org/" TargetMode="External"/><Relationship Id="rId237" Type="http://schemas.openxmlformats.org/officeDocument/2006/relationships/hyperlink" Target="http://jmeter.apache.org/" TargetMode="External"/><Relationship Id="rId258" Type="http://schemas.openxmlformats.org/officeDocument/2006/relationships/hyperlink" Target="https://deltacloud.apache.org/" TargetMode="External"/><Relationship Id="rId279" Type="http://schemas.openxmlformats.org/officeDocument/2006/relationships/hyperlink" Target="https://deeplearning4j.org/ja-index" TargetMode="External"/><Relationship Id="rId22" Type="http://schemas.openxmlformats.org/officeDocument/2006/relationships/hyperlink" Target="https://www.alfresco.com/jp" TargetMode="External"/><Relationship Id="rId43" Type="http://schemas.openxmlformats.org/officeDocument/2006/relationships/hyperlink" Target="https://www.elastic.co/products/elasticsearch" TargetMode="External"/><Relationship Id="rId64" Type="http://schemas.openxmlformats.org/officeDocument/2006/relationships/hyperlink" Target="http://activemq.apache.org/" TargetMode="External"/><Relationship Id="rId118" Type="http://schemas.openxmlformats.org/officeDocument/2006/relationships/hyperlink" Target="http://www.jbpm.org/" TargetMode="External"/><Relationship Id="rId139" Type="http://schemas.openxmlformats.org/officeDocument/2006/relationships/hyperlink" Target="https://github.com/Jasig/cas" TargetMode="External"/><Relationship Id="rId290" Type="http://schemas.openxmlformats.org/officeDocument/2006/relationships/hyperlink" Target="http://mesos.apache.org/" TargetMode="External"/><Relationship Id="rId85" Type="http://schemas.openxmlformats.org/officeDocument/2006/relationships/hyperlink" Target="https://www.perl.org/" TargetMode="External"/><Relationship Id="rId150" Type="http://schemas.openxmlformats.org/officeDocument/2006/relationships/hyperlink" Target="https://directory.apache.org/" TargetMode="External"/><Relationship Id="rId171" Type="http://schemas.openxmlformats.org/officeDocument/2006/relationships/hyperlink" Target="http://munin-monitoring.org/" TargetMode="External"/><Relationship Id="rId192" Type="http://schemas.openxmlformats.org/officeDocument/2006/relationships/hyperlink" Target="https://security.appspot.com/vsftpd.html" TargetMode="External"/><Relationship Id="rId206" Type="http://schemas.openxmlformats.org/officeDocument/2006/relationships/hyperlink" Target="https://www.mozilla.org/en-US/thunderbird/" TargetMode="External"/><Relationship Id="rId227" Type="http://schemas.openxmlformats.org/officeDocument/2006/relationships/hyperlink" Target="https://www.opendaylight.org/" TargetMode="External"/><Relationship Id="rId248" Type="http://schemas.openxmlformats.org/officeDocument/2006/relationships/hyperlink" Target="https://www.mozilla.org/ja/firefox/new/" TargetMode="External"/><Relationship Id="rId269" Type="http://schemas.openxmlformats.org/officeDocument/2006/relationships/hyperlink" Target="http://spark.apache.org/sql/" TargetMode="External"/><Relationship Id="rId12" Type="http://schemas.openxmlformats.org/officeDocument/2006/relationships/hyperlink" Target="http://www.sas.com/ja_jp/home.html" TargetMode="External"/><Relationship Id="rId33" Type="http://schemas.openxmlformats.org/officeDocument/2006/relationships/hyperlink" Target="http://www.netcommons.org/" TargetMode="External"/><Relationship Id="rId108" Type="http://schemas.openxmlformats.org/officeDocument/2006/relationships/hyperlink" Target="https://jp.talend.com/products/talend-open-studio" TargetMode="External"/><Relationship Id="rId129" Type="http://schemas.openxmlformats.org/officeDocument/2006/relationships/hyperlink" Target="https://sourceforge.net/projects/swatch/" TargetMode="External"/><Relationship Id="rId280" Type="http://schemas.openxmlformats.org/officeDocument/2006/relationships/hyperlink" Target="https://github.com/amznlabs/amazon-dsstne" TargetMode="External"/><Relationship Id="rId54" Type="http://schemas.openxmlformats.org/officeDocument/2006/relationships/hyperlink" Target="http://cobertura.github.io/cobertura/" TargetMode="External"/><Relationship Id="rId75" Type="http://schemas.openxmlformats.org/officeDocument/2006/relationships/hyperlink" Target="https://portals.apache.org/jetspeed-1/" TargetMode="External"/><Relationship Id="rId96" Type="http://schemas.openxmlformats.org/officeDocument/2006/relationships/hyperlink" Target="http://redmine.jp/" TargetMode="External"/><Relationship Id="rId140" Type="http://schemas.openxmlformats.org/officeDocument/2006/relationships/hyperlink" Target="http://freeradius.org/" TargetMode="External"/><Relationship Id="rId161" Type="http://schemas.openxmlformats.org/officeDocument/2006/relationships/hyperlink" Target="http://gnetwatch.sourceforge.net/" TargetMode="External"/><Relationship Id="rId182" Type="http://schemas.openxmlformats.org/officeDocument/2006/relationships/hyperlink" Target="http://www.ovirt.org/" TargetMode="External"/><Relationship Id="rId217" Type="http://schemas.openxmlformats.org/officeDocument/2006/relationships/hyperlink" Target="https://www.ubuntulinux.jp/" TargetMode="External"/><Relationship Id="rId6" Type="http://schemas.openxmlformats.org/officeDocument/2006/relationships/hyperlink" Target="http://www.openbravo.com/" TargetMode="External"/><Relationship Id="rId238" Type="http://schemas.openxmlformats.org/officeDocument/2006/relationships/hyperlink" Target="https://bonnie.healthit.gov/" TargetMode="External"/><Relationship Id="rId259" Type="http://schemas.openxmlformats.org/officeDocument/2006/relationships/hyperlink" Target="https://www.openshift.org/" TargetMode="External"/><Relationship Id="rId23" Type="http://schemas.openxmlformats.org/officeDocument/2006/relationships/hyperlink" Target="https://lenya.apache.org/" TargetMode="External"/><Relationship Id="rId119" Type="http://schemas.openxmlformats.org/officeDocument/2006/relationships/hyperlink" Target="http://cassandra.apache.org/" TargetMode="External"/><Relationship Id="rId270" Type="http://schemas.openxmlformats.org/officeDocument/2006/relationships/hyperlink" Target="http://www.cloudera.co.jp/products-services/cdh/2014-04-01-cloudera-impala.html" TargetMode="External"/><Relationship Id="rId291" Type="http://schemas.openxmlformats.org/officeDocument/2006/relationships/hyperlink" Target="https://tez.apache.org/" TargetMode="External"/><Relationship Id="rId44" Type="http://schemas.openxmlformats.org/officeDocument/2006/relationships/hyperlink" Target="https://www.elastic.co/products/kibana" TargetMode="External"/><Relationship Id="rId65" Type="http://schemas.openxmlformats.org/officeDocument/2006/relationships/hyperlink" Target="https://drill.apache.org/" TargetMode="External"/><Relationship Id="rId86" Type="http://schemas.openxmlformats.org/officeDocument/2006/relationships/hyperlink" Target="http://php.net/" TargetMode="External"/><Relationship Id="rId130" Type="http://schemas.openxmlformats.org/officeDocument/2006/relationships/hyperlink" Target="https://www.snort.org/" TargetMode="External"/><Relationship Id="rId151" Type="http://schemas.openxmlformats.org/officeDocument/2006/relationships/hyperlink" Target="https://forgerock.org/opendj/" TargetMode="External"/><Relationship Id="rId172" Type="http://schemas.openxmlformats.org/officeDocument/2006/relationships/hyperlink" Target="http://raboof.github.io/nethogs/" TargetMode="External"/><Relationship Id="rId193" Type="http://schemas.openxmlformats.org/officeDocument/2006/relationships/hyperlink" Target="http://www.wu-ftpd.org/" TargetMode="External"/><Relationship Id="rId207" Type="http://schemas.openxmlformats.org/officeDocument/2006/relationships/hyperlink" Target="https://www.sendmail.com/" TargetMode="External"/><Relationship Id="rId228" Type="http://schemas.openxmlformats.org/officeDocument/2006/relationships/hyperlink" Target="https://trema.github.io/trema/" TargetMode="External"/><Relationship Id="rId249" Type="http://schemas.openxmlformats.org/officeDocument/2006/relationships/hyperlink" Target="http://projects.gnome.org/evolution/" TargetMode="External"/><Relationship Id="rId13" Type="http://schemas.openxmlformats.org/officeDocument/2006/relationships/hyperlink" Target="http://www.cs.waikato.ac.nz/ml/weka/index.html" TargetMode="External"/><Relationship Id="rId109" Type="http://schemas.openxmlformats.org/officeDocument/2006/relationships/hyperlink" Target="https://db.apache.org/derby/" TargetMode="External"/><Relationship Id="rId260" Type="http://schemas.openxmlformats.org/officeDocument/2006/relationships/hyperlink" Target="https://wiki.openstack.org/wiki/Nova" TargetMode="External"/><Relationship Id="rId281" Type="http://schemas.openxmlformats.org/officeDocument/2006/relationships/hyperlink" Target="http://predictionio.incubator.apache.org/" TargetMode="External"/><Relationship Id="rId34" Type="http://schemas.openxmlformats.org/officeDocument/2006/relationships/hyperlink" Target="http://www.openpne.jp/" TargetMode="External"/><Relationship Id="rId50" Type="http://schemas.openxmlformats.org/officeDocument/2006/relationships/hyperlink" Target="http://storm.apache.org/" TargetMode="External"/><Relationship Id="rId55" Type="http://schemas.openxmlformats.org/officeDocument/2006/relationships/hyperlink" Target="https://eclipse.org/" TargetMode="External"/><Relationship Id="rId76" Type="http://schemas.openxmlformats.org/officeDocument/2006/relationships/hyperlink" Target="https://jquery.com/" TargetMode="External"/><Relationship Id="rId97" Type="http://schemas.openxmlformats.org/officeDocument/2006/relationships/hyperlink" Target="https://trac.edgewall.org/" TargetMode="External"/><Relationship Id="rId104" Type="http://schemas.openxmlformats.org/officeDocument/2006/relationships/hyperlink" Target="http://wildfly.org/" TargetMode="External"/><Relationship Id="rId120" Type="http://schemas.openxmlformats.org/officeDocument/2006/relationships/hyperlink" Target="http://memcached.org/" TargetMode="External"/><Relationship Id="rId125" Type="http://schemas.openxmlformats.org/officeDocument/2006/relationships/hyperlink" Target="http://www.clamav.net/" TargetMode="External"/><Relationship Id="rId141" Type="http://schemas.openxmlformats.org/officeDocument/2006/relationships/hyperlink" Target="https://www.gnupg.org/" TargetMode="External"/><Relationship Id="rId146" Type="http://schemas.openxmlformats.org/officeDocument/2006/relationships/hyperlink" Target="https://github.com/SELinuxProject" TargetMode="External"/><Relationship Id="rId167" Type="http://schemas.openxmlformats.org/officeDocument/2006/relationships/hyperlink" Target="https://syslog-ng.org/" TargetMode="External"/><Relationship Id="rId188" Type="http://schemas.openxmlformats.org/officeDocument/2006/relationships/hyperlink" Target="https://www.unbound.net/" TargetMode="External"/><Relationship Id="rId7" Type="http://schemas.openxmlformats.org/officeDocument/2006/relationships/hyperlink" Target="http://www.openoffice.org/ja/" TargetMode="External"/><Relationship Id="rId71" Type="http://schemas.openxmlformats.org/officeDocument/2006/relationships/hyperlink" Target="http://www.ehcache.org/" TargetMode="External"/><Relationship Id="rId92" Type="http://schemas.openxmlformats.org/officeDocument/2006/relationships/hyperlink" Target="https://www.microsoft.com/net/core/platform" TargetMode="External"/><Relationship Id="rId162" Type="http://schemas.openxmlformats.org/officeDocument/2006/relationships/hyperlink" Target="http://www.gwos.com/" TargetMode="External"/><Relationship Id="rId183" Type="http://schemas.openxmlformats.org/officeDocument/2006/relationships/hyperlink" Target="https://puppetlabs.com/" TargetMode="External"/><Relationship Id="rId213" Type="http://schemas.openxmlformats.org/officeDocument/2006/relationships/hyperlink" Target="https://getfedora.org/" TargetMode="External"/><Relationship Id="rId218" Type="http://schemas.openxmlformats.org/officeDocument/2006/relationships/hyperlink" Target="https://www.docker.com/" TargetMode="External"/><Relationship Id="rId234" Type="http://schemas.openxmlformats.org/officeDocument/2006/relationships/hyperlink" Target="https://wiki.openstack.org/wiki/Neutron" TargetMode="External"/><Relationship Id="rId239" Type="http://schemas.openxmlformats.org/officeDocument/2006/relationships/hyperlink" Target="http://findbugs.sourceforge.net/" TargetMode="External"/><Relationship Id="rId2" Type="http://schemas.openxmlformats.org/officeDocument/2006/relationships/hyperlink" Target="http://www.spagobi.org/" TargetMode="External"/><Relationship Id="rId29" Type="http://schemas.openxmlformats.org/officeDocument/2006/relationships/hyperlink" Target="http://www.joomla.jp/" TargetMode="External"/><Relationship Id="rId250" Type="http://schemas.openxmlformats.org/officeDocument/2006/relationships/hyperlink" Target="https://www.kde.org/" TargetMode="External"/><Relationship Id="rId255" Type="http://schemas.openxmlformats.org/officeDocument/2006/relationships/hyperlink" Target="http://sylpheed.sraoss.jp/ja/" TargetMode="External"/><Relationship Id="rId271" Type="http://schemas.openxmlformats.org/officeDocument/2006/relationships/hyperlink" Target="https://hbase.apache.org/" TargetMode="External"/><Relationship Id="rId276" Type="http://schemas.openxmlformats.org/officeDocument/2006/relationships/hyperlink" Target="http://www.espertech.com/products/esper.php" TargetMode="External"/><Relationship Id="rId24" Type="http://schemas.openxmlformats.org/officeDocument/2006/relationships/hyperlink" Target="http://dotnetnuke.jp/" TargetMode="External"/><Relationship Id="rId40" Type="http://schemas.openxmlformats.org/officeDocument/2006/relationships/hyperlink" Target="https://lucene.apache.org/core/" TargetMode="External"/><Relationship Id="rId45" Type="http://schemas.openxmlformats.org/officeDocument/2006/relationships/hyperlink" Target="https://www.elastic.co/jp/products/logstash" TargetMode="External"/><Relationship Id="rId66" Type="http://schemas.openxmlformats.org/officeDocument/2006/relationships/hyperlink" Target="https://logging.apache.org/log4j/2.x/" TargetMode="External"/><Relationship Id="rId87" Type="http://schemas.openxmlformats.org/officeDocument/2006/relationships/hyperlink" Target="https://github.com/PowerShell" TargetMode="External"/><Relationship Id="rId110" Type="http://schemas.openxmlformats.org/officeDocument/2006/relationships/hyperlink" Target="http://www.firebirdsql.org/" TargetMode="External"/><Relationship Id="rId115" Type="http://schemas.openxmlformats.org/officeDocument/2006/relationships/hyperlink" Target="http://www.espertech.com/" TargetMode="External"/><Relationship Id="rId131" Type="http://schemas.openxmlformats.org/officeDocument/2006/relationships/hyperlink" Target="http://www.openssh.com/" TargetMode="External"/><Relationship Id="rId136" Type="http://schemas.openxmlformats.org/officeDocument/2006/relationships/hyperlink" Target="http://nginx.org/" TargetMode="External"/><Relationship Id="rId157" Type="http://schemas.openxmlformats.org/officeDocument/2006/relationships/hyperlink" Target="http://www.mondorescue.org/" TargetMode="External"/><Relationship Id="rId178" Type="http://schemas.openxmlformats.org/officeDocument/2006/relationships/hyperlink" Target="http://www.apsis.ch/pound/" TargetMode="External"/><Relationship Id="rId61" Type="http://schemas.openxmlformats.org/officeDocument/2006/relationships/hyperlink" Target="http://www.nongnu.org/cvs/" TargetMode="External"/><Relationship Id="rId82" Type="http://schemas.openxmlformats.org/officeDocument/2006/relationships/hyperlink" Target="http://community.jaspersoft.com/project/ireport-designer" TargetMode="External"/><Relationship Id="rId152" Type="http://schemas.openxmlformats.org/officeDocument/2006/relationships/hyperlink" Target="http://www.openldap.org/" TargetMode="External"/><Relationship Id="rId173" Type="http://schemas.openxmlformats.org/officeDocument/2006/relationships/hyperlink" Target="http://oss.oetiker.ch/rrdtool/" TargetMode="External"/><Relationship Id="rId194" Type="http://schemas.openxmlformats.org/officeDocument/2006/relationships/hyperlink" Target="https://sourceforge.net/projects/nfs/" TargetMode="External"/><Relationship Id="rId199" Type="http://schemas.openxmlformats.org/officeDocument/2006/relationships/hyperlink" Target="https://cyrusimap.org/" TargetMode="External"/><Relationship Id="rId203" Type="http://schemas.openxmlformats.org/officeDocument/2006/relationships/hyperlink" Target="http://www.postfix.org/" TargetMode="External"/><Relationship Id="rId208" Type="http://schemas.openxmlformats.org/officeDocument/2006/relationships/hyperlink" Target="http://squirrelmail.org/" TargetMode="External"/><Relationship Id="rId229" Type="http://schemas.openxmlformats.org/officeDocument/2006/relationships/hyperlink" Target="http://www8.hp.com/jp/ja/cloud/helion-eucalyptus-overview.html" TargetMode="External"/><Relationship Id="rId19" Type="http://schemas.openxmlformats.org/officeDocument/2006/relationships/hyperlink" Target="https://www.mosp.jp/" TargetMode="External"/><Relationship Id="rId224" Type="http://schemas.openxmlformats.org/officeDocument/2006/relationships/hyperlink" Target="https://www.gluster.org/" TargetMode="External"/><Relationship Id="rId240" Type="http://schemas.openxmlformats.org/officeDocument/2006/relationships/hyperlink" Target="https://www.gnu.org/software/gdb/" TargetMode="External"/><Relationship Id="rId245" Type="http://schemas.openxmlformats.org/officeDocument/2006/relationships/hyperlink" Target="http://testng.org/doc/index.html" TargetMode="External"/><Relationship Id="rId261" Type="http://schemas.openxmlformats.org/officeDocument/2006/relationships/hyperlink" Target="https://wiki.openstack.org/wiki/Glance" TargetMode="External"/><Relationship Id="rId266" Type="http://schemas.openxmlformats.org/officeDocument/2006/relationships/image" Target="../media/image15.png"/><Relationship Id="rId287" Type="http://schemas.openxmlformats.org/officeDocument/2006/relationships/hyperlink" Target="https://flume.apache.org/" TargetMode="External"/><Relationship Id="rId14" Type="http://schemas.openxmlformats.org/officeDocument/2006/relationships/hyperlink" Target="https://sourceforge.net/projects/openpsa/" TargetMode="External"/><Relationship Id="rId30" Type="http://schemas.openxmlformats.org/officeDocument/2006/relationships/hyperlink" Target="https://www.liferay.com/ja/" TargetMode="External"/><Relationship Id="rId35" Type="http://schemas.openxmlformats.org/officeDocument/2006/relationships/hyperlink" Target="http://plone.jp/" TargetMode="External"/><Relationship Id="rId56" Type="http://schemas.openxmlformats.org/officeDocument/2006/relationships/hyperlink" Target="https://www.gerritcodereview.com/" TargetMode="External"/><Relationship Id="rId77" Type="http://schemas.openxmlformats.org/officeDocument/2006/relationships/hyperlink" Target="http://www.mybatis.org/mybatis-3/ja/" TargetMode="External"/><Relationship Id="rId100" Type="http://schemas.openxmlformats.org/officeDocument/2006/relationships/hyperlink" Target="https://embedthis.com/appweb/" TargetMode="External"/><Relationship Id="rId105" Type="http://schemas.openxmlformats.org/officeDocument/2006/relationships/hyperlink" Target="http://axis.apache.org/axis2/java/core/" TargetMode="External"/><Relationship Id="rId126" Type="http://schemas.openxmlformats.org/officeDocument/2006/relationships/hyperlink" Target="https://www.open-scap.org/" TargetMode="External"/><Relationship Id="rId147" Type="http://schemas.openxmlformats.org/officeDocument/2006/relationships/hyperlink" Target="http://www.webmin.com/usermin.html" TargetMode="External"/><Relationship Id="rId168" Type="http://schemas.openxmlformats.org/officeDocument/2006/relationships/hyperlink" Target="http://www.zabbix.com/" TargetMode="External"/><Relationship Id="rId282" Type="http://schemas.openxmlformats.org/officeDocument/2006/relationships/hyperlink" Target="https://www.tensorflow.org/" TargetMode="External"/><Relationship Id="rId8" Type="http://schemas.openxmlformats.org/officeDocument/2006/relationships/hyperlink" Target="https://ja.libreoffice.org/" TargetMode="External"/><Relationship Id="rId51" Type="http://schemas.openxmlformats.org/officeDocument/2006/relationships/hyperlink" Target="http://ganglia.info/" TargetMode="External"/><Relationship Id="rId72" Type="http://schemas.openxmlformats.org/officeDocument/2006/relationships/hyperlink" Target="http://emma.sourceforge.net/" TargetMode="External"/><Relationship Id="rId93" Type="http://schemas.openxmlformats.org/officeDocument/2006/relationships/hyperlink" Target="https://www.bugzilla.org/" TargetMode="External"/><Relationship Id="rId98" Type="http://schemas.openxmlformats.org/officeDocument/2006/relationships/hyperlink" Target="http://httpd.apache.org/" TargetMode="External"/><Relationship Id="rId121" Type="http://schemas.openxmlformats.org/officeDocument/2006/relationships/hyperlink" Target="https://www.mongodb.org/" TargetMode="External"/><Relationship Id="rId142" Type="http://schemas.openxmlformats.org/officeDocument/2006/relationships/hyperlink" Target="http://web.mit.edu/kerberos/" TargetMode="External"/><Relationship Id="rId163" Type="http://schemas.openxmlformats.org/officeDocument/2006/relationships/hyperlink" Target="https://osdn.jp/projects/hinemos/" TargetMode="External"/><Relationship Id="rId184" Type="http://schemas.openxmlformats.org/officeDocument/2006/relationships/hyperlink" Target="https://www.isc.org/downloads/bind/" TargetMode="External"/><Relationship Id="rId189" Type="http://schemas.openxmlformats.org/officeDocument/2006/relationships/hyperlink" Target="https://filezilla-project.org/" TargetMode="External"/><Relationship Id="rId219" Type="http://schemas.openxmlformats.org/officeDocument/2006/relationships/hyperlink" Target="http://www.linux-kvm.org/page/Main_Page" TargetMode="External"/><Relationship Id="rId3" Type="http://schemas.openxmlformats.org/officeDocument/2006/relationships/hyperlink" Target="http://www.adempiere.jp/" TargetMode="External"/><Relationship Id="rId214" Type="http://schemas.openxmlformats.org/officeDocument/2006/relationships/hyperlink" Target="http://www.jp.freebsd.org/" TargetMode="External"/><Relationship Id="rId230" Type="http://schemas.openxmlformats.org/officeDocument/2006/relationships/hyperlink" Target="https://wiki.openstack.org/wiki/Ironic" TargetMode="External"/><Relationship Id="rId235" Type="http://schemas.openxmlformats.org/officeDocument/2006/relationships/hyperlink" Target="https://wiki.openstack.org/wiki/Designate" TargetMode="External"/><Relationship Id="rId251" Type="http://schemas.openxmlformats.org/officeDocument/2006/relationships/hyperlink" Target="http://kopete.kde.org/" TargetMode="External"/><Relationship Id="rId256" Type="http://schemas.openxmlformats.org/officeDocument/2006/relationships/hyperlink" Target="https://www.mozilla.jp/thunderbird/" TargetMode="External"/><Relationship Id="rId277" Type="http://schemas.openxmlformats.org/officeDocument/2006/relationships/hyperlink" Target="http://jubat.us/ja/" TargetMode="External"/><Relationship Id="rId25" Type="http://schemas.openxmlformats.org/officeDocument/2006/relationships/hyperlink" Target="http://drupal.jp/" TargetMode="External"/><Relationship Id="rId46" Type="http://schemas.openxmlformats.org/officeDocument/2006/relationships/hyperlink" Target="http://www.ec-cube.net/" TargetMode="External"/><Relationship Id="rId67" Type="http://schemas.openxmlformats.org/officeDocument/2006/relationships/hyperlink" Target="http://incubator.apache.org/s4/" TargetMode="External"/><Relationship Id="rId116" Type="http://schemas.openxmlformats.org/officeDocument/2006/relationships/hyperlink" Target="https://www.phpmyadmin.net/" TargetMode="External"/><Relationship Id="rId137" Type="http://schemas.openxmlformats.org/officeDocument/2006/relationships/hyperlink" Target="http://www.squid-cache.org/" TargetMode="External"/><Relationship Id="rId158" Type="http://schemas.openxmlformats.org/officeDocument/2006/relationships/hyperlink" Target="https://www.drbd.jp/" TargetMode="External"/><Relationship Id="rId272" Type="http://schemas.openxmlformats.org/officeDocument/2006/relationships/hyperlink" Target="http://infinispan.org/" TargetMode="External"/><Relationship Id="rId20" Type="http://schemas.openxmlformats.org/officeDocument/2006/relationships/hyperlink" Target="http://www.asterisk.org/" TargetMode="External"/><Relationship Id="rId41" Type="http://schemas.openxmlformats.org/officeDocument/2006/relationships/hyperlink" Target="http://manifoldcf.apache.org/ja_JP/" TargetMode="External"/><Relationship Id="rId62" Type="http://schemas.openxmlformats.org/officeDocument/2006/relationships/hyperlink" Target="http://git-scm.com/" TargetMode="External"/><Relationship Id="rId83" Type="http://schemas.openxmlformats.org/officeDocument/2006/relationships/hyperlink" Target="https://gcc.gnu.org/" TargetMode="External"/><Relationship Id="rId88" Type="http://schemas.openxmlformats.org/officeDocument/2006/relationships/hyperlink" Target="http://www.python.jp/" TargetMode="External"/><Relationship Id="rId111" Type="http://schemas.openxmlformats.org/officeDocument/2006/relationships/hyperlink" Target="https://mariadb.org/" TargetMode="External"/><Relationship Id="rId132" Type="http://schemas.openxmlformats.org/officeDocument/2006/relationships/hyperlink" Target="https://www.openssl.org/" TargetMode="External"/><Relationship Id="rId153" Type="http://schemas.openxmlformats.org/officeDocument/2006/relationships/hyperlink" Target="https://www.freeipa.org/page/Main_Page" TargetMode="External"/><Relationship Id="rId174" Type="http://schemas.openxmlformats.org/officeDocument/2006/relationships/hyperlink" Target="http://vyos.net/wiki/Main_Page" TargetMode="External"/><Relationship Id="rId179" Type="http://schemas.openxmlformats.org/officeDocument/2006/relationships/hyperlink" Target="http://www.ultramonkey.org/" TargetMode="External"/><Relationship Id="rId195" Type="http://schemas.openxmlformats.org/officeDocument/2006/relationships/hyperlink" Target="https://www.samba.org/" TargetMode="External"/><Relationship Id="rId209" Type="http://schemas.openxmlformats.org/officeDocument/2006/relationships/hyperlink" Target="https://www.android.com/intl/ja_jp/" TargetMode="External"/><Relationship Id="rId190" Type="http://schemas.openxmlformats.org/officeDocument/2006/relationships/hyperlink" Target="https://osdn.jp/projects/filezilla/" TargetMode="External"/><Relationship Id="rId204" Type="http://schemas.openxmlformats.org/officeDocument/2006/relationships/hyperlink" Target="http://www.postfix-jp.info/" TargetMode="External"/><Relationship Id="rId220" Type="http://schemas.openxmlformats.org/officeDocument/2006/relationships/hyperlink" Target="https://virt-manager.org/" TargetMode="External"/><Relationship Id="rId225" Type="http://schemas.openxmlformats.org/officeDocument/2006/relationships/hyperlink" Target="http://lustre.org/" TargetMode="External"/><Relationship Id="rId241" Type="http://schemas.openxmlformats.org/officeDocument/2006/relationships/hyperlink" Target="https://jenkins.io/" TargetMode="External"/><Relationship Id="rId246" Type="http://schemas.openxmlformats.org/officeDocument/2006/relationships/hyperlink" Target="http://valgrind.org/" TargetMode="External"/><Relationship Id="rId267" Type="http://schemas.openxmlformats.org/officeDocument/2006/relationships/hyperlink" Target="https://www.r-project.org/index.html" TargetMode="External"/><Relationship Id="rId288" Type="http://schemas.openxmlformats.org/officeDocument/2006/relationships/hyperlink" Target="http://kafka.apache.org/" TargetMode="External"/><Relationship Id="rId15" Type="http://schemas.openxmlformats.org/officeDocument/2006/relationships/hyperlink" Target="https://www.sugarcrm.com/" TargetMode="External"/><Relationship Id="rId36" Type="http://schemas.openxmlformats.org/officeDocument/2006/relationships/hyperlink" Target="https://pukiwiki.osdn.jp/" TargetMode="External"/><Relationship Id="rId57" Type="http://schemas.openxmlformats.org/officeDocument/2006/relationships/hyperlink" Target="https://about.gitlab.com/" TargetMode="External"/><Relationship Id="rId106" Type="http://schemas.openxmlformats.org/officeDocument/2006/relationships/hyperlink" Target="servicemix.apache.org/" TargetMode="External"/><Relationship Id="rId127" Type="http://schemas.openxmlformats.org/officeDocument/2006/relationships/hyperlink" Target="http://www.openvas.org/" TargetMode="External"/><Relationship Id="rId262" Type="http://schemas.openxmlformats.org/officeDocument/2006/relationships/hyperlink" Target="https://wiki.openstack.org/wiki/Cinder" TargetMode="External"/><Relationship Id="rId283" Type="http://schemas.openxmlformats.org/officeDocument/2006/relationships/hyperlink" Target="http://deeplearning.net/software/theano/" TargetMode="External"/><Relationship Id="rId10" Type="http://schemas.openxmlformats.org/officeDocument/2006/relationships/hyperlink" Target="https://www.oscommerce.com/" TargetMode="External"/><Relationship Id="rId31" Type="http://schemas.openxmlformats.org/officeDocument/2006/relationships/hyperlink" Target="https://moodle.org/" TargetMode="External"/><Relationship Id="rId52" Type="http://schemas.openxmlformats.org/officeDocument/2006/relationships/hyperlink" Target="http://ant.apache.org/" TargetMode="External"/><Relationship Id="rId73" Type="http://schemas.openxmlformats.org/officeDocument/2006/relationships/hyperlink" Target="http://hibernate.org/" TargetMode="External"/><Relationship Id="rId78" Type="http://schemas.openxmlformats.org/officeDocument/2006/relationships/hyperlink" Target="https://nodejs.org/ja/" TargetMode="External"/><Relationship Id="rId94" Type="http://schemas.openxmlformats.org/officeDocument/2006/relationships/hyperlink" Target="https://www.mantisbt.org/" TargetMode="External"/><Relationship Id="rId99" Type="http://schemas.openxmlformats.org/officeDocument/2006/relationships/hyperlink" Target="http://tomcat.apache.org/" TargetMode="External"/><Relationship Id="rId101" Type="http://schemas.openxmlformats.org/officeDocument/2006/relationships/hyperlink" Target="https://glassfish.java.net/" TargetMode="External"/><Relationship Id="rId122" Type="http://schemas.openxmlformats.org/officeDocument/2006/relationships/hyperlink" Target="http://docs.basho.com/" TargetMode="External"/><Relationship Id="rId143" Type="http://schemas.openxmlformats.org/officeDocument/2006/relationships/hyperlink" Target="http://www.keycloak.org/" TargetMode="External"/><Relationship Id="rId148" Type="http://schemas.openxmlformats.org/officeDocument/2006/relationships/hyperlink" Target="http://www.webmin.com/index.html" TargetMode="External"/><Relationship Id="rId164" Type="http://schemas.openxmlformats.org/officeDocument/2006/relationships/hyperlink" Target="https://mmonit.com/monit/" TargetMode="External"/><Relationship Id="rId169" Type="http://schemas.openxmlformats.org/officeDocument/2006/relationships/hyperlink" Target="http://www.cacti.net/index.php" TargetMode="External"/><Relationship Id="rId185" Type="http://schemas.openxmlformats.org/officeDocument/2006/relationships/hyperlink" Target="http://cr.yp.to/djbdns.html" TargetMode="External"/><Relationship Id="rId4" Type="http://schemas.openxmlformats.org/officeDocument/2006/relationships/hyperlink" Target="http://www.compiere-japan.com/" TargetMode="External"/><Relationship Id="rId9" Type="http://schemas.openxmlformats.org/officeDocument/2006/relationships/hyperlink" Target="https://blender.jp/" TargetMode="External"/><Relationship Id="rId180" Type="http://schemas.openxmlformats.org/officeDocument/2006/relationships/hyperlink" Target="https://www.ansible.com/" TargetMode="External"/><Relationship Id="rId210" Type="http://schemas.openxmlformats.org/officeDocument/2006/relationships/hyperlink" Target="https://www.centos.org/" TargetMode="External"/><Relationship Id="rId215" Type="http://schemas.openxmlformats.org/officeDocument/2006/relationships/hyperlink" Target="https://ja.opensuse.org/" TargetMode="External"/><Relationship Id="rId236" Type="http://schemas.openxmlformats.org/officeDocument/2006/relationships/hyperlink" Target="https://wiki.openstack.org/wiki/Keystone" TargetMode="External"/><Relationship Id="rId257" Type="http://schemas.openxmlformats.org/officeDocument/2006/relationships/hyperlink" Target="https://www.cloudfoundry.org/" TargetMode="External"/><Relationship Id="rId278" Type="http://schemas.openxmlformats.org/officeDocument/2006/relationships/hyperlink" Target="https://www.microsoft.com/en-us/research/product/cognitive-toolkit/" TargetMode="External"/><Relationship Id="rId26" Type="http://schemas.openxmlformats.org/officeDocument/2006/relationships/hyperlink" Target="http://ez.no/jp/" TargetMode="External"/><Relationship Id="rId231" Type="http://schemas.openxmlformats.org/officeDocument/2006/relationships/hyperlink" Target="https://wiki.openstack.org/wiki/Magnum" TargetMode="External"/><Relationship Id="rId252" Type="http://schemas.openxmlformats.org/officeDocument/2006/relationships/hyperlink" Target="https://www.google.co.jp/url?sa=t&amp;rct=j&amp;q=&amp;esrc=s&amp;source=web&amp;cd=12&amp;cad=rja&amp;uact=8&amp;ved=0ahUKEwiqvLri4aPLAhXE3KYKHduHAFQ4ChAWCCIwAQ&amp;url=http://www.buffetti.it/software-gestionale/open-aziende/open-manager.html&amp;usg=AFQjCNFBmAkN2DxyTsRklhMq1zO1_KxLVA" TargetMode="External"/><Relationship Id="rId273" Type="http://schemas.openxmlformats.org/officeDocument/2006/relationships/hyperlink" Target="https://www.mongodb.com/" TargetMode="External"/><Relationship Id="rId47" Type="http://schemas.openxmlformats.org/officeDocument/2006/relationships/hyperlink" Target="https://hadoop.apache.org/" TargetMode="External"/><Relationship Id="rId68" Type="http://schemas.openxmlformats.org/officeDocument/2006/relationships/hyperlink" Target="https://struts.apache.org/" TargetMode="External"/><Relationship Id="rId89" Type="http://schemas.openxmlformats.org/officeDocument/2006/relationships/hyperlink" Target="https://www.ruby-lang.org/ja/" TargetMode="External"/><Relationship Id="rId112" Type="http://schemas.openxmlformats.org/officeDocument/2006/relationships/hyperlink" Target="https://www-jp.mysql.com/" TargetMode="External"/><Relationship Id="rId133" Type="http://schemas.openxmlformats.org/officeDocument/2006/relationships/hyperlink" Target="https://openvpn.net/" TargetMode="External"/><Relationship Id="rId154" Type="http://schemas.openxmlformats.org/officeDocument/2006/relationships/hyperlink" Target="http://www.amanda.org/" TargetMode="External"/><Relationship Id="rId175" Type="http://schemas.openxmlformats.org/officeDocument/2006/relationships/hyperlink" Target="https://www.wireshark.org/" TargetMode="External"/><Relationship Id="rId196" Type="http://schemas.openxmlformats.org/officeDocument/2006/relationships/hyperlink" Target="wiki.samba.gr.jp/" TargetMode="External"/><Relationship Id="rId200" Type="http://schemas.openxmlformats.org/officeDocument/2006/relationships/hyperlink" Target="http://www.dovecot.org/" TargetMode="External"/><Relationship Id="rId16" Type="http://schemas.openxmlformats.org/officeDocument/2006/relationships/hyperlink" Target="http://www.aipo.com/" TargetMode="External"/><Relationship Id="rId221" Type="http://schemas.openxmlformats.org/officeDocument/2006/relationships/hyperlink" Target="https://www.virtualbox.org/" TargetMode="External"/><Relationship Id="rId242" Type="http://schemas.openxmlformats.org/officeDocument/2006/relationships/hyperlink" Target="http://junit.org/" TargetMode="External"/><Relationship Id="rId263" Type="http://schemas.openxmlformats.org/officeDocument/2006/relationships/hyperlink" Target="https://wiki.openstack.org/wiki/Manila" TargetMode="External"/><Relationship Id="rId284" Type="http://schemas.openxmlformats.org/officeDocument/2006/relationships/hyperlink" Target="http://torch.ch/" TargetMode="External"/><Relationship Id="rId37" Type="http://schemas.openxmlformats.org/officeDocument/2006/relationships/hyperlink" Target="https://ja.wordpress.org/" TargetMode="External"/><Relationship Id="rId58" Type="http://schemas.openxmlformats.org/officeDocument/2006/relationships/hyperlink" Target="https://ja.netbeans.org/" TargetMode="External"/><Relationship Id="rId79" Type="http://schemas.openxmlformats.org/officeDocument/2006/relationships/hyperlink" Target="http://www.seasar.org/" TargetMode="External"/><Relationship Id="rId102" Type="http://schemas.openxmlformats.org/officeDocument/2006/relationships/hyperlink" Target="http://www.eclipse.org/jetty/" TargetMode="External"/><Relationship Id="rId123" Type="http://schemas.openxmlformats.org/officeDocument/2006/relationships/hyperlink" Target="https://voltdb.com/" TargetMode="External"/><Relationship Id="rId144" Type="http://schemas.openxmlformats.org/officeDocument/2006/relationships/hyperlink" Target="https://www.forgerock.com/platform/access-management/" TargetMode="External"/><Relationship Id="rId90" Type="http://schemas.openxmlformats.org/officeDocument/2006/relationships/hyperlink" Target="http://www.scala-lang.org/" TargetMode="External"/><Relationship Id="rId165" Type="http://schemas.openxmlformats.org/officeDocument/2006/relationships/hyperlink" Target="https://www.nagios.org/" TargetMode="External"/><Relationship Id="rId186" Type="http://schemas.openxmlformats.org/officeDocument/2006/relationships/hyperlink" Target="https://www.isc.org/downloads/dhcp/" TargetMode="External"/><Relationship Id="rId211" Type="http://schemas.openxmlformats.org/officeDocument/2006/relationships/hyperlink" Target="https://coreos.com/" TargetMode="External"/><Relationship Id="rId232" Type="http://schemas.openxmlformats.org/officeDocument/2006/relationships/hyperlink" Target="https://www.vagrantup.com/" TargetMode="External"/><Relationship Id="rId253" Type="http://schemas.openxmlformats.org/officeDocument/2006/relationships/hyperlink" Target="https://www.pidgin.im/" TargetMode="External"/><Relationship Id="rId274" Type="http://schemas.openxmlformats.org/officeDocument/2006/relationships/hyperlink" Target="http://redis.io/" TargetMode="External"/><Relationship Id="rId27" Type="http://schemas.openxmlformats.org/officeDocument/2006/relationships/hyperlink" Target="http://gatein.jboss.org/" TargetMode="External"/><Relationship Id="rId48" Type="http://schemas.openxmlformats.org/officeDocument/2006/relationships/hyperlink" Target="http://spark.apache.org/" TargetMode="External"/><Relationship Id="rId69" Type="http://schemas.openxmlformats.org/officeDocument/2006/relationships/hyperlink" Target="https://dojotoolkit.org/" TargetMode="External"/><Relationship Id="rId113" Type="http://schemas.openxmlformats.org/officeDocument/2006/relationships/hyperlink" Target="http://www.postgresql.org/" TargetMode="External"/><Relationship Id="rId134" Type="http://schemas.openxmlformats.org/officeDocument/2006/relationships/hyperlink" Target="https://www.torproject.org/" TargetMode="External"/><Relationship Id="rId80" Type="http://schemas.openxmlformats.org/officeDocument/2006/relationships/hyperlink" Target="http://spring.io/" TargetMode="External"/><Relationship Id="rId155" Type="http://schemas.openxmlformats.org/officeDocument/2006/relationships/hyperlink" Target="http://blog.bacula.org/" TargetMode="External"/><Relationship Id="rId176" Type="http://schemas.openxmlformats.org/officeDocument/2006/relationships/hyperlink" Target="http://www.zenoss.org/" TargetMode="External"/><Relationship Id="rId197" Type="http://schemas.openxmlformats.org/officeDocument/2006/relationships/hyperlink" Target="https://owncloud.org/" TargetMode="External"/><Relationship Id="rId201" Type="http://schemas.openxmlformats.org/officeDocument/2006/relationships/hyperlink" Target="http://www.exim.org/" TargetMode="External"/><Relationship Id="rId222" Type="http://schemas.openxmlformats.org/officeDocument/2006/relationships/hyperlink" Target="http://www.xenproject.org/" TargetMode="External"/><Relationship Id="rId243" Type="http://schemas.openxmlformats.org/officeDocument/2006/relationships/hyperlink" Target="http://pastmon.sourceforge.net/wp/" TargetMode="External"/><Relationship Id="rId264" Type="http://schemas.openxmlformats.org/officeDocument/2006/relationships/hyperlink" Target="https://wiki.openstack.org/wiki/Swift" TargetMode="External"/><Relationship Id="rId285" Type="http://schemas.openxmlformats.org/officeDocument/2006/relationships/hyperlink" Target="https://github.com/myui/hivemall" TargetMode="External"/><Relationship Id="rId17" Type="http://schemas.openxmlformats.org/officeDocument/2006/relationships/hyperlink" Target="https://www.egroupware.org/start.html" TargetMode="External"/><Relationship Id="rId38" Type="http://schemas.openxmlformats.org/officeDocument/2006/relationships/hyperlink" Target="http://www.xoops.org/" TargetMode="External"/><Relationship Id="rId59" Type="http://schemas.openxmlformats.org/officeDocument/2006/relationships/hyperlink" Target="http://rubyonrails.org/" TargetMode="External"/><Relationship Id="rId103" Type="http://schemas.openxmlformats.org/officeDocument/2006/relationships/hyperlink" Target="https://www.lighttpd.net/" TargetMode="External"/><Relationship Id="rId124" Type="http://schemas.openxmlformats.org/officeDocument/2006/relationships/hyperlink" Target="http://spamassassin.apache.org/" TargetMode="External"/><Relationship Id="rId70" Type="http://schemas.openxmlformats.org/officeDocument/2006/relationships/hyperlink" Target="https://eclipse.org/tptp/" TargetMode="External"/><Relationship Id="rId91" Type="http://schemas.openxmlformats.org/officeDocument/2006/relationships/hyperlink" Target="https://www.typescriptlang.org/" TargetMode="External"/><Relationship Id="rId145" Type="http://schemas.openxmlformats.org/officeDocument/2006/relationships/hyperlink" Target="http://www.linux-pam.org/" TargetMode="External"/><Relationship Id="rId166" Type="http://schemas.openxmlformats.org/officeDocument/2006/relationships/hyperlink" Target="http://www.opennms.org/" TargetMode="External"/><Relationship Id="rId187" Type="http://schemas.openxmlformats.org/officeDocument/2006/relationships/hyperlink" Target="http://www.nlnetlabs.nl/projects/nsd/" TargetMode="External"/><Relationship Id="rId1" Type="http://schemas.openxmlformats.org/officeDocument/2006/relationships/slideLayout" Target="../slideLayouts/slideLayout1.xml"/><Relationship Id="rId212" Type="http://schemas.openxmlformats.org/officeDocument/2006/relationships/hyperlink" Target="http://www.debian.or.jp/" TargetMode="External"/><Relationship Id="rId233" Type="http://schemas.openxmlformats.org/officeDocument/2006/relationships/hyperlink" Target="https://wiki.openstack.org/wiki/Murano" TargetMode="External"/><Relationship Id="rId254" Type="http://schemas.openxmlformats.org/officeDocument/2006/relationships/hyperlink" Target="https://www.realvnc.com/" TargetMode="External"/><Relationship Id="rId28" Type="http://schemas.openxmlformats.org/officeDocument/2006/relationships/hyperlink" Target="http://www.geeklog.jp/" TargetMode="External"/><Relationship Id="rId49" Type="http://schemas.openxmlformats.org/officeDocument/2006/relationships/hyperlink" Target="http://sqoop.apache.org/" TargetMode="External"/><Relationship Id="rId114" Type="http://schemas.openxmlformats.org/officeDocument/2006/relationships/hyperlink" Target="https://www.sqlite.org/" TargetMode="External"/><Relationship Id="rId275" Type="http://schemas.openxmlformats.org/officeDocument/2006/relationships/hyperlink" Target="http://www.drools.org/" TargetMode="External"/><Relationship Id="rId60" Type="http://schemas.openxmlformats.org/officeDocument/2006/relationships/hyperlink" Target="https://subversion.apache.org/" TargetMode="External"/><Relationship Id="rId81" Type="http://schemas.openxmlformats.org/officeDocument/2006/relationships/hyperlink" Target="http://www.zope.org/" TargetMode="External"/><Relationship Id="rId135" Type="http://schemas.openxmlformats.org/officeDocument/2006/relationships/hyperlink" Target="http://linuxjm.osdn.jp/html/iptables/man8/iptables.8.html" TargetMode="External"/><Relationship Id="rId156" Type="http://schemas.openxmlformats.org/officeDocument/2006/relationships/hyperlink" Target="http://clonezilla.org/" TargetMode="External"/><Relationship Id="rId177" Type="http://schemas.openxmlformats.org/officeDocument/2006/relationships/hyperlink" Target="http://www.linuxvirtualserver.org/" TargetMode="External"/><Relationship Id="rId198" Type="http://schemas.openxmlformats.org/officeDocument/2006/relationships/hyperlink" Target="http://www.courier-mta.org/imap/" TargetMode="External"/><Relationship Id="rId202" Type="http://schemas.openxmlformats.org/officeDocument/2006/relationships/hyperlink" Target="http://www.fml.org/" TargetMode="External"/><Relationship Id="rId223" Type="http://schemas.openxmlformats.org/officeDocument/2006/relationships/hyperlink" Target="http://ceph.com/" TargetMode="External"/><Relationship Id="rId244" Type="http://schemas.openxmlformats.org/officeDocument/2006/relationships/hyperlink" Target="http://www.seleniumhq.org/" TargetMode="External"/><Relationship Id="rId18" Type="http://schemas.openxmlformats.org/officeDocument/2006/relationships/hyperlink" Target="https://www.zimbra.com/" TargetMode="External"/><Relationship Id="rId39" Type="http://schemas.openxmlformats.org/officeDocument/2006/relationships/hyperlink" Target="http://xoopscube.jp/" TargetMode="External"/><Relationship Id="rId265" Type="http://schemas.openxmlformats.org/officeDocument/2006/relationships/hyperlink" Target="http://community.pentaho.com/" TargetMode="External"/><Relationship Id="rId286" Type="http://schemas.openxmlformats.org/officeDocument/2006/relationships/hyperlink" Target="http://spark.apache.org/mllib/"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17" Type="http://schemas.openxmlformats.org/officeDocument/2006/relationships/hyperlink" Target="http://linuxjm.osdn.jp/html/iptables/man8/iptables.8.html" TargetMode="External"/><Relationship Id="rId299" Type="http://schemas.openxmlformats.org/officeDocument/2006/relationships/hyperlink" Target="https://mariadb.org/" TargetMode="External"/><Relationship Id="rId303" Type="http://schemas.openxmlformats.org/officeDocument/2006/relationships/hyperlink" Target="http://www.espertech.com/" TargetMode="External"/><Relationship Id="rId21" Type="http://schemas.openxmlformats.org/officeDocument/2006/relationships/hyperlink" Target="http://www.asterisk.org/" TargetMode="External"/><Relationship Id="rId42" Type="http://schemas.openxmlformats.org/officeDocument/2006/relationships/hyperlink" Target="https://www.elastic.co/products/elasticsearch" TargetMode="External"/><Relationship Id="rId63" Type="http://schemas.openxmlformats.org/officeDocument/2006/relationships/hyperlink" Target="https://www.mercurial-scm.org/" TargetMode="External"/><Relationship Id="rId84" Type="http://schemas.openxmlformats.org/officeDocument/2006/relationships/hyperlink" Target="http://spring.io/" TargetMode="External"/><Relationship Id="rId138" Type="http://schemas.openxmlformats.org/officeDocument/2006/relationships/hyperlink" Target="https://prometheus.io/" TargetMode="External"/><Relationship Id="rId159" Type="http://schemas.openxmlformats.org/officeDocument/2006/relationships/hyperlink" Target="http://www.ovirt.org/" TargetMode="External"/><Relationship Id="rId324" Type="http://schemas.openxmlformats.org/officeDocument/2006/relationships/hyperlink" Target="https://airflow.apache.org/" TargetMode="External"/><Relationship Id="rId345" Type="http://schemas.openxmlformats.org/officeDocument/2006/relationships/hyperlink" Target="http://www.webmin.com/usermin.html" TargetMode="External"/><Relationship Id="rId170" Type="http://schemas.openxmlformats.org/officeDocument/2006/relationships/hyperlink" Target="https://sourceforge.net/projects/nfs/" TargetMode="External"/><Relationship Id="rId191" Type="http://schemas.openxmlformats.org/officeDocument/2006/relationships/hyperlink" Target="https://www.scientificlinux.org/" TargetMode="External"/><Relationship Id="rId205" Type="http://schemas.openxmlformats.org/officeDocument/2006/relationships/hyperlink" Target="https://www.opendaylight.org/" TargetMode="External"/><Relationship Id="rId226" Type="http://schemas.openxmlformats.org/officeDocument/2006/relationships/hyperlink" Target="http://www.seleniumhq.org/" TargetMode="External"/><Relationship Id="rId247" Type="http://schemas.openxmlformats.org/officeDocument/2006/relationships/hyperlink" Target="https://wiki.openstack.org/wiki/Nova" TargetMode="External"/><Relationship Id="rId107" Type="http://schemas.openxmlformats.org/officeDocument/2006/relationships/hyperlink" Target="http://www.clamav.net/" TargetMode="External"/><Relationship Id="rId268" Type="http://schemas.openxmlformats.org/officeDocument/2006/relationships/hyperlink" Target="http://docs.basho.com/" TargetMode="External"/><Relationship Id="rId289" Type="http://schemas.openxmlformats.org/officeDocument/2006/relationships/hyperlink" Target="http://www.eclipse.org/jetty/" TargetMode="External"/><Relationship Id="rId11" Type="http://schemas.openxmlformats.org/officeDocument/2006/relationships/hyperlink" Target="https://www.audacityteam.org/download/windows/" TargetMode="External"/><Relationship Id="rId32" Type="http://schemas.openxmlformats.org/officeDocument/2006/relationships/hyperlink" Target="http://www.movabletype.jp/" TargetMode="External"/><Relationship Id="rId53" Type="http://schemas.openxmlformats.org/officeDocument/2006/relationships/hyperlink" Target="https://gitbucket.github.io/" TargetMode="External"/><Relationship Id="rId74" Type="http://schemas.openxmlformats.org/officeDocument/2006/relationships/hyperlink" Target="http://djangoproject.jp/" TargetMode="External"/><Relationship Id="rId128" Type="http://schemas.openxmlformats.org/officeDocument/2006/relationships/hyperlink" Target="https://www.drbd.jp/" TargetMode="External"/><Relationship Id="rId149" Type="http://schemas.openxmlformats.org/officeDocument/2006/relationships/hyperlink" Target="http://oss.oetiker.ch/rrdtool/" TargetMode="External"/><Relationship Id="rId314" Type="http://schemas.openxmlformats.org/officeDocument/2006/relationships/hyperlink" Target="https://github.com/espruino" TargetMode="External"/><Relationship Id="rId335" Type="http://schemas.openxmlformats.org/officeDocument/2006/relationships/hyperlink" Target="http://radare.org/" TargetMode="External"/><Relationship Id="rId356" Type="http://schemas.openxmlformats.org/officeDocument/2006/relationships/hyperlink" Target="https://github.com/NervanaSystems/neon" TargetMode="External"/><Relationship Id="rId5" Type="http://schemas.openxmlformats.org/officeDocument/2006/relationships/hyperlink" Target="http://www.idempiere.org/" TargetMode="External"/><Relationship Id="rId95" Type="http://schemas.openxmlformats.org/officeDocument/2006/relationships/hyperlink" Target="https://www.perl.org/" TargetMode="External"/><Relationship Id="rId160" Type="http://schemas.openxmlformats.org/officeDocument/2006/relationships/hyperlink" Target="https://puppetlabs.com/" TargetMode="External"/><Relationship Id="rId181" Type="http://schemas.openxmlformats.org/officeDocument/2006/relationships/hyperlink" Target="http://www.qmail.org/top.html" TargetMode="External"/><Relationship Id="rId216" Type="http://schemas.openxmlformats.org/officeDocument/2006/relationships/hyperlink" Target="https://wiki.openstack.org/wiki/Designate" TargetMode="External"/><Relationship Id="rId237" Type="http://schemas.openxmlformats.org/officeDocument/2006/relationships/hyperlink" Target="https://www.kde.org/" TargetMode="External"/><Relationship Id="rId258" Type="http://schemas.openxmlformats.org/officeDocument/2006/relationships/hyperlink" Target="https://pig.apache.org/" TargetMode="External"/><Relationship Id="rId279" Type="http://schemas.openxmlformats.org/officeDocument/2006/relationships/hyperlink" Target="https://jp.talend.com/" TargetMode="External"/><Relationship Id="rId22" Type="http://schemas.openxmlformats.org/officeDocument/2006/relationships/hyperlink" Target="http://www.limesurvey.org/" TargetMode="External"/><Relationship Id="rId43" Type="http://schemas.openxmlformats.org/officeDocument/2006/relationships/hyperlink" Target="https://www.elastic.co/products/kibana" TargetMode="External"/><Relationship Id="rId64" Type="http://schemas.openxmlformats.org/officeDocument/2006/relationships/hyperlink" Target="https://akka.io/" TargetMode="External"/><Relationship Id="rId118" Type="http://schemas.openxmlformats.org/officeDocument/2006/relationships/hyperlink" Target="http://nginx.org/" TargetMode="External"/><Relationship Id="rId139" Type="http://schemas.openxmlformats.org/officeDocument/2006/relationships/hyperlink" Target="https://www.rsyslog.com/" TargetMode="External"/><Relationship Id="rId290" Type="http://schemas.openxmlformats.org/officeDocument/2006/relationships/hyperlink" Target="https://www.lighttpd.net/" TargetMode="External"/><Relationship Id="rId304" Type="http://schemas.openxmlformats.org/officeDocument/2006/relationships/hyperlink" Target="https://vitess.io/" TargetMode="External"/><Relationship Id="rId325" Type="http://schemas.openxmlformats.org/officeDocument/2006/relationships/hyperlink" Target="https://ambari.apache.org/" TargetMode="External"/><Relationship Id="rId346" Type="http://schemas.openxmlformats.org/officeDocument/2006/relationships/hyperlink" Target="http://www.webmin.com/index.html" TargetMode="External"/><Relationship Id="rId85" Type="http://schemas.openxmlformats.org/officeDocument/2006/relationships/hyperlink" Target="http://vuejs.org/" TargetMode="External"/><Relationship Id="rId150" Type="http://schemas.openxmlformats.org/officeDocument/2006/relationships/hyperlink" Target="https://www.wireshark.org/" TargetMode="External"/><Relationship Id="rId171" Type="http://schemas.openxmlformats.org/officeDocument/2006/relationships/hyperlink" Target="https://owncloud.org/" TargetMode="External"/><Relationship Id="rId192" Type="http://schemas.openxmlformats.org/officeDocument/2006/relationships/hyperlink" Target="https://www.ubuntulinux.jp/" TargetMode="External"/><Relationship Id="rId206" Type="http://schemas.openxmlformats.org/officeDocument/2006/relationships/hyperlink" Target="https://cloudstack.apache.org/" TargetMode="External"/><Relationship Id="rId227" Type="http://schemas.openxmlformats.org/officeDocument/2006/relationships/hyperlink" Target="https://testng.org/" TargetMode="External"/><Relationship Id="rId248" Type="http://schemas.openxmlformats.org/officeDocument/2006/relationships/hyperlink" Target="https://wiki.openstack.org/wiki/Cinder" TargetMode="External"/><Relationship Id="rId269" Type="http://schemas.openxmlformats.org/officeDocument/2006/relationships/hyperlink" Target="https://flink.apache.org/" TargetMode="External"/><Relationship Id="rId12" Type="http://schemas.openxmlformats.org/officeDocument/2006/relationships/hyperlink" Target="https://bigbluebutton.org/" TargetMode="External"/><Relationship Id="rId33" Type="http://schemas.openxmlformats.org/officeDocument/2006/relationships/hyperlink" Target="http://www.netcommons.org/" TargetMode="External"/><Relationship Id="rId108" Type="http://schemas.openxmlformats.org/officeDocument/2006/relationships/hyperlink" Target="https://www.rapid7.com/products/metasploit/download/community" TargetMode="External"/><Relationship Id="rId129" Type="http://schemas.openxmlformats.org/officeDocument/2006/relationships/hyperlink" Target="http://linux-ha.org/Heartbeat" TargetMode="External"/><Relationship Id="rId280" Type="http://schemas.openxmlformats.org/officeDocument/2006/relationships/hyperlink" Target="http://nutch.apache.org/" TargetMode="External"/><Relationship Id="rId315" Type="http://schemas.openxmlformats.org/officeDocument/2006/relationships/hyperlink" Target="https://www.knime.com/" TargetMode="External"/><Relationship Id="rId336" Type="http://schemas.openxmlformats.org/officeDocument/2006/relationships/hyperlink" Target="https://github.com/Jasig/cas" TargetMode="External"/><Relationship Id="rId357" Type="http://schemas.openxmlformats.org/officeDocument/2006/relationships/hyperlink" Target="http://predictionio.incubator.apache.org/" TargetMode="External"/><Relationship Id="rId54" Type="http://schemas.openxmlformats.org/officeDocument/2006/relationships/hyperlink" Target="https://about.gitlab.com/" TargetMode="External"/><Relationship Id="rId75" Type="http://schemas.openxmlformats.org/officeDocument/2006/relationships/hyperlink" Target="https://dpdk.org/" TargetMode="External"/><Relationship Id="rId96" Type="http://schemas.openxmlformats.org/officeDocument/2006/relationships/hyperlink" Target="http://php.net/" TargetMode="External"/><Relationship Id="rId140" Type="http://schemas.openxmlformats.org/officeDocument/2006/relationships/hyperlink" Target="https://www.scalr.com/" TargetMode="External"/><Relationship Id="rId161" Type="http://schemas.openxmlformats.org/officeDocument/2006/relationships/hyperlink" Target="https://www.isc.org/downloads/bind/" TargetMode="External"/><Relationship Id="rId182" Type="http://schemas.openxmlformats.org/officeDocument/2006/relationships/hyperlink" Target="https://www.sendmail.com/" TargetMode="External"/><Relationship Id="rId217" Type="http://schemas.openxmlformats.org/officeDocument/2006/relationships/hyperlink" Target="https://wiki.openstack.org/wiki/Keystone" TargetMode="External"/><Relationship Id="rId6" Type="http://schemas.openxmlformats.org/officeDocument/2006/relationships/hyperlink" Target="http://www.openbravo.com/" TargetMode="External"/><Relationship Id="rId238" Type="http://schemas.openxmlformats.org/officeDocument/2006/relationships/hyperlink" Target="http://kopete.kde.org/" TargetMode="External"/><Relationship Id="rId259" Type="http://schemas.openxmlformats.org/officeDocument/2006/relationships/hyperlink" Target="https://phoenix.apache.org/" TargetMode="External"/><Relationship Id="rId23" Type="http://schemas.openxmlformats.org/officeDocument/2006/relationships/hyperlink" Target="https://otrs.com/" TargetMode="External"/><Relationship Id="rId119" Type="http://schemas.openxmlformats.org/officeDocument/2006/relationships/hyperlink" Target="http://www.squid-cache.org/" TargetMode="External"/><Relationship Id="rId270" Type="http://schemas.openxmlformats.org/officeDocument/2006/relationships/hyperlink" Target="http://incubator.apache.org/s4/" TargetMode="External"/><Relationship Id="rId291" Type="http://schemas.openxmlformats.org/officeDocument/2006/relationships/hyperlink" Target="http://wildfly.org/" TargetMode="External"/><Relationship Id="rId305" Type="http://schemas.openxmlformats.org/officeDocument/2006/relationships/hyperlink" Target="https://www.pgadmin.org/" TargetMode="External"/><Relationship Id="rId326" Type="http://schemas.openxmlformats.org/officeDocument/2006/relationships/hyperlink" Target="https://atlas.apache.org/" TargetMode="External"/><Relationship Id="rId347" Type="http://schemas.openxmlformats.org/officeDocument/2006/relationships/hyperlink" Target="https://github.com/myui/hivemall" TargetMode="External"/><Relationship Id="rId44" Type="http://schemas.openxmlformats.org/officeDocument/2006/relationships/hyperlink" Target="http://www.ec-cube.net/" TargetMode="External"/><Relationship Id="rId65" Type="http://schemas.openxmlformats.org/officeDocument/2006/relationships/hyperlink" Target="https://angular.jp/" TargetMode="External"/><Relationship Id="rId86" Type="http://schemas.openxmlformats.org/officeDocument/2006/relationships/hyperlink" Target="http://www.zope.org/" TargetMode="External"/><Relationship Id="rId130" Type="http://schemas.openxmlformats.org/officeDocument/2006/relationships/hyperlink" Target="http://www.linux-ha.org/wiki/Pacemaker/ja" TargetMode="External"/><Relationship Id="rId151" Type="http://schemas.openxmlformats.org/officeDocument/2006/relationships/hyperlink" Target="http://www.zenoss.org/" TargetMode="External"/><Relationship Id="rId172" Type="http://schemas.openxmlformats.org/officeDocument/2006/relationships/hyperlink" Target="https://www.samba.org/" TargetMode="External"/><Relationship Id="rId193" Type="http://schemas.openxmlformats.org/officeDocument/2006/relationships/hyperlink" Target="https://www.docker.com/" TargetMode="External"/><Relationship Id="rId207" Type="http://schemas.openxmlformats.org/officeDocument/2006/relationships/hyperlink" Target="http://www8.hp.com/jp/ja/cloud/helion-eucalyptus-overview.html" TargetMode="External"/><Relationship Id="rId228" Type="http://schemas.openxmlformats.org/officeDocument/2006/relationships/hyperlink" Target="http://valgrind.org/" TargetMode="External"/><Relationship Id="rId249" Type="http://schemas.openxmlformats.org/officeDocument/2006/relationships/hyperlink" Target="https://wiki.openstack.org/wiki/Manila" TargetMode="External"/><Relationship Id="rId13" Type="http://schemas.openxmlformats.org/officeDocument/2006/relationships/hyperlink" Target="https://wiki.gnome.org/Apps/Dia" TargetMode="External"/><Relationship Id="rId109" Type="http://schemas.openxmlformats.org/officeDocument/2006/relationships/hyperlink" Target="https://www.open-scap.org/" TargetMode="External"/><Relationship Id="rId260" Type="http://schemas.openxmlformats.org/officeDocument/2006/relationships/hyperlink" Target="https://spark.apache.org/sql/" TargetMode="External"/><Relationship Id="rId281" Type="http://schemas.openxmlformats.org/officeDocument/2006/relationships/hyperlink" Target="https://hadoop.apache.org/" TargetMode="External"/><Relationship Id="rId316" Type="http://schemas.openxmlformats.org/officeDocument/2006/relationships/hyperlink" Target="https://nodered.org/" TargetMode="External"/><Relationship Id="rId337" Type="http://schemas.openxmlformats.org/officeDocument/2006/relationships/hyperlink" Target="http://freeradius.org/" TargetMode="External"/><Relationship Id="rId34" Type="http://schemas.openxmlformats.org/officeDocument/2006/relationships/hyperlink" Target="http://www.openpne.jp/" TargetMode="External"/><Relationship Id="rId55" Type="http://schemas.openxmlformats.org/officeDocument/2006/relationships/hyperlink" Target="https://gradle.org/" TargetMode="External"/><Relationship Id="rId76" Type="http://schemas.openxmlformats.org/officeDocument/2006/relationships/hyperlink" Target="http://www.ehcache.org/" TargetMode="External"/><Relationship Id="rId97" Type="http://schemas.openxmlformats.org/officeDocument/2006/relationships/hyperlink" Target="https://github.com/PowerShell" TargetMode="External"/><Relationship Id="rId120" Type="http://schemas.openxmlformats.org/officeDocument/2006/relationships/hyperlink" Target="http://directory.fedoraproject.org/" TargetMode="External"/><Relationship Id="rId141" Type="http://schemas.openxmlformats.org/officeDocument/2006/relationships/hyperlink" Target="http://snmptt.sourceforge.net/" TargetMode="External"/><Relationship Id="rId358" Type="http://schemas.openxmlformats.org/officeDocument/2006/relationships/hyperlink" Target="https://github.com/PaddlePaddle" TargetMode="External"/><Relationship Id="rId7" Type="http://schemas.openxmlformats.org/officeDocument/2006/relationships/hyperlink" Target="http://www.openoffice.org/ja/" TargetMode="External"/><Relationship Id="rId162" Type="http://schemas.openxmlformats.org/officeDocument/2006/relationships/hyperlink" Target="https://www.isc.org/downloads/dhcp/" TargetMode="External"/><Relationship Id="rId183" Type="http://schemas.openxmlformats.org/officeDocument/2006/relationships/hyperlink" Target="https://www.automotivelinux.org/" TargetMode="External"/><Relationship Id="rId218" Type="http://schemas.openxmlformats.org/officeDocument/2006/relationships/hyperlink" Target="http://jmeter.apache.org/" TargetMode="External"/><Relationship Id="rId239" Type="http://schemas.openxmlformats.org/officeDocument/2006/relationships/hyperlink" Target="https://www.openhub.net/p/openispmanager" TargetMode="External"/><Relationship Id="rId250" Type="http://schemas.openxmlformats.org/officeDocument/2006/relationships/hyperlink" Target="https://wiki.openstack.org/wiki/Swift" TargetMode="External"/><Relationship Id="rId271" Type="http://schemas.openxmlformats.org/officeDocument/2006/relationships/hyperlink" Target="https://spark.apache.org/streaming/" TargetMode="External"/><Relationship Id="rId292" Type="http://schemas.openxmlformats.org/officeDocument/2006/relationships/hyperlink" Target="http://axis.apache.org/axis2/java/core/" TargetMode="External"/><Relationship Id="rId306" Type="http://schemas.openxmlformats.org/officeDocument/2006/relationships/hyperlink" Target="https://www.phpmyadmin.net/" TargetMode="External"/><Relationship Id="rId24" Type="http://schemas.openxmlformats.org/officeDocument/2006/relationships/hyperlink" Target="https://www.alfresco.com/jp" TargetMode="External"/><Relationship Id="rId45" Type="http://schemas.openxmlformats.org/officeDocument/2006/relationships/hyperlink" Target="http://ant.apache.org/" TargetMode="External"/><Relationship Id="rId66" Type="http://schemas.openxmlformats.org/officeDocument/2006/relationships/hyperlink" Target="https://logging.apache.org/log4j/2.x/" TargetMode="External"/><Relationship Id="rId87" Type="http://schemas.openxmlformats.org/officeDocument/2006/relationships/hyperlink" Target="http://www.eclipse.org/birt/" TargetMode="External"/><Relationship Id="rId110" Type="http://schemas.openxmlformats.org/officeDocument/2006/relationships/hyperlink" Target="http://www.openvas.org/" TargetMode="External"/><Relationship Id="rId131" Type="http://schemas.openxmlformats.org/officeDocument/2006/relationships/hyperlink" Target="http://gnetwatch.com/" TargetMode="External"/><Relationship Id="rId327" Type="http://schemas.openxmlformats.org/officeDocument/2006/relationships/hyperlink" Target="https://knox.apache.org/" TargetMode="External"/><Relationship Id="rId348" Type="http://schemas.openxmlformats.org/officeDocument/2006/relationships/hyperlink" Target="https://spark.apache.org/mllib/" TargetMode="External"/><Relationship Id="rId152" Type="http://schemas.openxmlformats.org/officeDocument/2006/relationships/hyperlink" Target="http://www.haproxy.org/" TargetMode="External"/><Relationship Id="rId173" Type="http://schemas.openxmlformats.org/officeDocument/2006/relationships/hyperlink" Target="https://ja.wikipedia.org/wiki/Samba" TargetMode="External"/><Relationship Id="rId194" Type="http://schemas.openxmlformats.org/officeDocument/2006/relationships/hyperlink" Target="http://www.linux-kvm.org/page/Main_Page" TargetMode="External"/><Relationship Id="rId208" Type="http://schemas.openxmlformats.org/officeDocument/2006/relationships/hyperlink" Target="http://kubernetes.io/" TargetMode="External"/><Relationship Id="rId229" Type="http://schemas.openxmlformats.org/officeDocument/2006/relationships/hyperlink" Target="https://www.chromium.org/" TargetMode="External"/><Relationship Id="rId240" Type="http://schemas.openxmlformats.org/officeDocument/2006/relationships/hyperlink" Target="https://parallel-ssh.org/" TargetMode="External"/><Relationship Id="rId261" Type="http://schemas.openxmlformats.org/officeDocument/2006/relationships/hyperlink" Target="https://hbase.apache.org/" TargetMode="External"/><Relationship Id="rId14" Type="http://schemas.openxmlformats.org/officeDocument/2006/relationships/hyperlink" Target="http://www.soppf.org/" TargetMode="External"/><Relationship Id="rId35" Type="http://schemas.openxmlformats.org/officeDocument/2006/relationships/hyperlink" Target="http://plone.jp/" TargetMode="External"/><Relationship Id="rId56" Type="http://schemas.openxmlformats.org/officeDocument/2006/relationships/hyperlink" Target="https://helm.sh/" TargetMode="External"/><Relationship Id="rId77" Type="http://schemas.openxmlformats.org/officeDocument/2006/relationships/hyperlink" Target="https://grpc.io/" TargetMode="External"/><Relationship Id="rId100" Type="http://schemas.openxmlformats.org/officeDocument/2006/relationships/hyperlink" Target="http://www.scala-lang.org/" TargetMode="External"/><Relationship Id="rId282" Type="http://schemas.openxmlformats.org/officeDocument/2006/relationships/hyperlink" Target="http://mesos.apache.org/" TargetMode="External"/><Relationship Id="rId317" Type="http://schemas.openxmlformats.org/officeDocument/2006/relationships/hyperlink" Target="https://nodered.jp/" TargetMode="External"/><Relationship Id="rId338" Type="http://schemas.openxmlformats.org/officeDocument/2006/relationships/hyperlink" Target="https://www.gnupg.org/" TargetMode="External"/><Relationship Id="rId359" Type="http://schemas.openxmlformats.org/officeDocument/2006/relationships/hyperlink" Target="https://pytorch.org/" TargetMode="External"/><Relationship Id="rId8" Type="http://schemas.openxmlformats.org/officeDocument/2006/relationships/hyperlink" Target="https://ja.libreoffice.org/" TargetMode="External"/><Relationship Id="rId98" Type="http://schemas.openxmlformats.org/officeDocument/2006/relationships/hyperlink" Target="http://www.python.jp/" TargetMode="External"/><Relationship Id="rId121" Type="http://schemas.openxmlformats.org/officeDocument/2006/relationships/hyperlink" Target="http://www.openldap.org/" TargetMode="External"/><Relationship Id="rId142" Type="http://schemas.openxmlformats.org/officeDocument/2006/relationships/hyperlink" Target="http://www.zabbix.com/" TargetMode="External"/><Relationship Id="rId163" Type="http://schemas.openxmlformats.org/officeDocument/2006/relationships/hyperlink" Target="http://www.nlnetlabs.nl/projects/nsd/" TargetMode="External"/><Relationship Id="rId184" Type="http://schemas.openxmlformats.org/officeDocument/2006/relationships/hyperlink" Target="https://www.android.com/intl/ja_jp/" TargetMode="External"/><Relationship Id="rId219" Type="http://schemas.openxmlformats.org/officeDocument/2006/relationships/hyperlink" Target="https://bonnie.healthit.gov/" TargetMode="External"/><Relationship Id="rId230" Type="http://schemas.openxmlformats.org/officeDocument/2006/relationships/hyperlink" Target="https://calibre-ebook.com/" TargetMode="External"/><Relationship Id="rId251" Type="http://schemas.openxmlformats.org/officeDocument/2006/relationships/image" Target="../media/image15.png"/><Relationship Id="rId25" Type="http://schemas.openxmlformats.org/officeDocument/2006/relationships/hyperlink" Target="http://drupal.jp/" TargetMode="External"/><Relationship Id="rId46" Type="http://schemas.openxmlformats.org/officeDocument/2006/relationships/hyperlink" Target="https://maven.apache.org/" TargetMode="External"/><Relationship Id="rId67" Type="http://schemas.openxmlformats.org/officeDocument/2006/relationships/hyperlink" Target="https://pdfbox.apache.org/" TargetMode="External"/><Relationship Id="rId272" Type="http://schemas.openxmlformats.org/officeDocument/2006/relationships/hyperlink" Target="http://storm.apache.org/" TargetMode="External"/><Relationship Id="rId293" Type="http://schemas.openxmlformats.org/officeDocument/2006/relationships/hyperlink" Target="http://servicemix.apache.org/" TargetMode="External"/><Relationship Id="rId307" Type="http://schemas.openxmlformats.org/officeDocument/2006/relationships/hyperlink" Target="http://neo4j.org/" TargetMode="External"/><Relationship Id="rId328" Type="http://schemas.openxmlformats.org/officeDocument/2006/relationships/hyperlink" Target="https://ranger.apache.org/" TargetMode="External"/><Relationship Id="rId349" Type="http://schemas.openxmlformats.org/officeDocument/2006/relationships/hyperlink" Target="https://developer.apple.com/jp/machine-learning/" TargetMode="External"/><Relationship Id="rId88" Type="http://schemas.openxmlformats.org/officeDocument/2006/relationships/hyperlink" Target="http://www.doxygen.jp/" TargetMode="External"/><Relationship Id="rId111" Type="http://schemas.openxmlformats.org/officeDocument/2006/relationships/hyperlink" Target="https://www.owasp.org/index.php/OWASP_Zed_Attack_Proxy_Project" TargetMode="External"/><Relationship Id="rId132" Type="http://schemas.openxmlformats.org/officeDocument/2006/relationships/hyperlink" Target="https://osdn.jp/projects/hinemos/" TargetMode="External"/><Relationship Id="rId153" Type="http://schemas.openxmlformats.org/officeDocument/2006/relationships/hyperlink" Target="https://www.ansible.com/" TargetMode="External"/><Relationship Id="rId174" Type="http://schemas.openxmlformats.org/officeDocument/2006/relationships/hyperlink" Target="http://www.courier-mta.org/imap/" TargetMode="External"/><Relationship Id="rId195" Type="http://schemas.openxmlformats.org/officeDocument/2006/relationships/hyperlink" Target="https://openvz.org/" TargetMode="External"/><Relationship Id="rId209" Type="http://schemas.openxmlformats.org/officeDocument/2006/relationships/hyperlink" Target="https://www.openstack.org/" TargetMode="External"/><Relationship Id="rId360" Type="http://schemas.openxmlformats.org/officeDocument/2006/relationships/hyperlink" Target="https://www.tensorflow.org/" TargetMode="External"/><Relationship Id="rId220" Type="http://schemas.openxmlformats.org/officeDocument/2006/relationships/hyperlink" Target="http://emma.sourceforge.net/" TargetMode="External"/><Relationship Id="rId241" Type="http://schemas.openxmlformats.org/officeDocument/2006/relationships/hyperlink" Target="https://www.pidgin.im/" TargetMode="External"/><Relationship Id="rId15" Type="http://schemas.openxmlformats.org/officeDocument/2006/relationships/hyperlink" Target="http://www.qgis.org/ja/site/" TargetMode="External"/><Relationship Id="rId36" Type="http://schemas.openxmlformats.org/officeDocument/2006/relationships/hyperlink" Target="https://www.ss-proj.org/" TargetMode="External"/><Relationship Id="rId57" Type="http://schemas.openxmlformats.org/officeDocument/2006/relationships/hyperlink" Target="https://ja.netbeans.org/" TargetMode="External"/><Relationship Id="rId106" Type="http://schemas.openxmlformats.org/officeDocument/2006/relationships/hyperlink" Target="http://spamassassin.apache.org/" TargetMode="External"/><Relationship Id="rId127" Type="http://schemas.openxmlformats.org/officeDocument/2006/relationships/hyperlink" Target="http://corosync.github.io/corosync/" TargetMode="External"/><Relationship Id="rId262" Type="http://schemas.openxmlformats.org/officeDocument/2006/relationships/hyperlink" Target="https://kudu.apache.org/" TargetMode="External"/><Relationship Id="rId283" Type="http://schemas.openxmlformats.org/officeDocument/2006/relationships/hyperlink" Target="http://spark.apache.org/" TargetMode="External"/><Relationship Id="rId313" Type="http://schemas.openxmlformats.org/officeDocument/2006/relationships/hyperlink" Target="http://www.ntp.org/" TargetMode="External"/><Relationship Id="rId318" Type="http://schemas.openxmlformats.org/officeDocument/2006/relationships/hyperlink" Target="http://bro.org/" TargetMode="External"/><Relationship Id="rId339" Type="http://schemas.openxmlformats.org/officeDocument/2006/relationships/hyperlink" Target="https://istio.io/" TargetMode="External"/><Relationship Id="rId10" Type="http://schemas.openxmlformats.org/officeDocument/2006/relationships/hyperlink" Target="https://blender.jp/" TargetMode="External"/><Relationship Id="rId31" Type="http://schemas.openxmlformats.org/officeDocument/2006/relationships/hyperlink" Target="https://moodle.org/" TargetMode="External"/><Relationship Id="rId52" Type="http://schemas.openxmlformats.org/officeDocument/2006/relationships/hyperlink" Target="http://www.gnu.org/software/gdb/" TargetMode="External"/><Relationship Id="rId73" Type="http://schemas.openxmlformats.org/officeDocument/2006/relationships/hyperlink" Target="https://d3js.org/" TargetMode="External"/><Relationship Id="rId78" Type="http://schemas.openxmlformats.org/officeDocument/2006/relationships/hyperlink" Target="http://hibernate.org/" TargetMode="External"/><Relationship Id="rId94" Type="http://schemas.openxmlformats.org/officeDocument/2006/relationships/hyperlink" Target="http://openjdk.java.net/" TargetMode="External"/><Relationship Id="rId99" Type="http://schemas.openxmlformats.org/officeDocument/2006/relationships/hyperlink" Target="https://www.ruby-lang.org/ja/" TargetMode="External"/><Relationship Id="rId101" Type="http://schemas.openxmlformats.org/officeDocument/2006/relationships/hyperlink" Target="https://www.typescriptlang.org/" TargetMode="External"/><Relationship Id="rId122" Type="http://schemas.openxmlformats.org/officeDocument/2006/relationships/hyperlink" Target="https://www.freeipa.org/page/Main_Page" TargetMode="External"/><Relationship Id="rId143" Type="http://schemas.openxmlformats.org/officeDocument/2006/relationships/hyperlink" Target="http://www.cacti.net/index.php" TargetMode="External"/><Relationship Id="rId148" Type="http://schemas.openxmlformats.org/officeDocument/2006/relationships/hyperlink" Target="https://nmap.org/" TargetMode="External"/><Relationship Id="rId164" Type="http://schemas.openxmlformats.org/officeDocument/2006/relationships/hyperlink" Target="https://www.unbound.net/" TargetMode="External"/><Relationship Id="rId169" Type="http://schemas.openxmlformats.org/officeDocument/2006/relationships/hyperlink" Target="http://www.wu-ftpd.org/" TargetMode="External"/><Relationship Id="rId185" Type="http://schemas.openxmlformats.org/officeDocument/2006/relationships/hyperlink" Target="https://www.centos.org/" TargetMode="External"/><Relationship Id="rId334" Type="http://schemas.openxmlformats.org/officeDocument/2006/relationships/hyperlink" Target="http://www.hyperledger.org/" TargetMode="External"/><Relationship Id="rId350" Type="http://schemas.openxmlformats.org/officeDocument/2006/relationships/hyperlink" Target="http://jubat.us/ja/" TargetMode="External"/><Relationship Id="rId355" Type="http://schemas.openxmlformats.org/officeDocument/2006/relationships/hyperlink" Target="http://www.cntk.ai/" TargetMode="External"/><Relationship Id="rId4" Type="http://schemas.openxmlformats.org/officeDocument/2006/relationships/hyperlink" Target="http://www.erp5.org/" TargetMode="External"/><Relationship Id="rId9" Type="http://schemas.openxmlformats.org/officeDocument/2006/relationships/hyperlink" Target="http://www.asakusafw.com/" TargetMode="External"/><Relationship Id="rId180" Type="http://schemas.openxmlformats.org/officeDocument/2006/relationships/hyperlink" Target="http://www.postfix-jp.info/" TargetMode="External"/><Relationship Id="rId210" Type="http://schemas.openxmlformats.org/officeDocument/2006/relationships/hyperlink" Target="https://wiki.openstack.org/wiki/Ironic" TargetMode="External"/><Relationship Id="rId215" Type="http://schemas.openxmlformats.org/officeDocument/2006/relationships/hyperlink" Target="https://wiki.openstack.org/wiki/Neutron" TargetMode="External"/><Relationship Id="rId236" Type="http://schemas.openxmlformats.org/officeDocument/2006/relationships/hyperlink" Target="https://www.imagemagick.org/" TargetMode="External"/><Relationship Id="rId257" Type="http://schemas.openxmlformats.org/officeDocument/2006/relationships/hyperlink" Target="https://impala.apache.org/" TargetMode="External"/><Relationship Id="rId278" Type="http://schemas.openxmlformats.org/officeDocument/2006/relationships/hyperlink" Target="https://www.elastic.co/jp/products/logstash" TargetMode="External"/><Relationship Id="rId26" Type="http://schemas.openxmlformats.org/officeDocument/2006/relationships/hyperlink" Target="http://ez.no/jp/" TargetMode="External"/><Relationship Id="rId231" Type="http://schemas.openxmlformats.org/officeDocument/2006/relationships/hyperlink" Target="http://projects.gnome.org/evolution/" TargetMode="External"/><Relationship Id="rId252" Type="http://schemas.openxmlformats.org/officeDocument/2006/relationships/hyperlink" Target="https://zeppelin.apache.org/" TargetMode="External"/><Relationship Id="rId273" Type="http://schemas.openxmlformats.org/officeDocument/2006/relationships/hyperlink" Target="http://www.espertech.com/products/esper.php" TargetMode="External"/><Relationship Id="rId294" Type="http://schemas.openxmlformats.org/officeDocument/2006/relationships/hyperlink" Target="https://jp.talend.com/products/talend-open-studio" TargetMode="External"/><Relationship Id="rId308" Type="http://schemas.openxmlformats.org/officeDocument/2006/relationships/hyperlink" Target="http://riak.basho.com/" TargetMode="External"/><Relationship Id="rId329" Type="http://schemas.openxmlformats.org/officeDocument/2006/relationships/hyperlink" Target="https://sentry.apache.org/" TargetMode="External"/><Relationship Id="rId47" Type="http://schemas.openxmlformats.org/officeDocument/2006/relationships/hyperlink" Target="https://directory.apache.org/studio/" TargetMode="External"/><Relationship Id="rId68" Type="http://schemas.openxmlformats.org/officeDocument/2006/relationships/hyperlink" Target="https://struts.apache.org/" TargetMode="External"/><Relationship Id="rId89" Type="http://schemas.openxmlformats.org/officeDocument/2006/relationships/hyperlink" Target="http://community.jaspersoft.com/project/ireport-designer" TargetMode="External"/><Relationship Id="rId112" Type="http://schemas.openxmlformats.org/officeDocument/2006/relationships/hyperlink" Target="https://www.snort.org/" TargetMode="External"/><Relationship Id="rId133" Type="http://schemas.openxmlformats.org/officeDocument/2006/relationships/hyperlink" Target="https://icinga.com/" TargetMode="External"/><Relationship Id="rId154" Type="http://schemas.openxmlformats.org/officeDocument/2006/relationships/hyperlink" Target="https://github.com/cloudfoundry/bosh" TargetMode="External"/><Relationship Id="rId175" Type="http://schemas.openxmlformats.org/officeDocument/2006/relationships/hyperlink" Target="https://cyrusimap.org/" TargetMode="External"/><Relationship Id="rId340" Type="http://schemas.openxmlformats.org/officeDocument/2006/relationships/hyperlink" Target="http://web.mit.edu/kerberos/" TargetMode="External"/><Relationship Id="rId361" Type="http://schemas.openxmlformats.org/officeDocument/2006/relationships/hyperlink" Target="http://activemq.apache.org/" TargetMode="External"/><Relationship Id="rId196" Type="http://schemas.openxmlformats.org/officeDocument/2006/relationships/hyperlink" Target="https://github.com/rkt/rkt" TargetMode="External"/><Relationship Id="rId200" Type="http://schemas.openxmlformats.org/officeDocument/2006/relationships/hyperlink" Target="http://ceph.com/" TargetMode="External"/><Relationship Id="rId16" Type="http://schemas.openxmlformats.org/officeDocument/2006/relationships/hyperlink" Target="http://www.cs.waikato.ac.nz/ml/weka/index.html" TargetMode="External"/><Relationship Id="rId221" Type="http://schemas.openxmlformats.org/officeDocument/2006/relationships/hyperlink" Target="http://findbugs.sourceforge.net/" TargetMode="External"/><Relationship Id="rId242" Type="http://schemas.openxmlformats.org/officeDocument/2006/relationships/hyperlink" Target="https://www.realvnc.com/" TargetMode="External"/><Relationship Id="rId263" Type="http://schemas.openxmlformats.org/officeDocument/2006/relationships/hyperlink" Target="http://infinispan.org/" TargetMode="External"/><Relationship Id="rId284" Type="http://schemas.openxmlformats.org/officeDocument/2006/relationships/hyperlink" Target="https://tez.apache.org/" TargetMode="External"/><Relationship Id="rId319" Type="http://schemas.openxmlformats.org/officeDocument/2006/relationships/hyperlink" Target="https://github.com/Katello/katello" TargetMode="External"/><Relationship Id="rId37" Type="http://schemas.openxmlformats.org/officeDocument/2006/relationships/hyperlink" Target="https://ja.wordpress.org/" TargetMode="External"/><Relationship Id="rId58" Type="http://schemas.openxmlformats.org/officeDocument/2006/relationships/hyperlink" Target="https://swagger.io/" TargetMode="External"/><Relationship Id="rId79" Type="http://schemas.openxmlformats.org/officeDocument/2006/relationships/hyperlink" Target="https://portals.apache.org/jetspeed-1/" TargetMode="External"/><Relationship Id="rId102" Type="http://schemas.openxmlformats.org/officeDocument/2006/relationships/hyperlink" Target="https://www.microsoft.com/net/core/platform" TargetMode="External"/><Relationship Id="rId123" Type="http://schemas.openxmlformats.org/officeDocument/2006/relationships/hyperlink" Target="http://www.amanda.org/" TargetMode="External"/><Relationship Id="rId144" Type="http://schemas.openxmlformats.org/officeDocument/2006/relationships/hyperlink" Target="https://collectd.org/" TargetMode="External"/><Relationship Id="rId330" Type="http://schemas.openxmlformats.org/officeDocument/2006/relationships/hyperlink" Target="http://ganglia.info/" TargetMode="External"/><Relationship Id="rId90" Type="http://schemas.openxmlformats.org/officeDocument/2006/relationships/hyperlink" Target="https://gcc.gnu.org/" TargetMode="External"/><Relationship Id="rId165" Type="http://schemas.openxmlformats.org/officeDocument/2006/relationships/hyperlink" Target="https://filezilla-project.org/" TargetMode="External"/><Relationship Id="rId186" Type="http://schemas.openxmlformats.org/officeDocument/2006/relationships/hyperlink" Target="https://coreos.com/" TargetMode="External"/><Relationship Id="rId351" Type="http://schemas.openxmlformats.org/officeDocument/2006/relationships/hyperlink" Target="http://mxnet.incubator.apache.org/" TargetMode="External"/><Relationship Id="rId211" Type="http://schemas.openxmlformats.org/officeDocument/2006/relationships/hyperlink" Target="https://wiki.openstack.org/wiki/Magnum" TargetMode="External"/><Relationship Id="rId232" Type="http://schemas.openxmlformats.org/officeDocument/2006/relationships/hyperlink" Target="https://www.mozilla.org/ja/firefox/new/" TargetMode="External"/><Relationship Id="rId253" Type="http://schemas.openxmlformats.org/officeDocument/2006/relationships/hyperlink" Target="https://jupyter.org/" TargetMode="External"/><Relationship Id="rId274" Type="http://schemas.openxmlformats.org/officeDocument/2006/relationships/hyperlink" Target="https://flume.apache.org/" TargetMode="External"/><Relationship Id="rId295" Type="http://schemas.openxmlformats.org/officeDocument/2006/relationships/hyperlink" Target="http://www.jbpm.org/" TargetMode="External"/><Relationship Id="rId309" Type="http://schemas.openxmlformats.org/officeDocument/2006/relationships/hyperlink" Target="http://cassandra.apache.org/" TargetMode="External"/><Relationship Id="rId27" Type="http://schemas.openxmlformats.org/officeDocument/2006/relationships/hyperlink" Target="http://www.geeklog.jp/" TargetMode="External"/><Relationship Id="rId48" Type="http://schemas.openxmlformats.org/officeDocument/2006/relationships/hyperlink" Target="http://checkstyle.sourceforge.net/" TargetMode="External"/><Relationship Id="rId69" Type="http://schemas.openxmlformats.org/officeDocument/2006/relationships/hyperlink" Target="http://tapestry.apache.org/" TargetMode="External"/><Relationship Id="rId113" Type="http://schemas.openxmlformats.org/officeDocument/2006/relationships/hyperlink" Target="http://www.openssh.com/" TargetMode="External"/><Relationship Id="rId134" Type="http://schemas.openxmlformats.org/officeDocument/2006/relationships/hyperlink" Target="https://mmonit.com/monit/" TargetMode="External"/><Relationship Id="rId320" Type="http://schemas.openxmlformats.org/officeDocument/2006/relationships/hyperlink" Target="https://spacewalkproject.github.io/" TargetMode="External"/><Relationship Id="rId80" Type="http://schemas.openxmlformats.org/officeDocument/2006/relationships/hyperlink" Target="https://jquery.com/" TargetMode="External"/><Relationship Id="rId155" Type="http://schemas.openxmlformats.org/officeDocument/2006/relationships/hyperlink" Target="http://www.cfengine.com/" TargetMode="External"/><Relationship Id="rId176" Type="http://schemas.openxmlformats.org/officeDocument/2006/relationships/hyperlink" Target="http://www.dovecot.org/" TargetMode="External"/><Relationship Id="rId197" Type="http://schemas.openxmlformats.org/officeDocument/2006/relationships/hyperlink" Target="https://virt-manager.org/" TargetMode="External"/><Relationship Id="rId341" Type="http://schemas.openxmlformats.org/officeDocument/2006/relationships/hyperlink" Target="http://www.keycloak.org/" TargetMode="External"/><Relationship Id="rId362" Type="http://schemas.openxmlformats.org/officeDocument/2006/relationships/hyperlink" Target="http://kafka.apache.org/" TargetMode="External"/><Relationship Id="rId201" Type="http://schemas.openxmlformats.org/officeDocument/2006/relationships/hyperlink" Target="https://www.gluster.org/" TargetMode="External"/><Relationship Id="rId222" Type="http://schemas.openxmlformats.org/officeDocument/2006/relationships/hyperlink" Target="https://jenkins.io/" TargetMode="External"/><Relationship Id="rId243" Type="http://schemas.openxmlformats.org/officeDocument/2006/relationships/hyperlink" Target="https://www.mozilla.jp/thunderbird/" TargetMode="External"/><Relationship Id="rId264" Type="http://schemas.openxmlformats.org/officeDocument/2006/relationships/hyperlink" Target="https://www.mongodb.com/" TargetMode="External"/><Relationship Id="rId285" Type="http://schemas.openxmlformats.org/officeDocument/2006/relationships/hyperlink" Target="http://httpd.apache.org/" TargetMode="External"/><Relationship Id="rId17" Type="http://schemas.openxmlformats.org/officeDocument/2006/relationships/hyperlink" Target="https://sourceforge.net/projects/openpsa/" TargetMode="External"/><Relationship Id="rId38" Type="http://schemas.openxmlformats.org/officeDocument/2006/relationships/hyperlink" Target="http://www.xoops.org/" TargetMode="External"/><Relationship Id="rId59" Type="http://schemas.openxmlformats.org/officeDocument/2006/relationships/hyperlink" Target="http://tubame.github.io/ja/index/" TargetMode="External"/><Relationship Id="rId103" Type="http://schemas.openxmlformats.org/officeDocument/2006/relationships/hyperlink" Target="https://www.bugzilla.org/" TargetMode="External"/><Relationship Id="rId124" Type="http://schemas.openxmlformats.org/officeDocument/2006/relationships/hyperlink" Target="http://blog.bacula.org/" TargetMode="External"/><Relationship Id="rId310" Type="http://schemas.openxmlformats.org/officeDocument/2006/relationships/hyperlink" Target="http://www.danga.com/memcached/" TargetMode="External"/><Relationship Id="rId70" Type="http://schemas.openxmlformats.org/officeDocument/2006/relationships/hyperlink" Target="http://asm.ow2.org/" TargetMode="External"/><Relationship Id="rId91" Type="http://schemas.openxmlformats.org/officeDocument/2006/relationships/hyperlink" Target="https://www.erlang.org/" TargetMode="External"/><Relationship Id="rId145" Type="http://schemas.openxmlformats.org/officeDocument/2006/relationships/hyperlink" Target="https://www.jaegertracing.io/" TargetMode="External"/><Relationship Id="rId166" Type="http://schemas.openxmlformats.org/officeDocument/2006/relationships/hyperlink" Target="https://osdn.jp/projects/filezilla/" TargetMode="External"/><Relationship Id="rId187" Type="http://schemas.openxmlformats.org/officeDocument/2006/relationships/hyperlink" Target="http://www.debian.or.jp/" TargetMode="External"/><Relationship Id="rId331" Type="http://schemas.openxmlformats.org/officeDocument/2006/relationships/hyperlink" Target="https://bitcoin.org/" TargetMode="External"/><Relationship Id="rId352" Type="http://schemas.openxmlformats.org/officeDocument/2006/relationships/hyperlink" Target="http://caffe.berkeleyvision.org/" TargetMode="External"/><Relationship Id="rId1" Type="http://schemas.openxmlformats.org/officeDocument/2006/relationships/slideLayout" Target="../slideLayouts/slideLayout1.xml"/><Relationship Id="rId212" Type="http://schemas.openxmlformats.org/officeDocument/2006/relationships/hyperlink" Target="https://www.vagrantup.com/" TargetMode="External"/><Relationship Id="rId233" Type="http://schemas.openxmlformats.org/officeDocument/2006/relationships/hyperlink" Target="https://gajim.org/" TargetMode="External"/><Relationship Id="rId254" Type="http://schemas.openxmlformats.org/officeDocument/2006/relationships/hyperlink" Target="https://www.r-project.org/index.html" TargetMode="External"/><Relationship Id="rId28" Type="http://schemas.openxmlformats.org/officeDocument/2006/relationships/hyperlink" Target="https://irohaboard.irohasoft.jp/" TargetMode="External"/><Relationship Id="rId49" Type="http://schemas.openxmlformats.org/officeDocument/2006/relationships/hyperlink" Target="http://cobertura.github.io/cobertura/" TargetMode="External"/><Relationship Id="rId114" Type="http://schemas.openxmlformats.org/officeDocument/2006/relationships/hyperlink" Target="https://www.openssl.org/" TargetMode="External"/><Relationship Id="rId275" Type="http://schemas.openxmlformats.org/officeDocument/2006/relationships/hyperlink" Target="https://nifi.apache.org/" TargetMode="External"/><Relationship Id="rId296" Type="http://schemas.openxmlformats.org/officeDocument/2006/relationships/hyperlink" Target="https://db.apache.org/derby/" TargetMode="External"/><Relationship Id="rId300" Type="http://schemas.openxmlformats.org/officeDocument/2006/relationships/hyperlink" Target="https://www-jp.mysql.com/" TargetMode="External"/><Relationship Id="rId60" Type="http://schemas.openxmlformats.org/officeDocument/2006/relationships/hyperlink" Target="https://subversion.apache.org/" TargetMode="External"/><Relationship Id="rId81" Type="http://schemas.openxmlformats.org/officeDocument/2006/relationships/hyperlink" Target="http://www.mybatis.org/mybatis-3/ja/" TargetMode="External"/><Relationship Id="rId135" Type="http://schemas.openxmlformats.org/officeDocument/2006/relationships/hyperlink" Target="https://www.nagios.org/" TargetMode="External"/><Relationship Id="rId156" Type="http://schemas.openxmlformats.org/officeDocument/2006/relationships/hyperlink" Target="https://www.chef.io/" TargetMode="External"/><Relationship Id="rId177" Type="http://schemas.openxmlformats.org/officeDocument/2006/relationships/hyperlink" Target="http://www.exim.org/" TargetMode="External"/><Relationship Id="rId198" Type="http://schemas.openxmlformats.org/officeDocument/2006/relationships/hyperlink" Target="https://www.virtualbox.org/" TargetMode="External"/><Relationship Id="rId321" Type="http://schemas.openxmlformats.org/officeDocument/2006/relationships/hyperlink" Target="https://pleasanter.org/" TargetMode="External"/><Relationship Id="rId342" Type="http://schemas.openxmlformats.org/officeDocument/2006/relationships/hyperlink" Target="https://github.com/theupdateframework/notary" TargetMode="External"/><Relationship Id="rId363" Type="http://schemas.openxmlformats.org/officeDocument/2006/relationships/hyperlink" Target="https://nats.io/" TargetMode="External"/><Relationship Id="rId202" Type="http://schemas.openxmlformats.org/officeDocument/2006/relationships/hyperlink" Target="http://lustre.org/" TargetMode="External"/><Relationship Id="rId223" Type="http://schemas.openxmlformats.org/officeDocument/2006/relationships/hyperlink" Target="http://junit.org/" TargetMode="External"/><Relationship Id="rId244" Type="http://schemas.openxmlformats.org/officeDocument/2006/relationships/hyperlink" Target="https://www.cloudfoundry.org/" TargetMode="External"/><Relationship Id="rId18" Type="http://schemas.openxmlformats.org/officeDocument/2006/relationships/hyperlink" Target="https://www.sugarcrm.com/" TargetMode="External"/><Relationship Id="rId39" Type="http://schemas.openxmlformats.org/officeDocument/2006/relationships/hyperlink" Target="http://xoopscube.jp/" TargetMode="External"/><Relationship Id="rId265" Type="http://schemas.openxmlformats.org/officeDocument/2006/relationships/hyperlink" Target="http://redis.io/" TargetMode="External"/><Relationship Id="rId286" Type="http://schemas.openxmlformats.org/officeDocument/2006/relationships/hyperlink" Target="http://tomcat.apache.org/" TargetMode="External"/><Relationship Id="rId50" Type="http://schemas.openxmlformats.org/officeDocument/2006/relationships/hyperlink" Target="https://eclipse.org/" TargetMode="External"/><Relationship Id="rId104" Type="http://schemas.openxmlformats.org/officeDocument/2006/relationships/hyperlink" Target="http://redmine.jp/" TargetMode="External"/><Relationship Id="rId125" Type="http://schemas.openxmlformats.org/officeDocument/2006/relationships/hyperlink" Target="http://clonezilla.org/" TargetMode="External"/><Relationship Id="rId146" Type="http://schemas.openxmlformats.org/officeDocument/2006/relationships/hyperlink" Target="http://oss.oetiker.ch/mrtg/" TargetMode="External"/><Relationship Id="rId167" Type="http://schemas.openxmlformats.org/officeDocument/2006/relationships/hyperlink" Target="http://www.proftpd.org/" TargetMode="External"/><Relationship Id="rId188" Type="http://schemas.openxmlformats.org/officeDocument/2006/relationships/hyperlink" Target="https://getfedora.org/" TargetMode="External"/><Relationship Id="rId311" Type="http://schemas.openxmlformats.org/officeDocument/2006/relationships/hyperlink" Target="https://www.mongodb.org/" TargetMode="External"/><Relationship Id="rId332" Type="http://schemas.openxmlformats.org/officeDocument/2006/relationships/hyperlink" Target="https://bitcoin.org/ja/" TargetMode="External"/><Relationship Id="rId353" Type="http://schemas.openxmlformats.org/officeDocument/2006/relationships/hyperlink" Target="https://caffe2.ai/" TargetMode="External"/><Relationship Id="rId71" Type="http://schemas.openxmlformats.org/officeDocument/2006/relationships/hyperlink" Target="https://ckeditor.com/" TargetMode="External"/><Relationship Id="rId92" Type="http://schemas.openxmlformats.org/officeDocument/2006/relationships/hyperlink" Target="http://golang.org/" TargetMode="External"/><Relationship Id="rId213" Type="http://schemas.openxmlformats.org/officeDocument/2006/relationships/hyperlink" Target="http://www.rancher.io/" TargetMode="External"/><Relationship Id="rId234" Type="http://schemas.openxmlformats.org/officeDocument/2006/relationships/hyperlink" Target="https://www.gimp.org/" TargetMode="External"/><Relationship Id="rId2" Type="http://schemas.openxmlformats.org/officeDocument/2006/relationships/hyperlink" Target="https://www.openhub.net/p/pentaho" TargetMode="External"/><Relationship Id="rId29" Type="http://schemas.openxmlformats.org/officeDocument/2006/relationships/hyperlink" Target="http://www.joomla.jp/" TargetMode="External"/><Relationship Id="rId255" Type="http://schemas.openxmlformats.org/officeDocument/2006/relationships/hyperlink" Target="https://drill.apache.org/" TargetMode="External"/><Relationship Id="rId276" Type="http://schemas.openxmlformats.org/officeDocument/2006/relationships/hyperlink" Target="http://sqoop.apache.org/" TargetMode="External"/><Relationship Id="rId297" Type="http://schemas.openxmlformats.org/officeDocument/2006/relationships/hyperlink" Target="http://www.oracle.com/technetwork/jp/database/database-technologies/berkeleydb/overview/index.html" TargetMode="External"/><Relationship Id="rId40" Type="http://schemas.openxmlformats.org/officeDocument/2006/relationships/hyperlink" Target="http://manifoldcf.apache.org/ja_JP/" TargetMode="External"/><Relationship Id="rId115" Type="http://schemas.openxmlformats.org/officeDocument/2006/relationships/hyperlink" Target="https://openvpn.net/" TargetMode="External"/><Relationship Id="rId136" Type="http://schemas.openxmlformats.org/officeDocument/2006/relationships/hyperlink" Target="http://www.opennms.org/" TargetMode="External"/><Relationship Id="rId157" Type="http://schemas.openxmlformats.org/officeDocument/2006/relationships/hyperlink" Target="http://cobbler.github.io/" TargetMode="External"/><Relationship Id="rId178" Type="http://schemas.openxmlformats.org/officeDocument/2006/relationships/hyperlink" Target="http://www.fml.org/" TargetMode="External"/><Relationship Id="rId301" Type="http://schemas.openxmlformats.org/officeDocument/2006/relationships/hyperlink" Target="http://www.postgresql.org/" TargetMode="External"/><Relationship Id="rId322" Type="http://schemas.openxmlformats.org/officeDocument/2006/relationships/hyperlink" Target="https://avro.apache.org/" TargetMode="External"/><Relationship Id="rId343" Type="http://schemas.openxmlformats.org/officeDocument/2006/relationships/hyperlink" Target="https://github.com/SELinuxProject" TargetMode="External"/><Relationship Id="rId364" Type="http://schemas.openxmlformats.org/officeDocument/2006/relationships/hyperlink" Target="https://www.rabbitmq.com/" TargetMode="External"/><Relationship Id="rId61" Type="http://schemas.openxmlformats.org/officeDocument/2006/relationships/hyperlink" Target="http://www.nongnu.org/cvs/" TargetMode="External"/><Relationship Id="rId82" Type="http://schemas.openxmlformats.org/officeDocument/2006/relationships/hyperlink" Target="https://nodejs.org/ja/" TargetMode="External"/><Relationship Id="rId199" Type="http://schemas.openxmlformats.org/officeDocument/2006/relationships/hyperlink" Target="http://www.xenproject.org/" TargetMode="External"/><Relationship Id="rId203" Type="http://schemas.openxmlformats.org/officeDocument/2006/relationships/hyperlink" Target="https://rook.io/" TargetMode="External"/><Relationship Id="rId19" Type="http://schemas.openxmlformats.org/officeDocument/2006/relationships/hyperlink" Target="https://www.zimbra.com/" TargetMode="External"/><Relationship Id="rId224" Type="http://schemas.openxmlformats.org/officeDocument/2006/relationships/hyperlink" Target="https://pmd.github.io/" TargetMode="External"/><Relationship Id="rId245" Type="http://schemas.openxmlformats.org/officeDocument/2006/relationships/hyperlink" Target="https://www.openshift.org/" TargetMode="External"/><Relationship Id="rId266" Type="http://schemas.openxmlformats.org/officeDocument/2006/relationships/hyperlink" Target="https://voltdb.com/" TargetMode="External"/><Relationship Id="rId287" Type="http://schemas.openxmlformats.org/officeDocument/2006/relationships/hyperlink" Target="https://embedthis.com/appweb/" TargetMode="External"/><Relationship Id="rId30" Type="http://schemas.openxmlformats.org/officeDocument/2006/relationships/hyperlink" Target="https://www.liferay.com/ja/" TargetMode="External"/><Relationship Id="rId105" Type="http://schemas.openxmlformats.org/officeDocument/2006/relationships/hyperlink" Target="https://trac.edgewall.org/" TargetMode="External"/><Relationship Id="rId126" Type="http://schemas.openxmlformats.org/officeDocument/2006/relationships/hyperlink" Target="https://zookeeper.apache.org/" TargetMode="External"/><Relationship Id="rId147" Type="http://schemas.openxmlformats.org/officeDocument/2006/relationships/hyperlink" Target="http://munin-monitoring.org/" TargetMode="External"/><Relationship Id="rId168" Type="http://schemas.openxmlformats.org/officeDocument/2006/relationships/hyperlink" Target="https://security.appspot.com/vsftpd.html" TargetMode="External"/><Relationship Id="rId312" Type="http://schemas.openxmlformats.org/officeDocument/2006/relationships/hyperlink" Target="https://chrony.tuxfamily.org/" TargetMode="External"/><Relationship Id="rId333" Type="http://schemas.openxmlformats.org/officeDocument/2006/relationships/hyperlink" Target="https://github.com/ethereum/" TargetMode="External"/><Relationship Id="rId354" Type="http://schemas.openxmlformats.org/officeDocument/2006/relationships/hyperlink" Target="http://chainer.org/" TargetMode="External"/><Relationship Id="rId51" Type="http://schemas.openxmlformats.org/officeDocument/2006/relationships/hyperlink" Target="https://eslint.org/" TargetMode="External"/><Relationship Id="rId72" Type="http://schemas.openxmlformats.org/officeDocument/2006/relationships/hyperlink" Target="https://dojotoolkit.org/" TargetMode="External"/><Relationship Id="rId93" Type="http://schemas.openxmlformats.org/officeDocument/2006/relationships/hyperlink" Target="https://sourceforge.net/projects/open-cobol/" TargetMode="External"/><Relationship Id="rId189" Type="http://schemas.openxmlformats.org/officeDocument/2006/relationships/hyperlink" Target="http://www.jp.freebsd.org/" TargetMode="External"/><Relationship Id="rId3" Type="http://schemas.openxmlformats.org/officeDocument/2006/relationships/hyperlink" Target="http://www.compiere-japan.com/" TargetMode="External"/><Relationship Id="rId214" Type="http://schemas.openxmlformats.org/officeDocument/2006/relationships/hyperlink" Target="https://docs.openstack.org/murano/latest/" TargetMode="External"/><Relationship Id="rId235" Type="http://schemas.openxmlformats.org/officeDocument/2006/relationships/hyperlink" Target="http://gkrellm.srcbox.net/" TargetMode="External"/><Relationship Id="rId256" Type="http://schemas.openxmlformats.org/officeDocument/2006/relationships/hyperlink" Target="https://hive.apache.org/" TargetMode="External"/><Relationship Id="rId277" Type="http://schemas.openxmlformats.org/officeDocument/2006/relationships/hyperlink" Target="http://www.fluentd.org/" TargetMode="External"/><Relationship Id="rId298" Type="http://schemas.openxmlformats.org/officeDocument/2006/relationships/hyperlink" Target="http://www.firebirdsql.org/" TargetMode="External"/><Relationship Id="rId116" Type="http://schemas.openxmlformats.org/officeDocument/2006/relationships/hyperlink" Target="https://www.torproject.org/" TargetMode="External"/><Relationship Id="rId137" Type="http://schemas.openxmlformats.org/officeDocument/2006/relationships/hyperlink" Target="https://pandorafms.org/ja/" TargetMode="External"/><Relationship Id="rId158" Type="http://schemas.openxmlformats.org/officeDocument/2006/relationships/hyperlink" Target="http://crowbar.github.io/" TargetMode="External"/><Relationship Id="rId302" Type="http://schemas.openxmlformats.org/officeDocument/2006/relationships/hyperlink" Target="https://www.sqlite.org/" TargetMode="External"/><Relationship Id="rId323" Type="http://schemas.openxmlformats.org/officeDocument/2006/relationships/hyperlink" Target="https://parquet.apache.org/" TargetMode="External"/><Relationship Id="rId344" Type="http://schemas.openxmlformats.org/officeDocument/2006/relationships/hyperlink" Target="http://www.igniterealtime.org/projects/smack/" TargetMode="External"/><Relationship Id="rId20" Type="http://schemas.openxmlformats.org/officeDocument/2006/relationships/hyperlink" Target="https://www.mosp.jp/" TargetMode="External"/><Relationship Id="rId41" Type="http://schemas.openxmlformats.org/officeDocument/2006/relationships/hyperlink" Target="http://lucene.apache.org/solr/" TargetMode="External"/><Relationship Id="rId62" Type="http://schemas.openxmlformats.org/officeDocument/2006/relationships/hyperlink" Target="http://git-scm.com/" TargetMode="External"/><Relationship Id="rId83" Type="http://schemas.openxmlformats.org/officeDocument/2006/relationships/hyperlink" Target="http://rubyonrails.org/" TargetMode="External"/><Relationship Id="rId179" Type="http://schemas.openxmlformats.org/officeDocument/2006/relationships/hyperlink" Target="http://www.postfix.org/" TargetMode="External"/><Relationship Id="rId365" Type="http://schemas.openxmlformats.org/officeDocument/2006/relationships/hyperlink" Target="https://grafana.com/" TargetMode="External"/><Relationship Id="rId190" Type="http://schemas.openxmlformats.org/officeDocument/2006/relationships/hyperlink" Target="https://ja.opensuse.org/" TargetMode="External"/><Relationship Id="rId204" Type="http://schemas.openxmlformats.org/officeDocument/2006/relationships/hyperlink" Target="http://openvswitch.org/" TargetMode="External"/><Relationship Id="rId225" Type="http://schemas.openxmlformats.org/officeDocument/2006/relationships/hyperlink" Target="https://opentracing.io/" TargetMode="External"/><Relationship Id="rId246" Type="http://schemas.openxmlformats.org/officeDocument/2006/relationships/hyperlink" Target="https://wiki.openstack.org/wiki/Glance" TargetMode="External"/><Relationship Id="rId267" Type="http://schemas.openxmlformats.org/officeDocument/2006/relationships/hyperlink" Target="https://griddb.net/ja/" TargetMode="External"/><Relationship Id="rId288" Type="http://schemas.openxmlformats.org/officeDocument/2006/relationships/hyperlink" Target="https://glassfish.java.net/" TargetMode="External"/></Relationships>
</file>

<file path=ppt/slides/_rels/slide31.xml.rels><?xml version="1.0" encoding="UTF-8" standalone="yes"?>
<Relationships xmlns="http://schemas.openxmlformats.org/package/2006/relationships"><Relationship Id="rId117" Type="http://schemas.openxmlformats.org/officeDocument/2006/relationships/hyperlink" Target="http://linuxjm.osdn.jp/html/iptables/man8/iptables.8.html" TargetMode="External"/><Relationship Id="rId299" Type="http://schemas.openxmlformats.org/officeDocument/2006/relationships/hyperlink" Target="https://mariadb.org/" TargetMode="External"/><Relationship Id="rId303" Type="http://schemas.openxmlformats.org/officeDocument/2006/relationships/hyperlink" Target="http://www.espertech.com/" TargetMode="External"/><Relationship Id="rId21" Type="http://schemas.openxmlformats.org/officeDocument/2006/relationships/hyperlink" Target="http://www.asterisk.org/" TargetMode="External"/><Relationship Id="rId42" Type="http://schemas.openxmlformats.org/officeDocument/2006/relationships/hyperlink" Target="https://www.elastic.co/products/elasticsearch" TargetMode="External"/><Relationship Id="rId63" Type="http://schemas.openxmlformats.org/officeDocument/2006/relationships/hyperlink" Target="https://www.mercurial-scm.org/" TargetMode="External"/><Relationship Id="rId84" Type="http://schemas.openxmlformats.org/officeDocument/2006/relationships/hyperlink" Target="http://spring.io/" TargetMode="External"/><Relationship Id="rId138" Type="http://schemas.openxmlformats.org/officeDocument/2006/relationships/hyperlink" Target="https://prometheus.io/" TargetMode="External"/><Relationship Id="rId159" Type="http://schemas.openxmlformats.org/officeDocument/2006/relationships/hyperlink" Target="http://www.ovirt.org/" TargetMode="External"/><Relationship Id="rId324" Type="http://schemas.openxmlformats.org/officeDocument/2006/relationships/hyperlink" Target="https://airflow.apache.org/" TargetMode="External"/><Relationship Id="rId345" Type="http://schemas.openxmlformats.org/officeDocument/2006/relationships/hyperlink" Target="http://www.webmin.com/usermin.html" TargetMode="External"/><Relationship Id="rId170" Type="http://schemas.openxmlformats.org/officeDocument/2006/relationships/hyperlink" Target="https://sourceforge.net/projects/nfs/" TargetMode="External"/><Relationship Id="rId191" Type="http://schemas.openxmlformats.org/officeDocument/2006/relationships/hyperlink" Target="https://www.scientificlinux.org/" TargetMode="External"/><Relationship Id="rId205" Type="http://schemas.openxmlformats.org/officeDocument/2006/relationships/hyperlink" Target="https://www.opendaylight.org/" TargetMode="External"/><Relationship Id="rId226" Type="http://schemas.openxmlformats.org/officeDocument/2006/relationships/hyperlink" Target="http://www.seleniumhq.org/" TargetMode="External"/><Relationship Id="rId247" Type="http://schemas.openxmlformats.org/officeDocument/2006/relationships/hyperlink" Target="https://wiki.openstack.org/wiki/Nova" TargetMode="External"/><Relationship Id="rId107" Type="http://schemas.openxmlformats.org/officeDocument/2006/relationships/hyperlink" Target="http://www.clamav.net/" TargetMode="External"/><Relationship Id="rId268" Type="http://schemas.openxmlformats.org/officeDocument/2006/relationships/hyperlink" Target="http://docs.basho.com/" TargetMode="External"/><Relationship Id="rId289" Type="http://schemas.openxmlformats.org/officeDocument/2006/relationships/hyperlink" Target="http://www.eclipse.org/jetty/" TargetMode="External"/><Relationship Id="rId11" Type="http://schemas.openxmlformats.org/officeDocument/2006/relationships/hyperlink" Target="https://www.audacityteam.org/download/windows/" TargetMode="External"/><Relationship Id="rId32" Type="http://schemas.openxmlformats.org/officeDocument/2006/relationships/hyperlink" Target="http://www.movabletype.jp/" TargetMode="External"/><Relationship Id="rId53" Type="http://schemas.openxmlformats.org/officeDocument/2006/relationships/hyperlink" Target="https://gitbucket.github.io/" TargetMode="External"/><Relationship Id="rId74" Type="http://schemas.openxmlformats.org/officeDocument/2006/relationships/hyperlink" Target="http://djangoproject.jp/" TargetMode="External"/><Relationship Id="rId128" Type="http://schemas.openxmlformats.org/officeDocument/2006/relationships/hyperlink" Target="https://www.drbd.jp/" TargetMode="External"/><Relationship Id="rId149" Type="http://schemas.openxmlformats.org/officeDocument/2006/relationships/hyperlink" Target="http://oss.oetiker.ch/rrdtool/" TargetMode="External"/><Relationship Id="rId314" Type="http://schemas.openxmlformats.org/officeDocument/2006/relationships/hyperlink" Target="https://github.com/espruino" TargetMode="External"/><Relationship Id="rId335" Type="http://schemas.openxmlformats.org/officeDocument/2006/relationships/hyperlink" Target="http://radare.org/" TargetMode="External"/><Relationship Id="rId356" Type="http://schemas.openxmlformats.org/officeDocument/2006/relationships/hyperlink" Target="https://github.com/NervanaSystems/neon" TargetMode="External"/><Relationship Id="rId5" Type="http://schemas.openxmlformats.org/officeDocument/2006/relationships/hyperlink" Target="http://www.idempiere.org/" TargetMode="External"/><Relationship Id="rId95" Type="http://schemas.openxmlformats.org/officeDocument/2006/relationships/hyperlink" Target="https://www.perl.org/" TargetMode="External"/><Relationship Id="rId160" Type="http://schemas.openxmlformats.org/officeDocument/2006/relationships/hyperlink" Target="https://puppetlabs.com/" TargetMode="External"/><Relationship Id="rId181" Type="http://schemas.openxmlformats.org/officeDocument/2006/relationships/hyperlink" Target="http://www.qmail.org/top.html" TargetMode="External"/><Relationship Id="rId216" Type="http://schemas.openxmlformats.org/officeDocument/2006/relationships/hyperlink" Target="https://wiki.openstack.org/wiki/Designate" TargetMode="External"/><Relationship Id="rId237" Type="http://schemas.openxmlformats.org/officeDocument/2006/relationships/hyperlink" Target="https://www.kde.org/" TargetMode="External"/><Relationship Id="rId258" Type="http://schemas.openxmlformats.org/officeDocument/2006/relationships/hyperlink" Target="https://pig.apache.org/" TargetMode="External"/><Relationship Id="rId279" Type="http://schemas.openxmlformats.org/officeDocument/2006/relationships/hyperlink" Target="https://jp.talend.com/" TargetMode="External"/><Relationship Id="rId22" Type="http://schemas.openxmlformats.org/officeDocument/2006/relationships/hyperlink" Target="http://www.limesurvey.org/" TargetMode="External"/><Relationship Id="rId43" Type="http://schemas.openxmlformats.org/officeDocument/2006/relationships/hyperlink" Target="https://www.elastic.co/products/kibana" TargetMode="External"/><Relationship Id="rId64" Type="http://schemas.openxmlformats.org/officeDocument/2006/relationships/hyperlink" Target="https://akka.io/" TargetMode="External"/><Relationship Id="rId118" Type="http://schemas.openxmlformats.org/officeDocument/2006/relationships/hyperlink" Target="http://nginx.org/" TargetMode="External"/><Relationship Id="rId139" Type="http://schemas.openxmlformats.org/officeDocument/2006/relationships/hyperlink" Target="https://www.rsyslog.com/" TargetMode="External"/><Relationship Id="rId290" Type="http://schemas.openxmlformats.org/officeDocument/2006/relationships/hyperlink" Target="https://www.lighttpd.net/" TargetMode="External"/><Relationship Id="rId304" Type="http://schemas.openxmlformats.org/officeDocument/2006/relationships/hyperlink" Target="https://vitess.io/" TargetMode="External"/><Relationship Id="rId325" Type="http://schemas.openxmlformats.org/officeDocument/2006/relationships/hyperlink" Target="https://ambari.apache.org/" TargetMode="External"/><Relationship Id="rId346" Type="http://schemas.openxmlformats.org/officeDocument/2006/relationships/hyperlink" Target="http://www.webmin.com/index.html" TargetMode="External"/><Relationship Id="rId85" Type="http://schemas.openxmlformats.org/officeDocument/2006/relationships/hyperlink" Target="http://vuejs.org/" TargetMode="External"/><Relationship Id="rId150" Type="http://schemas.openxmlformats.org/officeDocument/2006/relationships/hyperlink" Target="https://www.wireshark.org/" TargetMode="External"/><Relationship Id="rId171" Type="http://schemas.openxmlformats.org/officeDocument/2006/relationships/hyperlink" Target="https://owncloud.org/" TargetMode="External"/><Relationship Id="rId192" Type="http://schemas.openxmlformats.org/officeDocument/2006/relationships/hyperlink" Target="https://www.ubuntulinux.jp/" TargetMode="External"/><Relationship Id="rId206" Type="http://schemas.openxmlformats.org/officeDocument/2006/relationships/hyperlink" Target="https://cloudstack.apache.org/" TargetMode="External"/><Relationship Id="rId227" Type="http://schemas.openxmlformats.org/officeDocument/2006/relationships/hyperlink" Target="https://testng.org/" TargetMode="External"/><Relationship Id="rId248" Type="http://schemas.openxmlformats.org/officeDocument/2006/relationships/hyperlink" Target="https://wiki.openstack.org/wiki/Cinder" TargetMode="External"/><Relationship Id="rId269" Type="http://schemas.openxmlformats.org/officeDocument/2006/relationships/hyperlink" Target="https://flink.apache.org/" TargetMode="External"/><Relationship Id="rId12" Type="http://schemas.openxmlformats.org/officeDocument/2006/relationships/hyperlink" Target="https://bigbluebutton.org/" TargetMode="External"/><Relationship Id="rId33" Type="http://schemas.openxmlformats.org/officeDocument/2006/relationships/hyperlink" Target="http://www.netcommons.org/" TargetMode="External"/><Relationship Id="rId108" Type="http://schemas.openxmlformats.org/officeDocument/2006/relationships/hyperlink" Target="https://www.rapid7.com/products/metasploit/download/community" TargetMode="External"/><Relationship Id="rId129" Type="http://schemas.openxmlformats.org/officeDocument/2006/relationships/hyperlink" Target="http://linux-ha.org/Heartbeat" TargetMode="External"/><Relationship Id="rId280" Type="http://schemas.openxmlformats.org/officeDocument/2006/relationships/hyperlink" Target="http://nutch.apache.org/" TargetMode="External"/><Relationship Id="rId315" Type="http://schemas.openxmlformats.org/officeDocument/2006/relationships/hyperlink" Target="https://www.knime.com/" TargetMode="External"/><Relationship Id="rId336" Type="http://schemas.openxmlformats.org/officeDocument/2006/relationships/hyperlink" Target="https://github.com/Jasig/cas" TargetMode="External"/><Relationship Id="rId357" Type="http://schemas.openxmlformats.org/officeDocument/2006/relationships/hyperlink" Target="http://predictionio.incubator.apache.org/" TargetMode="External"/><Relationship Id="rId54" Type="http://schemas.openxmlformats.org/officeDocument/2006/relationships/hyperlink" Target="https://about.gitlab.com/" TargetMode="External"/><Relationship Id="rId75" Type="http://schemas.openxmlformats.org/officeDocument/2006/relationships/hyperlink" Target="https://dpdk.org/" TargetMode="External"/><Relationship Id="rId96" Type="http://schemas.openxmlformats.org/officeDocument/2006/relationships/hyperlink" Target="http://php.net/" TargetMode="External"/><Relationship Id="rId140" Type="http://schemas.openxmlformats.org/officeDocument/2006/relationships/hyperlink" Target="https://www.scalr.com/" TargetMode="External"/><Relationship Id="rId161" Type="http://schemas.openxmlformats.org/officeDocument/2006/relationships/hyperlink" Target="https://www.isc.org/downloads/bind/" TargetMode="External"/><Relationship Id="rId182" Type="http://schemas.openxmlformats.org/officeDocument/2006/relationships/hyperlink" Target="https://www.sendmail.com/" TargetMode="External"/><Relationship Id="rId217" Type="http://schemas.openxmlformats.org/officeDocument/2006/relationships/hyperlink" Target="https://wiki.openstack.org/wiki/Keystone" TargetMode="External"/><Relationship Id="rId6" Type="http://schemas.openxmlformats.org/officeDocument/2006/relationships/hyperlink" Target="http://www.openbravo.com/" TargetMode="External"/><Relationship Id="rId238" Type="http://schemas.openxmlformats.org/officeDocument/2006/relationships/hyperlink" Target="http://kopete.kde.org/" TargetMode="External"/><Relationship Id="rId259" Type="http://schemas.openxmlformats.org/officeDocument/2006/relationships/hyperlink" Target="https://phoenix.apache.org/" TargetMode="External"/><Relationship Id="rId23" Type="http://schemas.openxmlformats.org/officeDocument/2006/relationships/hyperlink" Target="https://otrs.com/" TargetMode="External"/><Relationship Id="rId119" Type="http://schemas.openxmlformats.org/officeDocument/2006/relationships/hyperlink" Target="http://www.squid-cache.org/" TargetMode="External"/><Relationship Id="rId270" Type="http://schemas.openxmlformats.org/officeDocument/2006/relationships/hyperlink" Target="http://incubator.apache.org/s4/" TargetMode="External"/><Relationship Id="rId291" Type="http://schemas.openxmlformats.org/officeDocument/2006/relationships/hyperlink" Target="http://wildfly.org/" TargetMode="External"/><Relationship Id="rId305" Type="http://schemas.openxmlformats.org/officeDocument/2006/relationships/hyperlink" Target="https://www.pgadmin.org/" TargetMode="External"/><Relationship Id="rId326" Type="http://schemas.openxmlformats.org/officeDocument/2006/relationships/hyperlink" Target="https://atlas.apache.org/" TargetMode="External"/><Relationship Id="rId347" Type="http://schemas.openxmlformats.org/officeDocument/2006/relationships/hyperlink" Target="https://github.com/myui/hivemall" TargetMode="External"/><Relationship Id="rId44" Type="http://schemas.openxmlformats.org/officeDocument/2006/relationships/hyperlink" Target="http://www.ec-cube.net/" TargetMode="External"/><Relationship Id="rId65" Type="http://schemas.openxmlformats.org/officeDocument/2006/relationships/hyperlink" Target="https://angular.jp/" TargetMode="External"/><Relationship Id="rId86" Type="http://schemas.openxmlformats.org/officeDocument/2006/relationships/hyperlink" Target="http://www.zope.org/" TargetMode="External"/><Relationship Id="rId130" Type="http://schemas.openxmlformats.org/officeDocument/2006/relationships/hyperlink" Target="http://www.linux-ha.org/wiki/Pacemaker/ja" TargetMode="External"/><Relationship Id="rId151" Type="http://schemas.openxmlformats.org/officeDocument/2006/relationships/hyperlink" Target="http://www.zenoss.org/" TargetMode="External"/><Relationship Id="rId172" Type="http://schemas.openxmlformats.org/officeDocument/2006/relationships/hyperlink" Target="https://www.samba.org/" TargetMode="External"/><Relationship Id="rId193" Type="http://schemas.openxmlformats.org/officeDocument/2006/relationships/hyperlink" Target="https://www.docker.com/" TargetMode="External"/><Relationship Id="rId207" Type="http://schemas.openxmlformats.org/officeDocument/2006/relationships/hyperlink" Target="http://www8.hp.com/jp/ja/cloud/helion-eucalyptus-overview.html" TargetMode="External"/><Relationship Id="rId228" Type="http://schemas.openxmlformats.org/officeDocument/2006/relationships/hyperlink" Target="http://valgrind.org/" TargetMode="External"/><Relationship Id="rId249" Type="http://schemas.openxmlformats.org/officeDocument/2006/relationships/hyperlink" Target="https://wiki.openstack.org/wiki/Manila" TargetMode="External"/><Relationship Id="rId13" Type="http://schemas.openxmlformats.org/officeDocument/2006/relationships/hyperlink" Target="https://wiki.gnome.org/Apps/Dia" TargetMode="External"/><Relationship Id="rId109" Type="http://schemas.openxmlformats.org/officeDocument/2006/relationships/hyperlink" Target="https://www.open-scap.org/" TargetMode="External"/><Relationship Id="rId260" Type="http://schemas.openxmlformats.org/officeDocument/2006/relationships/hyperlink" Target="https://spark.apache.org/sql/" TargetMode="External"/><Relationship Id="rId281" Type="http://schemas.openxmlformats.org/officeDocument/2006/relationships/hyperlink" Target="https://hadoop.apache.org/" TargetMode="External"/><Relationship Id="rId316" Type="http://schemas.openxmlformats.org/officeDocument/2006/relationships/hyperlink" Target="https://nodered.org/" TargetMode="External"/><Relationship Id="rId337" Type="http://schemas.openxmlformats.org/officeDocument/2006/relationships/hyperlink" Target="http://freeradius.org/" TargetMode="External"/><Relationship Id="rId34" Type="http://schemas.openxmlformats.org/officeDocument/2006/relationships/hyperlink" Target="http://www.openpne.jp/" TargetMode="External"/><Relationship Id="rId55" Type="http://schemas.openxmlformats.org/officeDocument/2006/relationships/hyperlink" Target="https://gradle.org/" TargetMode="External"/><Relationship Id="rId76" Type="http://schemas.openxmlformats.org/officeDocument/2006/relationships/hyperlink" Target="http://www.ehcache.org/" TargetMode="External"/><Relationship Id="rId97" Type="http://schemas.openxmlformats.org/officeDocument/2006/relationships/hyperlink" Target="https://github.com/PowerShell" TargetMode="External"/><Relationship Id="rId120" Type="http://schemas.openxmlformats.org/officeDocument/2006/relationships/hyperlink" Target="http://directory.fedoraproject.org/" TargetMode="External"/><Relationship Id="rId141" Type="http://schemas.openxmlformats.org/officeDocument/2006/relationships/hyperlink" Target="http://snmptt.sourceforge.net/" TargetMode="External"/><Relationship Id="rId358" Type="http://schemas.openxmlformats.org/officeDocument/2006/relationships/hyperlink" Target="https://github.com/PaddlePaddle" TargetMode="External"/><Relationship Id="rId7" Type="http://schemas.openxmlformats.org/officeDocument/2006/relationships/hyperlink" Target="http://www.openoffice.org/ja/" TargetMode="External"/><Relationship Id="rId162" Type="http://schemas.openxmlformats.org/officeDocument/2006/relationships/hyperlink" Target="https://www.isc.org/downloads/dhcp/" TargetMode="External"/><Relationship Id="rId183" Type="http://schemas.openxmlformats.org/officeDocument/2006/relationships/hyperlink" Target="https://www.automotivelinux.org/" TargetMode="External"/><Relationship Id="rId218" Type="http://schemas.openxmlformats.org/officeDocument/2006/relationships/hyperlink" Target="http://jmeter.apache.org/" TargetMode="External"/><Relationship Id="rId239" Type="http://schemas.openxmlformats.org/officeDocument/2006/relationships/hyperlink" Target="https://www.openhub.net/p/openispmanager" TargetMode="External"/><Relationship Id="rId250" Type="http://schemas.openxmlformats.org/officeDocument/2006/relationships/hyperlink" Target="https://wiki.openstack.org/wiki/Swift" TargetMode="External"/><Relationship Id="rId271" Type="http://schemas.openxmlformats.org/officeDocument/2006/relationships/hyperlink" Target="https://spark.apache.org/streaming/" TargetMode="External"/><Relationship Id="rId292" Type="http://schemas.openxmlformats.org/officeDocument/2006/relationships/hyperlink" Target="http://axis.apache.org/axis2/java/core/" TargetMode="External"/><Relationship Id="rId306" Type="http://schemas.openxmlformats.org/officeDocument/2006/relationships/hyperlink" Target="https://www.phpmyadmin.net/" TargetMode="External"/><Relationship Id="rId24" Type="http://schemas.openxmlformats.org/officeDocument/2006/relationships/hyperlink" Target="https://www.alfresco.com/jp" TargetMode="External"/><Relationship Id="rId45" Type="http://schemas.openxmlformats.org/officeDocument/2006/relationships/hyperlink" Target="http://ant.apache.org/" TargetMode="External"/><Relationship Id="rId66" Type="http://schemas.openxmlformats.org/officeDocument/2006/relationships/hyperlink" Target="https://logging.apache.org/log4j/2.x/" TargetMode="External"/><Relationship Id="rId87" Type="http://schemas.openxmlformats.org/officeDocument/2006/relationships/hyperlink" Target="http://www.eclipse.org/birt/" TargetMode="External"/><Relationship Id="rId110" Type="http://schemas.openxmlformats.org/officeDocument/2006/relationships/hyperlink" Target="http://www.openvas.org/" TargetMode="External"/><Relationship Id="rId131" Type="http://schemas.openxmlformats.org/officeDocument/2006/relationships/hyperlink" Target="http://gnetwatch.com/" TargetMode="External"/><Relationship Id="rId327" Type="http://schemas.openxmlformats.org/officeDocument/2006/relationships/hyperlink" Target="https://knox.apache.org/" TargetMode="External"/><Relationship Id="rId348" Type="http://schemas.openxmlformats.org/officeDocument/2006/relationships/hyperlink" Target="https://spark.apache.org/mllib/" TargetMode="External"/><Relationship Id="rId152" Type="http://schemas.openxmlformats.org/officeDocument/2006/relationships/hyperlink" Target="http://www.haproxy.org/" TargetMode="External"/><Relationship Id="rId173" Type="http://schemas.openxmlformats.org/officeDocument/2006/relationships/hyperlink" Target="https://ja.wikipedia.org/wiki/Samba" TargetMode="External"/><Relationship Id="rId194" Type="http://schemas.openxmlformats.org/officeDocument/2006/relationships/hyperlink" Target="http://www.linux-kvm.org/page/Main_Page" TargetMode="External"/><Relationship Id="rId208" Type="http://schemas.openxmlformats.org/officeDocument/2006/relationships/hyperlink" Target="http://kubernetes.io/" TargetMode="External"/><Relationship Id="rId229" Type="http://schemas.openxmlformats.org/officeDocument/2006/relationships/hyperlink" Target="https://www.chromium.org/" TargetMode="External"/><Relationship Id="rId240" Type="http://schemas.openxmlformats.org/officeDocument/2006/relationships/hyperlink" Target="https://parallel-ssh.org/" TargetMode="External"/><Relationship Id="rId261" Type="http://schemas.openxmlformats.org/officeDocument/2006/relationships/hyperlink" Target="https://hbase.apache.org/" TargetMode="External"/><Relationship Id="rId14" Type="http://schemas.openxmlformats.org/officeDocument/2006/relationships/hyperlink" Target="http://www.soppf.org/" TargetMode="External"/><Relationship Id="rId35" Type="http://schemas.openxmlformats.org/officeDocument/2006/relationships/hyperlink" Target="http://plone.jp/" TargetMode="External"/><Relationship Id="rId56" Type="http://schemas.openxmlformats.org/officeDocument/2006/relationships/hyperlink" Target="https://helm.sh/" TargetMode="External"/><Relationship Id="rId77" Type="http://schemas.openxmlformats.org/officeDocument/2006/relationships/hyperlink" Target="https://grpc.io/" TargetMode="External"/><Relationship Id="rId100" Type="http://schemas.openxmlformats.org/officeDocument/2006/relationships/hyperlink" Target="http://www.scala-lang.org/" TargetMode="External"/><Relationship Id="rId282" Type="http://schemas.openxmlformats.org/officeDocument/2006/relationships/hyperlink" Target="http://mesos.apache.org/" TargetMode="External"/><Relationship Id="rId317" Type="http://schemas.openxmlformats.org/officeDocument/2006/relationships/hyperlink" Target="https://nodered.jp/" TargetMode="External"/><Relationship Id="rId338" Type="http://schemas.openxmlformats.org/officeDocument/2006/relationships/hyperlink" Target="https://www.gnupg.org/" TargetMode="External"/><Relationship Id="rId359" Type="http://schemas.openxmlformats.org/officeDocument/2006/relationships/hyperlink" Target="https://pytorch.org/" TargetMode="External"/><Relationship Id="rId8" Type="http://schemas.openxmlformats.org/officeDocument/2006/relationships/hyperlink" Target="https://ja.libreoffice.org/" TargetMode="External"/><Relationship Id="rId98" Type="http://schemas.openxmlformats.org/officeDocument/2006/relationships/hyperlink" Target="http://www.python.jp/" TargetMode="External"/><Relationship Id="rId121" Type="http://schemas.openxmlformats.org/officeDocument/2006/relationships/hyperlink" Target="http://www.openldap.org/" TargetMode="External"/><Relationship Id="rId142" Type="http://schemas.openxmlformats.org/officeDocument/2006/relationships/hyperlink" Target="http://www.zabbix.com/" TargetMode="External"/><Relationship Id="rId163" Type="http://schemas.openxmlformats.org/officeDocument/2006/relationships/hyperlink" Target="http://www.nlnetlabs.nl/projects/nsd/" TargetMode="External"/><Relationship Id="rId184" Type="http://schemas.openxmlformats.org/officeDocument/2006/relationships/hyperlink" Target="https://www.android.com/intl/ja_jp/" TargetMode="External"/><Relationship Id="rId219" Type="http://schemas.openxmlformats.org/officeDocument/2006/relationships/hyperlink" Target="https://bonnie.healthit.gov/" TargetMode="External"/><Relationship Id="rId230" Type="http://schemas.openxmlformats.org/officeDocument/2006/relationships/hyperlink" Target="https://calibre-ebook.com/" TargetMode="External"/><Relationship Id="rId251" Type="http://schemas.openxmlformats.org/officeDocument/2006/relationships/image" Target="../media/image15.png"/><Relationship Id="rId25" Type="http://schemas.openxmlformats.org/officeDocument/2006/relationships/hyperlink" Target="http://drupal.jp/" TargetMode="External"/><Relationship Id="rId46" Type="http://schemas.openxmlformats.org/officeDocument/2006/relationships/hyperlink" Target="https://maven.apache.org/" TargetMode="External"/><Relationship Id="rId67" Type="http://schemas.openxmlformats.org/officeDocument/2006/relationships/hyperlink" Target="https://pdfbox.apache.org/" TargetMode="External"/><Relationship Id="rId272" Type="http://schemas.openxmlformats.org/officeDocument/2006/relationships/hyperlink" Target="http://storm.apache.org/" TargetMode="External"/><Relationship Id="rId293" Type="http://schemas.openxmlformats.org/officeDocument/2006/relationships/hyperlink" Target="http://servicemix.apache.org/" TargetMode="External"/><Relationship Id="rId307" Type="http://schemas.openxmlformats.org/officeDocument/2006/relationships/hyperlink" Target="http://neo4j.org/" TargetMode="External"/><Relationship Id="rId328" Type="http://schemas.openxmlformats.org/officeDocument/2006/relationships/hyperlink" Target="https://ranger.apache.org/" TargetMode="External"/><Relationship Id="rId349" Type="http://schemas.openxmlformats.org/officeDocument/2006/relationships/hyperlink" Target="https://developer.apple.com/jp/machine-learning/" TargetMode="External"/><Relationship Id="rId88" Type="http://schemas.openxmlformats.org/officeDocument/2006/relationships/hyperlink" Target="http://www.doxygen.jp/" TargetMode="External"/><Relationship Id="rId111" Type="http://schemas.openxmlformats.org/officeDocument/2006/relationships/hyperlink" Target="https://www.owasp.org/index.php/OWASP_Zed_Attack_Proxy_Project" TargetMode="External"/><Relationship Id="rId132" Type="http://schemas.openxmlformats.org/officeDocument/2006/relationships/hyperlink" Target="https://osdn.jp/projects/hinemos/" TargetMode="External"/><Relationship Id="rId153" Type="http://schemas.openxmlformats.org/officeDocument/2006/relationships/hyperlink" Target="https://www.ansible.com/" TargetMode="External"/><Relationship Id="rId174" Type="http://schemas.openxmlformats.org/officeDocument/2006/relationships/hyperlink" Target="http://www.courier-mta.org/imap/" TargetMode="External"/><Relationship Id="rId195" Type="http://schemas.openxmlformats.org/officeDocument/2006/relationships/hyperlink" Target="https://openvz.org/" TargetMode="External"/><Relationship Id="rId209" Type="http://schemas.openxmlformats.org/officeDocument/2006/relationships/hyperlink" Target="https://www.openstack.org/" TargetMode="External"/><Relationship Id="rId360" Type="http://schemas.openxmlformats.org/officeDocument/2006/relationships/hyperlink" Target="https://www.tensorflow.org/" TargetMode="External"/><Relationship Id="rId220" Type="http://schemas.openxmlformats.org/officeDocument/2006/relationships/hyperlink" Target="http://emma.sourceforge.net/" TargetMode="External"/><Relationship Id="rId241" Type="http://schemas.openxmlformats.org/officeDocument/2006/relationships/hyperlink" Target="https://www.pidgin.im/" TargetMode="External"/><Relationship Id="rId15" Type="http://schemas.openxmlformats.org/officeDocument/2006/relationships/hyperlink" Target="http://www.qgis.org/ja/site/" TargetMode="External"/><Relationship Id="rId36" Type="http://schemas.openxmlformats.org/officeDocument/2006/relationships/hyperlink" Target="https://www.ss-proj.org/" TargetMode="External"/><Relationship Id="rId57" Type="http://schemas.openxmlformats.org/officeDocument/2006/relationships/hyperlink" Target="https://ja.netbeans.org/" TargetMode="External"/><Relationship Id="rId106" Type="http://schemas.openxmlformats.org/officeDocument/2006/relationships/hyperlink" Target="http://spamassassin.apache.org/" TargetMode="External"/><Relationship Id="rId127" Type="http://schemas.openxmlformats.org/officeDocument/2006/relationships/hyperlink" Target="http://corosync.github.io/corosync/" TargetMode="External"/><Relationship Id="rId262" Type="http://schemas.openxmlformats.org/officeDocument/2006/relationships/hyperlink" Target="https://kudu.apache.org/" TargetMode="External"/><Relationship Id="rId283" Type="http://schemas.openxmlformats.org/officeDocument/2006/relationships/hyperlink" Target="http://spark.apache.org/" TargetMode="External"/><Relationship Id="rId313" Type="http://schemas.openxmlformats.org/officeDocument/2006/relationships/hyperlink" Target="http://www.ntp.org/" TargetMode="External"/><Relationship Id="rId318" Type="http://schemas.openxmlformats.org/officeDocument/2006/relationships/hyperlink" Target="http://bro.org/" TargetMode="External"/><Relationship Id="rId339" Type="http://schemas.openxmlformats.org/officeDocument/2006/relationships/hyperlink" Target="https://istio.io/" TargetMode="External"/><Relationship Id="rId10" Type="http://schemas.openxmlformats.org/officeDocument/2006/relationships/hyperlink" Target="https://blender.jp/" TargetMode="External"/><Relationship Id="rId31" Type="http://schemas.openxmlformats.org/officeDocument/2006/relationships/hyperlink" Target="https://moodle.org/" TargetMode="External"/><Relationship Id="rId52" Type="http://schemas.openxmlformats.org/officeDocument/2006/relationships/hyperlink" Target="http://www.gnu.org/software/gdb/" TargetMode="External"/><Relationship Id="rId73" Type="http://schemas.openxmlformats.org/officeDocument/2006/relationships/hyperlink" Target="https://d3js.org/" TargetMode="External"/><Relationship Id="rId78" Type="http://schemas.openxmlformats.org/officeDocument/2006/relationships/hyperlink" Target="http://hibernate.org/" TargetMode="External"/><Relationship Id="rId94" Type="http://schemas.openxmlformats.org/officeDocument/2006/relationships/hyperlink" Target="http://openjdk.java.net/" TargetMode="External"/><Relationship Id="rId99" Type="http://schemas.openxmlformats.org/officeDocument/2006/relationships/hyperlink" Target="https://www.ruby-lang.org/ja/" TargetMode="External"/><Relationship Id="rId101" Type="http://schemas.openxmlformats.org/officeDocument/2006/relationships/hyperlink" Target="https://www.typescriptlang.org/" TargetMode="External"/><Relationship Id="rId122" Type="http://schemas.openxmlformats.org/officeDocument/2006/relationships/hyperlink" Target="https://www.freeipa.org/page/Main_Page" TargetMode="External"/><Relationship Id="rId143" Type="http://schemas.openxmlformats.org/officeDocument/2006/relationships/hyperlink" Target="http://www.cacti.net/index.php" TargetMode="External"/><Relationship Id="rId148" Type="http://schemas.openxmlformats.org/officeDocument/2006/relationships/hyperlink" Target="https://nmap.org/" TargetMode="External"/><Relationship Id="rId164" Type="http://schemas.openxmlformats.org/officeDocument/2006/relationships/hyperlink" Target="https://www.unbound.net/" TargetMode="External"/><Relationship Id="rId169" Type="http://schemas.openxmlformats.org/officeDocument/2006/relationships/hyperlink" Target="http://www.wu-ftpd.org/" TargetMode="External"/><Relationship Id="rId185" Type="http://schemas.openxmlformats.org/officeDocument/2006/relationships/hyperlink" Target="https://www.centos.org/" TargetMode="External"/><Relationship Id="rId334" Type="http://schemas.openxmlformats.org/officeDocument/2006/relationships/hyperlink" Target="http://www.hyperledger.org/" TargetMode="External"/><Relationship Id="rId350" Type="http://schemas.openxmlformats.org/officeDocument/2006/relationships/hyperlink" Target="http://jubat.us/ja/" TargetMode="External"/><Relationship Id="rId355" Type="http://schemas.openxmlformats.org/officeDocument/2006/relationships/hyperlink" Target="http://www.cntk.ai/" TargetMode="External"/><Relationship Id="rId4" Type="http://schemas.openxmlformats.org/officeDocument/2006/relationships/hyperlink" Target="http://www.erp5.org/" TargetMode="External"/><Relationship Id="rId9" Type="http://schemas.openxmlformats.org/officeDocument/2006/relationships/hyperlink" Target="http://www.asakusafw.com/" TargetMode="External"/><Relationship Id="rId180" Type="http://schemas.openxmlformats.org/officeDocument/2006/relationships/hyperlink" Target="http://www.postfix-jp.info/" TargetMode="External"/><Relationship Id="rId210" Type="http://schemas.openxmlformats.org/officeDocument/2006/relationships/hyperlink" Target="https://wiki.openstack.org/wiki/Ironic" TargetMode="External"/><Relationship Id="rId215" Type="http://schemas.openxmlformats.org/officeDocument/2006/relationships/hyperlink" Target="https://wiki.openstack.org/wiki/Neutron" TargetMode="External"/><Relationship Id="rId236" Type="http://schemas.openxmlformats.org/officeDocument/2006/relationships/hyperlink" Target="https://www.imagemagick.org/" TargetMode="External"/><Relationship Id="rId257" Type="http://schemas.openxmlformats.org/officeDocument/2006/relationships/hyperlink" Target="https://impala.apache.org/" TargetMode="External"/><Relationship Id="rId278" Type="http://schemas.openxmlformats.org/officeDocument/2006/relationships/hyperlink" Target="https://www.elastic.co/jp/products/logstash" TargetMode="External"/><Relationship Id="rId26" Type="http://schemas.openxmlformats.org/officeDocument/2006/relationships/hyperlink" Target="http://ez.no/jp/" TargetMode="External"/><Relationship Id="rId231" Type="http://schemas.openxmlformats.org/officeDocument/2006/relationships/hyperlink" Target="http://projects.gnome.org/evolution/" TargetMode="External"/><Relationship Id="rId252" Type="http://schemas.openxmlformats.org/officeDocument/2006/relationships/hyperlink" Target="https://zeppelin.apache.org/" TargetMode="External"/><Relationship Id="rId273" Type="http://schemas.openxmlformats.org/officeDocument/2006/relationships/hyperlink" Target="http://www.espertech.com/products/esper.php" TargetMode="External"/><Relationship Id="rId294" Type="http://schemas.openxmlformats.org/officeDocument/2006/relationships/hyperlink" Target="https://jp.talend.com/products/talend-open-studio" TargetMode="External"/><Relationship Id="rId308" Type="http://schemas.openxmlformats.org/officeDocument/2006/relationships/hyperlink" Target="http://riak.basho.com/" TargetMode="External"/><Relationship Id="rId329" Type="http://schemas.openxmlformats.org/officeDocument/2006/relationships/hyperlink" Target="https://sentry.apache.org/" TargetMode="External"/><Relationship Id="rId47" Type="http://schemas.openxmlformats.org/officeDocument/2006/relationships/hyperlink" Target="https://directory.apache.org/studio/" TargetMode="External"/><Relationship Id="rId68" Type="http://schemas.openxmlformats.org/officeDocument/2006/relationships/hyperlink" Target="https://struts.apache.org/" TargetMode="External"/><Relationship Id="rId89" Type="http://schemas.openxmlformats.org/officeDocument/2006/relationships/hyperlink" Target="http://community.jaspersoft.com/project/ireport-designer" TargetMode="External"/><Relationship Id="rId112" Type="http://schemas.openxmlformats.org/officeDocument/2006/relationships/hyperlink" Target="https://www.snort.org/" TargetMode="External"/><Relationship Id="rId133" Type="http://schemas.openxmlformats.org/officeDocument/2006/relationships/hyperlink" Target="https://icinga.com/" TargetMode="External"/><Relationship Id="rId154" Type="http://schemas.openxmlformats.org/officeDocument/2006/relationships/hyperlink" Target="https://github.com/cloudfoundry/bosh" TargetMode="External"/><Relationship Id="rId175" Type="http://schemas.openxmlformats.org/officeDocument/2006/relationships/hyperlink" Target="https://cyrusimap.org/" TargetMode="External"/><Relationship Id="rId340" Type="http://schemas.openxmlformats.org/officeDocument/2006/relationships/hyperlink" Target="http://web.mit.edu/kerberos/" TargetMode="External"/><Relationship Id="rId361" Type="http://schemas.openxmlformats.org/officeDocument/2006/relationships/hyperlink" Target="http://activemq.apache.org/" TargetMode="External"/><Relationship Id="rId196" Type="http://schemas.openxmlformats.org/officeDocument/2006/relationships/hyperlink" Target="https://github.com/rkt/rkt" TargetMode="External"/><Relationship Id="rId200" Type="http://schemas.openxmlformats.org/officeDocument/2006/relationships/hyperlink" Target="http://ceph.com/" TargetMode="External"/><Relationship Id="rId16" Type="http://schemas.openxmlformats.org/officeDocument/2006/relationships/hyperlink" Target="http://www.cs.waikato.ac.nz/ml/weka/index.html" TargetMode="External"/><Relationship Id="rId221" Type="http://schemas.openxmlformats.org/officeDocument/2006/relationships/hyperlink" Target="http://findbugs.sourceforge.net/" TargetMode="External"/><Relationship Id="rId242" Type="http://schemas.openxmlformats.org/officeDocument/2006/relationships/hyperlink" Target="https://www.realvnc.com/" TargetMode="External"/><Relationship Id="rId263" Type="http://schemas.openxmlformats.org/officeDocument/2006/relationships/hyperlink" Target="http://infinispan.org/" TargetMode="External"/><Relationship Id="rId284" Type="http://schemas.openxmlformats.org/officeDocument/2006/relationships/hyperlink" Target="https://tez.apache.org/" TargetMode="External"/><Relationship Id="rId319" Type="http://schemas.openxmlformats.org/officeDocument/2006/relationships/hyperlink" Target="https://github.com/Katello/katello" TargetMode="External"/><Relationship Id="rId37" Type="http://schemas.openxmlformats.org/officeDocument/2006/relationships/hyperlink" Target="https://ja.wordpress.org/" TargetMode="External"/><Relationship Id="rId58" Type="http://schemas.openxmlformats.org/officeDocument/2006/relationships/hyperlink" Target="https://swagger.io/" TargetMode="External"/><Relationship Id="rId79" Type="http://schemas.openxmlformats.org/officeDocument/2006/relationships/hyperlink" Target="https://portals.apache.org/jetspeed-1/" TargetMode="External"/><Relationship Id="rId102" Type="http://schemas.openxmlformats.org/officeDocument/2006/relationships/hyperlink" Target="https://www.microsoft.com/net/core/platform" TargetMode="External"/><Relationship Id="rId123" Type="http://schemas.openxmlformats.org/officeDocument/2006/relationships/hyperlink" Target="http://www.amanda.org/" TargetMode="External"/><Relationship Id="rId144" Type="http://schemas.openxmlformats.org/officeDocument/2006/relationships/hyperlink" Target="https://collectd.org/" TargetMode="External"/><Relationship Id="rId330" Type="http://schemas.openxmlformats.org/officeDocument/2006/relationships/hyperlink" Target="http://ganglia.info/" TargetMode="External"/><Relationship Id="rId90" Type="http://schemas.openxmlformats.org/officeDocument/2006/relationships/hyperlink" Target="https://gcc.gnu.org/" TargetMode="External"/><Relationship Id="rId165" Type="http://schemas.openxmlformats.org/officeDocument/2006/relationships/hyperlink" Target="https://filezilla-project.org/" TargetMode="External"/><Relationship Id="rId186" Type="http://schemas.openxmlformats.org/officeDocument/2006/relationships/hyperlink" Target="https://coreos.com/" TargetMode="External"/><Relationship Id="rId351" Type="http://schemas.openxmlformats.org/officeDocument/2006/relationships/hyperlink" Target="http://mxnet.incubator.apache.org/" TargetMode="External"/><Relationship Id="rId211" Type="http://schemas.openxmlformats.org/officeDocument/2006/relationships/hyperlink" Target="https://wiki.openstack.org/wiki/Magnum" TargetMode="External"/><Relationship Id="rId232" Type="http://schemas.openxmlformats.org/officeDocument/2006/relationships/hyperlink" Target="https://www.mozilla.org/ja/firefox/new/" TargetMode="External"/><Relationship Id="rId253" Type="http://schemas.openxmlformats.org/officeDocument/2006/relationships/hyperlink" Target="https://jupyter.org/" TargetMode="External"/><Relationship Id="rId274" Type="http://schemas.openxmlformats.org/officeDocument/2006/relationships/hyperlink" Target="https://flume.apache.org/" TargetMode="External"/><Relationship Id="rId295" Type="http://schemas.openxmlformats.org/officeDocument/2006/relationships/hyperlink" Target="http://www.jbpm.org/" TargetMode="External"/><Relationship Id="rId309" Type="http://schemas.openxmlformats.org/officeDocument/2006/relationships/hyperlink" Target="http://cassandra.apache.org/" TargetMode="External"/><Relationship Id="rId27" Type="http://schemas.openxmlformats.org/officeDocument/2006/relationships/hyperlink" Target="http://www.geeklog.jp/" TargetMode="External"/><Relationship Id="rId48" Type="http://schemas.openxmlformats.org/officeDocument/2006/relationships/hyperlink" Target="http://checkstyle.sourceforge.net/" TargetMode="External"/><Relationship Id="rId69" Type="http://schemas.openxmlformats.org/officeDocument/2006/relationships/hyperlink" Target="http://tapestry.apache.org/" TargetMode="External"/><Relationship Id="rId113" Type="http://schemas.openxmlformats.org/officeDocument/2006/relationships/hyperlink" Target="http://www.openssh.com/" TargetMode="External"/><Relationship Id="rId134" Type="http://schemas.openxmlformats.org/officeDocument/2006/relationships/hyperlink" Target="https://mmonit.com/monit/" TargetMode="External"/><Relationship Id="rId320" Type="http://schemas.openxmlformats.org/officeDocument/2006/relationships/hyperlink" Target="https://spacewalkproject.github.io/" TargetMode="External"/><Relationship Id="rId80" Type="http://schemas.openxmlformats.org/officeDocument/2006/relationships/hyperlink" Target="https://jquery.com/" TargetMode="External"/><Relationship Id="rId155" Type="http://schemas.openxmlformats.org/officeDocument/2006/relationships/hyperlink" Target="http://www.cfengine.com/" TargetMode="External"/><Relationship Id="rId176" Type="http://schemas.openxmlformats.org/officeDocument/2006/relationships/hyperlink" Target="http://www.dovecot.org/" TargetMode="External"/><Relationship Id="rId197" Type="http://schemas.openxmlformats.org/officeDocument/2006/relationships/hyperlink" Target="https://virt-manager.org/" TargetMode="External"/><Relationship Id="rId341" Type="http://schemas.openxmlformats.org/officeDocument/2006/relationships/hyperlink" Target="http://www.keycloak.org/" TargetMode="External"/><Relationship Id="rId362" Type="http://schemas.openxmlformats.org/officeDocument/2006/relationships/hyperlink" Target="http://kafka.apache.org/" TargetMode="External"/><Relationship Id="rId201" Type="http://schemas.openxmlformats.org/officeDocument/2006/relationships/hyperlink" Target="https://www.gluster.org/" TargetMode="External"/><Relationship Id="rId222" Type="http://schemas.openxmlformats.org/officeDocument/2006/relationships/hyperlink" Target="https://jenkins.io/" TargetMode="External"/><Relationship Id="rId243" Type="http://schemas.openxmlformats.org/officeDocument/2006/relationships/hyperlink" Target="https://www.mozilla.jp/thunderbird/" TargetMode="External"/><Relationship Id="rId264" Type="http://schemas.openxmlformats.org/officeDocument/2006/relationships/hyperlink" Target="https://www.mongodb.com/" TargetMode="External"/><Relationship Id="rId285" Type="http://schemas.openxmlformats.org/officeDocument/2006/relationships/hyperlink" Target="http://httpd.apache.org/" TargetMode="External"/><Relationship Id="rId17" Type="http://schemas.openxmlformats.org/officeDocument/2006/relationships/hyperlink" Target="https://sourceforge.net/projects/openpsa/" TargetMode="External"/><Relationship Id="rId38" Type="http://schemas.openxmlformats.org/officeDocument/2006/relationships/hyperlink" Target="http://www.xoops.org/" TargetMode="External"/><Relationship Id="rId59" Type="http://schemas.openxmlformats.org/officeDocument/2006/relationships/hyperlink" Target="http://tubame.github.io/ja/index/" TargetMode="External"/><Relationship Id="rId103" Type="http://schemas.openxmlformats.org/officeDocument/2006/relationships/hyperlink" Target="https://www.bugzilla.org/" TargetMode="External"/><Relationship Id="rId124" Type="http://schemas.openxmlformats.org/officeDocument/2006/relationships/hyperlink" Target="http://blog.bacula.org/" TargetMode="External"/><Relationship Id="rId310" Type="http://schemas.openxmlformats.org/officeDocument/2006/relationships/hyperlink" Target="http://www.danga.com/memcached/" TargetMode="External"/><Relationship Id="rId70" Type="http://schemas.openxmlformats.org/officeDocument/2006/relationships/hyperlink" Target="http://asm.ow2.org/" TargetMode="External"/><Relationship Id="rId91" Type="http://schemas.openxmlformats.org/officeDocument/2006/relationships/hyperlink" Target="https://www.erlang.org/" TargetMode="External"/><Relationship Id="rId145" Type="http://schemas.openxmlformats.org/officeDocument/2006/relationships/hyperlink" Target="https://www.jaegertracing.io/" TargetMode="External"/><Relationship Id="rId166" Type="http://schemas.openxmlformats.org/officeDocument/2006/relationships/hyperlink" Target="https://osdn.jp/projects/filezilla/" TargetMode="External"/><Relationship Id="rId187" Type="http://schemas.openxmlformats.org/officeDocument/2006/relationships/hyperlink" Target="http://www.debian.or.jp/" TargetMode="External"/><Relationship Id="rId331" Type="http://schemas.openxmlformats.org/officeDocument/2006/relationships/hyperlink" Target="https://bitcoin.org/" TargetMode="External"/><Relationship Id="rId352" Type="http://schemas.openxmlformats.org/officeDocument/2006/relationships/hyperlink" Target="http://caffe.berkeleyvision.org/" TargetMode="External"/><Relationship Id="rId1" Type="http://schemas.openxmlformats.org/officeDocument/2006/relationships/slideLayout" Target="../slideLayouts/slideLayout1.xml"/><Relationship Id="rId212" Type="http://schemas.openxmlformats.org/officeDocument/2006/relationships/hyperlink" Target="https://www.vagrantup.com/" TargetMode="External"/><Relationship Id="rId233" Type="http://schemas.openxmlformats.org/officeDocument/2006/relationships/hyperlink" Target="https://gajim.org/" TargetMode="External"/><Relationship Id="rId254" Type="http://schemas.openxmlformats.org/officeDocument/2006/relationships/hyperlink" Target="https://www.r-project.org/index.html" TargetMode="External"/><Relationship Id="rId28" Type="http://schemas.openxmlformats.org/officeDocument/2006/relationships/hyperlink" Target="https://irohaboard.irohasoft.jp/" TargetMode="External"/><Relationship Id="rId49" Type="http://schemas.openxmlformats.org/officeDocument/2006/relationships/hyperlink" Target="http://cobertura.github.io/cobertura/" TargetMode="External"/><Relationship Id="rId114" Type="http://schemas.openxmlformats.org/officeDocument/2006/relationships/hyperlink" Target="https://www.openssl.org/" TargetMode="External"/><Relationship Id="rId275" Type="http://schemas.openxmlformats.org/officeDocument/2006/relationships/hyperlink" Target="https://nifi.apache.org/" TargetMode="External"/><Relationship Id="rId296" Type="http://schemas.openxmlformats.org/officeDocument/2006/relationships/hyperlink" Target="https://db.apache.org/derby/" TargetMode="External"/><Relationship Id="rId300" Type="http://schemas.openxmlformats.org/officeDocument/2006/relationships/hyperlink" Target="https://www-jp.mysql.com/" TargetMode="External"/><Relationship Id="rId60" Type="http://schemas.openxmlformats.org/officeDocument/2006/relationships/hyperlink" Target="https://subversion.apache.org/" TargetMode="External"/><Relationship Id="rId81" Type="http://schemas.openxmlformats.org/officeDocument/2006/relationships/hyperlink" Target="http://www.mybatis.org/mybatis-3/ja/" TargetMode="External"/><Relationship Id="rId135" Type="http://schemas.openxmlformats.org/officeDocument/2006/relationships/hyperlink" Target="https://www.nagios.org/" TargetMode="External"/><Relationship Id="rId156" Type="http://schemas.openxmlformats.org/officeDocument/2006/relationships/hyperlink" Target="https://www.chef.io/" TargetMode="External"/><Relationship Id="rId177" Type="http://schemas.openxmlformats.org/officeDocument/2006/relationships/hyperlink" Target="http://www.exim.org/" TargetMode="External"/><Relationship Id="rId198" Type="http://schemas.openxmlformats.org/officeDocument/2006/relationships/hyperlink" Target="https://www.virtualbox.org/" TargetMode="External"/><Relationship Id="rId321" Type="http://schemas.openxmlformats.org/officeDocument/2006/relationships/hyperlink" Target="https://pleasanter.org/" TargetMode="External"/><Relationship Id="rId342" Type="http://schemas.openxmlformats.org/officeDocument/2006/relationships/hyperlink" Target="https://github.com/theupdateframework/notary" TargetMode="External"/><Relationship Id="rId363" Type="http://schemas.openxmlformats.org/officeDocument/2006/relationships/hyperlink" Target="https://nats.io/" TargetMode="External"/><Relationship Id="rId202" Type="http://schemas.openxmlformats.org/officeDocument/2006/relationships/hyperlink" Target="http://lustre.org/" TargetMode="External"/><Relationship Id="rId223" Type="http://schemas.openxmlformats.org/officeDocument/2006/relationships/hyperlink" Target="http://junit.org/" TargetMode="External"/><Relationship Id="rId244" Type="http://schemas.openxmlformats.org/officeDocument/2006/relationships/hyperlink" Target="https://www.cloudfoundry.org/" TargetMode="External"/><Relationship Id="rId18" Type="http://schemas.openxmlformats.org/officeDocument/2006/relationships/hyperlink" Target="https://www.sugarcrm.com/" TargetMode="External"/><Relationship Id="rId39" Type="http://schemas.openxmlformats.org/officeDocument/2006/relationships/hyperlink" Target="http://xoopscube.jp/" TargetMode="External"/><Relationship Id="rId265" Type="http://schemas.openxmlformats.org/officeDocument/2006/relationships/hyperlink" Target="http://redis.io/" TargetMode="External"/><Relationship Id="rId286" Type="http://schemas.openxmlformats.org/officeDocument/2006/relationships/hyperlink" Target="http://tomcat.apache.org/" TargetMode="External"/><Relationship Id="rId50" Type="http://schemas.openxmlformats.org/officeDocument/2006/relationships/hyperlink" Target="https://eclipse.org/" TargetMode="External"/><Relationship Id="rId104" Type="http://schemas.openxmlformats.org/officeDocument/2006/relationships/hyperlink" Target="http://redmine.jp/" TargetMode="External"/><Relationship Id="rId125" Type="http://schemas.openxmlformats.org/officeDocument/2006/relationships/hyperlink" Target="http://clonezilla.org/" TargetMode="External"/><Relationship Id="rId146" Type="http://schemas.openxmlformats.org/officeDocument/2006/relationships/hyperlink" Target="http://oss.oetiker.ch/mrtg/" TargetMode="External"/><Relationship Id="rId167" Type="http://schemas.openxmlformats.org/officeDocument/2006/relationships/hyperlink" Target="http://www.proftpd.org/" TargetMode="External"/><Relationship Id="rId188" Type="http://schemas.openxmlformats.org/officeDocument/2006/relationships/hyperlink" Target="https://getfedora.org/" TargetMode="External"/><Relationship Id="rId311" Type="http://schemas.openxmlformats.org/officeDocument/2006/relationships/hyperlink" Target="https://www.mongodb.org/" TargetMode="External"/><Relationship Id="rId332" Type="http://schemas.openxmlformats.org/officeDocument/2006/relationships/hyperlink" Target="https://bitcoin.org/ja/" TargetMode="External"/><Relationship Id="rId353" Type="http://schemas.openxmlformats.org/officeDocument/2006/relationships/hyperlink" Target="https://caffe2.ai/" TargetMode="External"/><Relationship Id="rId71" Type="http://schemas.openxmlformats.org/officeDocument/2006/relationships/hyperlink" Target="https://ckeditor.com/" TargetMode="External"/><Relationship Id="rId92" Type="http://schemas.openxmlformats.org/officeDocument/2006/relationships/hyperlink" Target="http://golang.org/" TargetMode="External"/><Relationship Id="rId213" Type="http://schemas.openxmlformats.org/officeDocument/2006/relationships/hyperlink" Target="http://www.rancher.io/" TargetMode="External"/><Relationship Id="rId234" Type="http://schemas.openxmlformats.org/officeDocument/2006/relationships/hyperlink" Target="https://www.gimp.org/" TargetMode="External"/><Relationship Id="rId2" Type="http://schemas.openxmlformats.org/officeDocument/2006/relationships/hyperlink" Target="https://www.openhub.net/p/pentaho" TargetMode="External"/><Relationship Id="rId29" Type="http://schemas.openxmlformats.org/officeDocument/2006/relationships/hyperlink" Target="http://www.joomla.jp/" TargetMode="External"/><Relationship Id="rId255" Type="http://schemas.openxmlformats.org/officeDocument/2006/relationships/hyperlink" Target="https://drill.apache.org/" TargetMode="External"/><Relationship Id="rId276" Type="http://schemas.openxmlformats.org/officeDocument/2006/relationships/hyperlink" Target="http://sqoop.apache.org/" TargetMode="External"/><Relationship Id="rId297" Type="http://schemas.openxmlformats.org/officeDocument/2006/relationships/hyperlink" Target="http://www.oracle.com/technetwork/jp/database/database-technologies/berkeleydb/overview/index.html" TargetMode="External"/><Relationship Id="rId40" Type="http://schemas.openxmlformats.org/officeDocument/2006/relationships/hyperlink" Target="http://manifoldcf.apache.org/ja_JP/" TargetMode="External"/><Relationship Id="rId115" Type="http://schemas.openxmlformats.org/officeDocument/2006/relationships/hyperlink" Target="https://openvpn.net/" TargetMode="External"/><Relationship Id="rId136" Type="http://schemas.openxmlformats.org/officeDocument/2006/relationships/hyperlink" Target="http://www.opennms.org/" TargetMode="External"/><Relationship Id="rId157" Type="http://schemas.openxmlformats.org/officeDocument/2006/relationships/hyperlink" Target="http://cobbler.github.io/" TargetMode="External"/><Relationship Id="rId178" Type="http://schemas.openxmlformats.org/officeDocument/2006/relationships/hyperlink" Target="http://www.fml.org/" TargetMode="External"/><Relationship Id="rId301" Type="http://schemas.openxmlformats.org/officeDocument/2006/relationships/hyperlink" Target="http://www.postgresql.org/" TargetMode="External"/><Relationship Id="rId322" Type="http://schemas.openxmlformats.org/officeDocument/2006/relationships/hyperlink" Target="https://avro.apache.org/" TargetMode="External"/><Relationship Id="rId343" Type="http://schemas.openxmlformats.org/officeDocument/2006/relationships/hyperlink" Target="https://github.com/SELinuxProject" TargetMode="External"/><Relationship Id="rId364" Type="http://schemas.openxmlformats.org/officeDocument/2006/relationships/hyperlink" Target="https://www.rabbitmq.com/" TargetMode="External"/><Relationship Id="rId61" Type="http://schemas.openxmlformats.org/officeDocument/2006/relationships/hyperlink" Target="http://www.nongnu.org/cvs/" TargetMode="External"/><Relationship Id="rId82" Type="http://schemas.openxmlformats.org/officeDocument/2006/relationships/hyperlink" Target="https://nodejs.org/ja/" TargetMode="External"/><Relationship Id="rId199" Type="http://schemas.openxmlformats.org/officeDocument/2006/relationships/hyperlink" Target="http://www.xenproject.org/" TargetMode="External"/><Relationship Id="rId203" Type="http://schemas.openxmlformats.org/officeDocument/2006/relationships/hyperlink" Target="https://rook.io/" TargetMode="External"/><Relationship Id="rId19" Type="http://schemas.openxmlformats.org/officeDocument/2006/relationships/hyperlink" Target="https://www.zimbra.com/" TargetMode="External"/><Relationship Id="rId224" Type="http://schemas.openxmlformats.org/officeDocument/2006/relationships/hyperlink" Target="https://pmd.github.io/" TargetMode="External"/><Relationship Id="rId245" Type="http://schemas.openxmlformats.org/officeDocument/2006/relationships/hyperlink" Target="https://www.openshift.org/" TargetMode="External"/><Relationship Id="rId266" Type="http://schemas.openxmlformats.org/officeDocument/2006/relationships/hyperlink" Target="https://voltdb.com/" TargetMode="External"/><Relationship Id="rId287" Type="http://schemas.openxmlformats.org/officeDocument/2006/relationships/hyperlink" Target="https://embedthis.com/appweb/" TargetMode="External"/><Relationship Id="rId30" Type="http://schemas.openxmlformats.org/officeDocument/2006/relationships/hyperlink" Target="https://www.liferay.com/ja/" TargetMode="External"/><Relationship Id="rId105" Type="http://schemas.openxmlformats.org/officeDocument/2006/relationships/hyperlink" Target="https://trac.edgewall.org/" TargetMode="External"/><Relationship Id="rId126" Type="http://schemas.openxmlformats.org/officeDocument/2006/relationships/hyperlink" Target="https://zookeeper.apache.org/" TargetMode="External"/><Relationship Id="rId147" Type="http://schemas.openxmlformats.org/officeDocument/2006/relationships/hyperlink" Target="http://munin-monitoring.org/" TargetMode="External"/><Relationship Id="rId168" Type="http://schemas.openxmlformats.org/officeDocument/2006/relationships/hyperlink" Target="https://security.appspot.com/vsftpd.html" TargetMode="External"/><Relationship Id="rId312" Type="http://schemas.openxmlformats.org/officeDocument/2006/relationships/hyperlink" Target="https://chrony.tuxfamily.org/" TargetMode="External"/><Relationship Id="rId333" Type="http://schemas.openxmlformats.org/officeDocument/2006/relationships/hyperlink" Target="https://github.com/ethereum/" TargetMode="External"/><Relationship Id="rId354" Type="http://schemas.openxmlformats.org/officeDocument/2006/relationships/hyperlink" Target="http://chainer.org/" TargetMode="External"/><Relationship Id="rId51" Type="http://schemas.openxmlformats.org/officeDocument/2006/relationships/hyperlink" Target="https://eslint.org/" TargetMode="External"/><Relationship Id="rId72" Type="http://schemas.openxmlformats.org/officeDocument/2006/relationships/hyperlink" Target="https://dojotoolkit.org/" TargetMode="External"/><Relationship Id="rId93" Type="http://schemas.openxmlformats.org/officeDocument/2006/relationships/hyperlink" Target="https://sourceforge.net/projects/open-cobol/" TargetMode="External"/><Relationship Id="rId189" Type="http://schemas.openxmlformats.org/officeDocument/2006/relationships/hyperlink" Target="http://www.jp.freebsd.org/" TargetMode="External"/><Relationship Id="rId3" Type="http://schemas.openxmlformats.org/officeDocument/2006/relationships/hyperlink" Target="http://www.compiere-japan.com/" TargetMode="External"/><Relationship Id="rId214" Type="http://schemas.openxmlformats.org/officeDocument/2006/relationships/hyperlink" Target="https://docs.openstack.org/murano/latest/" TargetMode="External"/><Relationship Id="rId235" Type="http://schemas.openxmlformats.org/officeDocument/2006/relationships/hyperlink" Target="http://gkrellm.srcbox.net/" TargetMode="External"/><Relationship Id="rId256" Type="http://schemas.openxmlformats.org/officeDocument/2006/relationships/hyperlink" Target="https://hive.apache.org/" TargetMode="External"/><Relationship Id="rId277" Type="http://schemas.openxmlformats.org/officeDocument/2006/relationships/hyperlink" Target="http://www.fluentd.org/" TargetMode="External"/><Relationship Id="rId298" Type="http://schemas.openxmlformats.org/officeDocument/2006/relationships/hyperlink" Target="http://www.firebirdsql.org/" TargetMode="External"/><Relationship Id="rId116" Type="http://schemas.openxmlformats.org/officeDocument/2006/relationships/hyperlink" Target="https://www.torproject.org/" TargetMode="External"/><Relationship Id="rId137" Type="http://schemas.openxmlformats.org/officeDocument/2006/relationships/hyperlink" Target="https://pandorafms.org/ja/" TargetMode="External"/><Relationship Id="rId158" Type="http://schemas.openxmlformats.org/officeDocument/2006/relationships/hyperlink" Target="http://crowbar.github.io/" TargetMode="External"/><Relationship Id="rId302" Type="http://schemas.openxmlformats.org/officeDocument/2006/relationships/hyperlink" Target="https://www.sqlite.org/" TargetMode="External"/><Relationship Id="rId323" Type="http://schemas.openxmlformats.org/officeDocument/2006/relationships/hyperlink" Target="https://parquet.apache.org/" TargetMode="External"/><Relationship Id="rId344" Type="http://schemas.openxmlformats.org/officeDocument/2006/relationships/hyperlink" Target="http://www.igniterealtime.org/projects/smack/" TargetMode="External"/><Relationship Id="rId20" Type="http://schemas.openxmlformats.org/officeDocument/2006/relationships/hyperlink" Target="https://www.mosp.jp/" TargetMode="External"/><Relationship Id="rId41" Type="http://schemas.openxmlformats.org/officeDocument/2006/relationships/hyperlink" Target="http://lucene.apache.org/solr/" TargetMode="External"/><Relationship Id="rId62" Type="http://schemas.openxmlformats.org/officeDocument/2006/relationships/hyperlink" Target="http://git-scm.com/" TargetMode="External"/><Relationship Id="rId83" Type="http://schemas.openxmlformats.org/officeDocument/2006/relationships/hyperlink" Target="http://rubyonrails.org/" TargetMode="External"/><Relationship Id="rId179" Type="http://schemas.openxmlformats.org/officeDocument/2006/relationships/hyperlink" Target="http://www.postfix.org/" TargetMode="External"/><Relationship Id="rId365" Type="http://schemas.openxmlformats.org/officeDocument/2006/relationships/hyperlink" Target="https://grafana.com/" TargetMode="External"/><Relationship Id="rId190" Type="http://schemas.openxmlformats.org/officeDocument/2006/relationships/hyperlink" Target="https://ja.opensuse.org/" TargetMode="External"/><Relationship Id="rId204" Type="http://schemas.openxmlformats.org/officeDocument/2006/relationships/hyperlink" Target="http://openvswitch.org/" TargetMode="External"/><Relationship Id="rId225" Type="http://schemas.openxmlformats.org/officeDocument/2006/relationships/hyperlink" Target="https://opentracing.io/" TargetMode="External"/><Relationship Id="rId246" Type="http://schemas.openxmlformats.org/officeDocument/2006/relationships/hyperlink" Target="https://wiki.openstack.org/wiki/Glance" TargetMode="External"/><Relationship Id="rId267" Type="http://schemas.openxmlformats.org/officeDocument/2006/relationships/hyperlink" Target="https://griddb.net/ja/" TargetMode="External"/><Relationship Id="rId288" Type="http://schemas.openxmlformats.org/officeDocument/2006/relationships/hyperlink" Target="https://glassfish.java.net/"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hyperlink" Target="https://bitcoin.org/ja/" TargetMode="External"/><Relationship Id="rId3" Type="http://schemas.openxmlformats.org/officeDocument/2006/relationships/hyperlink" Target="https://github.com/espruino" TargetMode="External"/><Relationship Id="rId7" Type="http://schemas.openxmlformats.org/officeDocument/2006/relationships/hyperlink" Target="https://bitcoin.org/" TargetMode="Externa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hyperlink" Target="https://nodered.jp/" TargetMode="External"/><Relationship Id="rId5" Type="http://schemas.openxmlformats.org/officeDocument/2006/relationships/hyperlink" Target="https://nodered.org/" TargetMode="External"/><Relationship Id="rId10" Type="http://schemas.openxmlformats.org/officeDocument/2006/relationships/hyperlink" Target="http://www.hyperledger.org/" TargetMode="External"/><Relationship Id="rId4" Type="http://schemas.openxmlformats.org/officeDocument/2006/relationships/hyperlink" Target="https://www.knime.com/" TargetMode="External"/><Relationship Id="rId9" Type="http://schemas.openxmlformats.org/officeDocument/2006/relationships/hyperlink" Target="https://github.com/ethereum/"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hyperlink" Target="https://vitess.io/" TargetMode="External"/><Relationship Id="rId13" Type="http://schemas.openxmlformats.org/officeDocument/2006/relationships/hyperlink" Target="http://cassandra.apache.org/" TargetMode="External"/><Relationship Id="rId18" Type="http://schemas.openxmlformats.org/officeDocument/2006/relationships/hyperlink" Target="https://couchdb.apache.org/" TargetMode="External"/><Relationship Id="rId26" Type="http://schemas.openxmlformats.org/officeDocument/2006/relationships/hyperlink" Target="https://prometheus.io/" TargetMode="External"/><Relationship Id="rId3" Type="http://schemas.openxmlformats.org/officeDocument/2006/relationships/hyperlink" Target="http://www.firebirdsql.org/" TargetMode="External"/><Relationship Id="rId21" Type="http://schemas.openxmlformats.org/officeDocument/2006/relationships/hyperlink" Target="https://aerospike.com/jp/home/" TargetMode="External"/><Relationship Id="rId7" Type="http://schemas.openxmlformats.org/officeDocument/2006/relationships/hyperlink" Target="https://www.sqlite.org/" TargetMode="External"/><Relationship Id="rId12" Type="http://schemas.openxmlformats.org/officeDocument/2006/relationships/hyperlink" Target="http://neo4j.org/" TargetMode="External"/><Relationship Id="rId17" Type="http://schemas.openxmlformats.org/officeDocument/2006/relationships/hyperlink" Target="http://redis.io/" TargetMode="External"/><Relationship Id="rId25" Type="http://schemas.openxmlformats.org/officeDocument/2006/relationships/hyperlink" Target="https://www.influxdata.com/products/influxdb-overview/" TargetMode="External"/><Relationship Id="rId2" Type="http://schemas.openxmlformats.org/officeDocument/2006/relationships/hyperlink" Target="https://db.apache.org/derby/" TargetMode="External"/><Relationship Id="rId16" Type="http://schemas.openxmlformats.org/officeDocument/2006/relationships/hyperlink" Target="http://memcached.org/" TargetMode="External"/><Relationship Id="rId20" Type="http://schemas.openxmlformats.org/officeDocument/2006/relationships/hyperlink" Target="https://realm.io/" TargetMode="External"/><Relationship Id="rId29"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hyperlink" Target="http://www.postgresql.org/" TargetMode="External"/><Relationship Id="rId11" Type="http://schemas.openxmlformats.org/officeDocument/2006/relationships/hyperlink" Target="https://janusgraph.org/" TargetMode="External"/><Relationship Id="rId24" Type="http://schemas.openxmlformats.org/officeDocument/2006/relationships/hyperlink" Target="https://griddb.net/ja/" TargetMode="External"/><Relationship Id="rId5" Type="http://schemas.openxmlformats.org/officeDocument/2006/relationships/hyperlink" Target="https://www-jp.mysql.com/" TargetMode="External"/><Relationship Id="rId15" Type="http://schemas.openxmlformats.org/officeDocument/2006/relationships/hyperlink" Target="https://etcd.io/" TargetMode="External"/><Relationship Id="rId23" Type="http://schemas.openxmlformats.org/officeDocument/2006/relationships/hyperlink" Target="https://pleasanter.org/" TargetMode="External"/><Relationship Id="rId28" Type="http://schemas.openxmlformats.org/officeDocument/2006/relationships/hyperlink" Target="https://www.arangodb.com/" TargetMode="External"/><Relationship Id="rId10" Type="http://schemas.openxmlformats.org/officeDocument/2006/relationships/hyperlink" Target="https://www.phpmyadmin.net/" TargetMode="External"/><Relationship Id="rId19" Type="http://schemas.openxmlformats.org/officeDocument/2006/relationships/hyperlink" Target="https://www.couchbase.com/" TargetMode="External"/><Relationship Id="rId4" Type="http://schemas.openxmlformats.org/officeDocument/2006/relationships/hyperlink" Target="https://mariadb.org/" TargetMode="External"/><Relationship Id="rId9" Type="http://schemas.openxmlformats.org/officeDocument/2006/relationships/hyperlink" Target="https://www.pgadmin.org/" TargetMode="External"/><Relationship Id="rId14" Type="http://schemas.openxmlformats.org/officeDocument/2006/relationships/hyperlink" Target="http://www.oracle.com/technetwork/jp/database/database-technologies/berkeleydb/overview/index.html" TargetMode="External"/><Relationship Id="rId22" Type="http://schemas.openxmlformats.org/officeDocument/2006/relationships/hyperlink" Target="https://www.voltdb.com/" TargetMode="External"/><Relationship Id="rId27" Type="http://schemas.openxmlformats.org/officeDocument/2006/relationships/hyperlink" Target="https://www.timescale.com/" TargetMode="External"/><Relationship Id="rId30" Type="http://schemas.openxmlformats.org/officeDocument/2006/relationships/image" Target="../media/image21.png"/></Relationships>
</file>

<file path=ppt/slides/_rels/slide41.xml.rels><?xml version="1.0" encoding="UTF-8" standalone="yes"?>
<Relationships xmlns="http://schemas.openxmlformats.org/package/2006/relationships"><Relationship Id="rId13" Type="http://schemas.openxmlformats.org/officeDocument/2006/relationships/hyperlink" Target="https://linuxcontainers.org/" TargetMode="External"/><Relationship Id="rId18" Type="http://schemas.openxmlformats.org/officeDocument/2006/relationships/hyperlink" Target="https://ceph.io/" TargetMode="External"/><Relationship Id="rId26" Type="http://schemas.openxmlformats.org/officeDocument/2006/relationships/hyperlink" Target="https://cloudstack.apache.org/" TargetMode="External"/><Relationship Id="rId39" Type="http://schemas.openxmlformats.org/officeDocument/2006/relationships/hyperlink" Target="https://wiki.openstack.org/wiki/Keystone" TargetMode="External"/><Relationship Id="rId21" Type="http://schemas.openxmlformats.org/officeDocument/2006/relationships/hyperlink" Target="https://rook.io/" TargetMode="External"/><Relationship Id="rId34" Type="http://schemas.openxmlformats.org/officeDocument/2006/relationships/hyperlink" Target="https://www.ovirt.org/" TargetMode="External"/><Relationship Id="rId42" Type="http://schemas.openxmlformats.org/officeDocument/2006/relationships/hyperlink" Target="https://www.okd.io/" TargetMode="External"/><Relationship Id="rId47" Type="http://schemas.openxmlformats.org/officeDocument/2006/relationships/hyperlink" Target="https://wiki.openstack.org/wiki/Swift" TargetMode="External"/><Relationship Id="rId50" Type="http://schemas.openxmlformats.org/officeDocument/2006/relationships/hyperlink" Target="http://kubernetes.io/" TargetMode="External"/><Relationship Id="rId55" Type="http://schemas.openxmlformats.org/officeDocument/2006/relationships/hyperlink" Target="https://wiki.openstack.org/wiki/Heat" TargetMode="External"/><Relationship Id="rId7" Type="http://schemas.openxmlformats.org/officeDocument/2006/relationships/hyperlink" Target="https://getfedora.org/en/coreos?stream=stable" TargetMode="External"/><Relationship Id="rId2" Type="http://schemas.openxmlformats.org/officeDocument/2006/relationships/image" Target="../media/image22.png"/><Relationship Id="rId16" Type="http://schemas.openxmlformats.org/officeDocument/2006/relationships/hyperlink" Target="https://www.virtualbox.org/" TargetMode="External"/><Relationship Id="rId20" Type="http://schemas.openxmlformats.org/officeDocument/2006/relationships/hyperlink" Target="http://lustre.org/" TargetMode="External"/><Relationship Id="rId29" Type="http://schemas.openxmlformats.org/officeDocument/2006/relationships/hyperlink" Target="https://www.vagrantup.com/" TargetMode="External"/><Relationship Id="rId41" Type="http://schemas.openxmlformats.org/officeDocument/2006/relationships/hyperlink" Target="https://knative.dev/" TargetMode="External"/><Relationship Id="rId54" Type="http://schemas.openxmlformats.org/officeDocument/2006/relationships/hyperlink" Target="https://microk8s.io/" TargetMode="External"/><Relationship Id="rId62" Type="http://schemas.openxmlformats.org/officeDocument/2006/relationships/hyperlink" Target="https://istio.io/" TargetMode="External"/><Relationship Id="rId1" Type="http://schemas.openxmlformats.org/officeDocument/2006/relationships/slideLayout" Target="../slideLayouts/slideLayout2.xml"/><Relationship Id="rId6" Type="http://schemas.openxmlformats.org/officeDocument/2006/relationships/hyperlink" Target="http://www.debian.or.jp/" TargetMode="External"/><Relationship Id="rId11" Type="http://schemas.openxmlformats.org/officeDocument/2006/relationships/hyperlink" Target="https://www.docker.com/" TargetMode="External"/><Relationship Id="rId24" Type="http://schemas.openxmlformats.org/officeDocument/2006/relationships/hyperlink" Target="https://opennetworking.org/onos/" TargetMode="External"/><Relationship Id="rId32" Type="http://schemas.openxmlformats.org/officeDocument/2006/relationships/hyperlink" Target="https://wiki.openstack.org/wiki/Ironic" TargetMode="External"/><Relationship Id="rId37" Type="http://schemas.openxmlformats.org/officeDocument/2006/relationships/hyperlink" Target="https://wiki.openstack.org/wiki/Neutron" TargetMode="External"/><Relationship Id="rId40" Type="http://schemas.openxmlformats.org/officeDocument/2006/relationships/hyperlink" Target="https://www.cloudfoundry.org/" TargetMode="External"/><Relationship Id="rId45" Type="http://schemas.openxmlformats.org/officeDocument/2006/relationships/hyperlink" Target="https://wiki.openstack.org/wiki/Cinder" TargetMode="External"/><Relationship Id="rId53" Type="http://schemas.openxmlformats.org/officeDocument/2006/relationships/hyperlink" Target="https://k3s.io/" TargetMode="External"/><Relationship Id="rId58" Type="http://schemas.openxmlformats.org/officeDocument/2006/relationships/hyperlink" Target="https://github.com/google/gvisor" TargetMode="External"/><Relationship Id="rId5" Type="http://schemas.openxmlformats.org/officeDocument/2006/relationships/hyperlink" Target="https://centos.org/" TargetMode="External"/><Relationship Id="rId15" Type="http://schemas.openxmlformats.org/officeDocument/2006/relationships/hyperlink" Target="https://virt-manager.org/" TargetMode="External"/><Relationship Id="rId23" Type="http://schemas.openxmlformats.org/officeDocument/2006/relationships/hyperlink" Target="https://www.opendaylight.org/" TargetMode="External"/><Relationship Id="rId28" Type="http://schemas.openxmlformats.org/officeDocument/2006/relationships/hyperlink" Target="https://www.manageiq.org/" TargetMode="External"/><Relationship Id="rId36" Type="http://schemas.openxmlformats.org/officeDocument/2006/relationships/hyperlink" Target="https://wiki.openstack.org/wiki/Designate" TargetMode="External"/><Relationship Id="rId49" Type="http://schemas.openxmlformats.org/officeDocument/2006/relationships/hyperlink" Target="http://mesos.apache.org/" TargetMode="External"/><Relationship Id="rId57" Type="http://schemas.openxmlformats.org/officeDocument/2006/relationships/hyperlink" Target="https://cri-o.io/" TargetMode="External"/><Relationship Id="rId61" Type="http://schemas.openxmlformats.org/officeDocument/2006/relationships/hyperlink" Target="https://github.com/opencontainers/runc" TargetMode="External"/><Relationship Id="rId10" Type="http://schemas.openxmlformats.org/officeDocument/2006/relationships/hyperlink" Target="https://www.ubuntulinux.jp/" TargetMode="External"/><Relationship Id="rId19" Type="http://schemas.openxmlformats.org/officeDocument/2006/relationships/hyperlink" Target="https://www.gluster.org/" TargetMode="External"/><Relationship Id="rId31" Type="http://schemas.openxmlformats.org/officeDocument/2006/relationships/hyperlink" Target="https://wiki.openstack.org/wiki/Horizon" TargetMode="External"/><Relationship Id="rId44" Type="http://schemas.openxmlformats.org/officeDocument/2006/relationships/hyperlink" Target="https://wiki.openstack.org/wiki/Nova" TargetMode="External"/><Relationship Id="rId52" Type="http://schemas.openxmlformats.org/officeDocument/2006/relationships/hyperlink" Target="https://helm.sh/" TargetMode="External"/><Relationship Id="rId60" Type="http://schemas.openxmlformats.org/officeDocument/2006/relationships/hyperlink" Target="https://github.com/rkt/rkt" TargetMode="External"/><Relationship Id="rId4" Type="http://schemas.openxmlformats.org/officeDocument/2006/relationships/hyperlink" Target="https://www.automotivelinux.org/" TargetMode="External"/><Relationship Id="rId9" Type="http://schemas.openxmlformats.org/officeDocument/2006/relationships/hyperlink" Target="https://ja.opensuse.org/" TargetMode="External"/><Relationship Id="rId14" Type="http://schemas.openxmlformats.org/officeDocument/2006/relationships/hyperlink" Target="https://www.qemu.org/" TargetMode="External"/><Relationship Id="rId22" Type="http://schemas.openxmlformats.org/officeDocument/2006/relationships/hyperlink" Target="https://github.com/flannel-io/flannel" TargetMode="External"/><Relationship Id="rId27" Type="http://schemas.openxmlformats.org/officeDocument/2006/relationships/hyperlink" Target="http://www8.hp.com/jp/ja/cloud/helion-eucalyptus-overview.html" TargetMode="External"/><Relationship Id="rId30" Type="http://schemas.openxmlformats.org/officeDocument/2006/relationships/hyperlink" Target="https://wiki.openstack.org/wiki/Telemetry#Ceilometer" TargetMode="External"/><Relationship Id="rId35" Type="http://schemas.openxmlformats.org/officeDocument/2006/relationships/hyperlink" Target="https://docs.openstack.org/murano/latest/" TargetMode="External"/><Relationship Id="rId43" Type="http://schemas.openxmlformats.org/officeDocument/2006/relationships/hyperlink" Target="https://wiki.openstack.org/wiki/Glance" TargetMode="External"/><Relationship Id="rId48" Type="http://schemas.openxmlformats.org/officeDocument/2006/relationships/hyperlink" Target="https://wiki.openstack.org/wiki/Trove" TargetMode="External"/><Relationship Id="rId56" Type="http://schemas.openxmlformats.org/officeDocument/2006/relationships/hyperlink" Target="https://rancher.com/" TargetMode="External"/><Relationship Id="rId8" Type="http://schemas.openxmlformats.org/officeDocument/2006/relationships/hyperlink" Target="https://www.freebsd.org/" TargetMode="External"/><Relationship Id="rId51" Type="http://schemas.openxmlformats.org/officeDocument/2006/relationships/hyperlink" Target="https://docs.docker.com/compose/" TargetMode="External"/><Relationship Id="rId3" Type="http://schemas.openxmlformats.org/officeDocument/2006/relationships/hyperlink" Target="https://www.android.com/intl/ja_jp/" TargetMode="External"/><Relationship Id="rId12" Type="http://schemas.openxmlformats.org/officeDocument/2006/relationships/hyperlink" Target="http://www.linux-kvm.org/page/Main_Page" TargetMode="External"/><Relationship Id="rId17" Type="http://schemas.openxmlformats.org/officeDocument/2006/relationships/hyperlink" Target="http://www.xenproject.org/" TargetMode="External"/><Relationship Id="rId25" Type="http://schemas.openxmlformats.org/officeDocument/2006/relationships/hyperlink" Target="https://www.openvswitch.org/" TargetMode="External"/><Relationship Id="rId33" Type="http://schemas.openxmlformats.org/officeDocument/2006/relationships/hyperlink" Target="https://wiki.openstack.org/wiki/Magnum" TargetMode="External"/><Relationship Id="rId38" Type="http://schemas.openxmlformats.org/officeDocument/2006/relationships/hyperlink" Target="https://docs.openstack.org/sahara/latest/" TargetMode="External"/><Relationship Id="rId46" Type="http://schemas.openxmlformats.org/officeDocument/2006/relationships/hyperlink" Target="https://wiki.openstack.org/wiki/Manila" TargetMode="External"/><Relationship Id="rId59" Type="http://schemas.openxmlformats.org/officeDocument/2006/relationships/hyperlink" Target="https://podman.io/"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5.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hyperlink" Target="https://www.google.co.jp/trends"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png"/><Relationship Id="rId4" Type="http://schemas.openxmlformats.org/officeDocument/2006/relationships/image" Target="../media/image35.png"/></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png"/><Relationship Id="rId4" Type="http://schemas.openxmlformats.org/officeDocument/2006/relationships/image" Target="../media/image35.png"/></Relationships>
</file>

<file path=ppt/slides/_rels/slide59.xml.rels><?xml version="1.0" encoding="UTF-8" standalone="yes"?>
<Relationships xmlns="http://schemas.openxmlformats.org/package/2006/relationships"><Relationship Id="rId3" Type="http://schemas.openxmlformats.org/officeDocument/2006/relationships/hyperlink" Target="https://forms.office.com/r/E2n5084QL8" TargetMode="External"/><Relationship Id="rId2" Type="http://schemas.openxmlformats.org/officeDocument/2006/relationships/hyperlink" Target="https://github.com/ossforumjp/oss-choukanzu"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タイトル 3"/>
          <p:cNvSpPr>
            <a:spLocks noGrp="1"/>
          </p:cNvSpPr>
          <p:nvPr>
            <p:ph type="ctrTitle"/>
          </p:nvPr>
        </p:nvSpPr>
        <p:spPr>
          <a:xfrm>
            <a:off x="1865086" y="836386"/>
            <a:ext cx="8253185" cy="1417638"/>
          </a:xfrm>
        </p:spPr>
        <p:txBody>
          <a:bodyPr anchor="ctr"/>
          <a:lstStyle/>
          <a:p>
            <a:pPr algn="ctr"/>
            <a:r>
              <a:rPr lang="en-US" altLang="ja-JP" sz="2240" b="1" noProof="1">
                <a:latin typeface="メイリオ"/>
                <a:ea typeface="メイリオ"/>
              </a:rPr>
              <a:t>OSS bird's-eye view and activities</a:t>
            </a:r>
          </a:p>
        </p:txBody>
      </p:sp>
      <p:sp>
        <p:nvSpPr>
          <p:cNvPr id="4" name="サブタイトル 6"/>
          <p:cNvSpPr>
            <a:spLocks noGrp="1"/>
          </p:cNvSpPr>
          <p:nvPr>
            <p:ph type="subTitle" idx="1"/>
          </p:nvPr>
        </p:nvSpPr>
        <p:spPr>
          <a:xfrm>
            <a:off x="4895854" y="3703877"/>
            <a:ext cx="7010400" cy="1800200"/>
          </a:xfrm>
          <a:noFill/>
        </p:spPr>
        <p:txBody>
          <a:bodyPr/>
          <a:lstStyle/>
          <a:p>
            <a:pPr algn="r" eaLnBrk="1" hangingPunct="1"/>
            <a:r>
              <a:rPr lang="en-US" altLang="ja-JP" sz="1920" noProof="1"/>
              <a:t>May 18, 2023</a:t>
            </a:r>
            <a:endParaRPr lang="en-US" altLang="ja-JP" sz="1920" dirty="0"/>
          </a:p>
          <a:p>
            <a:pPr algn="r"/>
            <a:r>
              <a:rPr lang="ja-JP" altLang="en-US" sz="1920" noProof="1"/>
              <a:t>Japan OSS Promotion Forum bird's-eye view WG</a:t>
            </a:r>
          </a:p>
          <a:p>
            <a:pPr algn="r"/>
            <a:r>
              <a:rPr lang="ja-JP" altLang="en-US" sz="1920" noProof="1"/>
              <a:t>Taishi Yoneshima</a:t>
            </a:r>
            <a:endParaRPr lang="en-US" altLang="ja-JP" sz="1920" dirty="0"/>
          </a:p>
        </p:txBody>
      </p:sp>
      <p:sp>
        <p:nvSpPr>
          <p:cNvPr id="6" name="Rectangle 7"/>
          <p:cNvSpPr>
            <a:spLocks noGrp="1" noChangeArrowheads="1"/>
          </p:cNvSpPr>
          <p:nvPr>
            <p:ph type="ftr" sz="quarter" idx="3"/>
          </p:nvPr>
        </p:nvSpPr>
        <p:spPr>
          <a:xfrm>
            <a:off x="3863979" y="6619880"/>
            <a:ext cx="4537075" cy="188913"/>
          </a:xfrm>
          <a:prstGeom prst="rect">
            <a:avLst/>
          </a:prstGeom>
          <a:ln/>
        </p:spPr>
        <p:txBody>
          <a:bodyPr/>
          <a:lstStyle>
            <a:lvl1pPr>
              <a:defRPr/>
            </a:lvl1pPr>
          </a:lstStyle>
          <a:p>
            <a:pPr>
              <a:defRPr/>
            </a:pPr>
            <a:r>
              <a:rPr lang="en-US" altLang="ja-JP" noProof="1"/>
              <a:t>Copyright 2023 Japan OSS Promotion Forum</a:t>
            </a:r>
          </a:p>
        </p:txBody>
      </p:sp>
    </p:spTree>
    <p:extLst>
      <p:ext uri="{BB962C8B-B14F-4D97-AF65-F5344CB8AC3E}">
        <p14:creationId xmlns:p14="http://schemas.microsoft.com/office/powerpoint/2010/main" val="4394924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noProof="1"/>
              <a:t>Before we get to the point ...</a:t>
            </a:r>
            <a:endParaRPr kumimoji="1" lang="ja-JP" altLang="en-US" dirty="0"/>
          </a:p>
        </p:txBody>
      </p:sp>
      <p:sp>
        <p:nvSpPr>
          <p:cNvPr id="4" name="スライド番号プレースホルダー 3"/>
          <p:cNvSpPr>
            <a:spLocks noGrp="1"/>
          </p:cNvSpPr>
          <p:nvPr>
            <p:ph type="sldNum" sz="quarter" idx="12"/>
          </p:nvPr>
        </p:nvSpPr>
        <p:spPr/>
        <p:txBody>
          <a:bodyPr/>
          <a:lstStyle/>
          <a:p>
            <a:pPr>
              <a:defRPr/>
            </a:pPr>
            <a:fld id="{46E683E9-ADC6-4FF3-AD4E-53B288B533C8}" type="slidenum">
              <a:rPr lang="en-US" altLang="ja-JP" smtClean="0"/>
              <a:pPr>
                <a:defRPr/>
              </a:pPr>
              <a:t>10</a:t>
            </a:fld>
            <a:endParaRPr lang="en-US" altLang="ja-JP"/>
          </a:p>
        </p:txBody>
      </p:sp>
      <p:sp>
        <p:nvSpPr>
          <p:cNvPr id="5" name="正方形/長方形 4"/>
          <p:cNvSpPr/>
          <p:nvPr/>
        </p:nvSpPr>
        <p:spPr>
          <a:xfrm>
            <a:off x="565227" y="1476286"/>
            <a:ext cx="8604176" cy="523220"/>
          </a:xfrm>
          <a:prstGeom prst="rect">
            <a:avLst/>
          </a:prstGeom>
        </p:spPr>
        <p:txBody>
          <a:bodyPr wrap="square">
            <a:spAutoFit/>
          </a:bodyPr>
          <a:lstStyle/>
          <a:p>
            <a:r>
              <a:rPr lang="ja-JP" altLang="en-US" sz="2240" noProof="1"/>
              <a:t>Q.</a:t>
            </a:r>
            <a:r>
              <a:rPr lang="ja-JP" altLang="en-US" sz="2240"/>
              <a:t> </a:t>
            </a:r>
            <a:r>
              <a:rPr lang="ja-JP" altLang="en-US" sz="2240" noProof="1"/>
              <a:t>How many OSS are there out there?</a:t>
            </a:r>
          </a:p>
        </p:txBody>
      </p:sp>
      <p:sp>
        <p:nvSpPr>
          <p:cNvPr id="6" name="テキスト ボックス 5"/>
          <p:cNvSpPr txBox="1"/>
          <p:nvPr/>
        </p:nvSpPr>
        <p:spPr>
          <a:xfrm>
            <a:off x="949084" y="2318584"/>
            <a:ext cx="10932617" cy="563231"/>
          </a:xfrm>
          <a:prstGeom prst="rect">
            <a:avLst/>
          </a:prstGeom>
          <a:noFill/>
        </p:spPr>
        <p:txBody>
          <a:bodyPr wrap="square" rtlCol="0">
            <a:spAutoFit/>
          </a:bodyPr>
          <a:lstStyle/>
          <a:p>
            <a:pPr marL="342900" indent="-342900">
              <a:lnSpc>
                <a:spcPct val="170000"/>
              </a:lnSpc>
              <a:buFont typeface="+mj-ea"/>
              <a:buAutoNum type="circleNumDbPlain"/>
            </a:pPr>
            <a:r>
              <a:rPr kumimoji="1" lang="en-US" altLang="ja-JP" b="1" noProof="1"/>
              <a:t>~1,000</a:t>
            </a:r>
            <a:r>
              <a:rPr kumimoji="1" lang="en-US" altLang="ja-JP" b="1"/>
              <a:t>	</a:t>
            </a:r>
            <a:r>
              <a:rPr kumimoji="1" lang="en-US" altLang="ja-JP" b="1" noProof="1"/>
              <a:t>② 1,000 -</a:t>
            </a:r>
            <a:r>
              <a:rPr kumimoji="1" lang="en-US" altLang="ja-JP" b="1"/>
              <a:t>	</a:t>
            </a:r>
            <a:r>
              <a:rPr kumimoji="1" lang="en-US" altLang="ja-JP" b="1" noProof="1"/>
              <a:t>③ 10,000 -</a:t>
            </a:r>
            <a:r>
              <a:rPr kumimoji="1" lang="en-US" altLang="ja-JP" b="1"/>
              <a:t>	</a:t>
            </a:r>
            <a:r>
              <a:rPr kumimoji="1" lang="en-US" altLang="ja-JP" b="1" noProof="1"/>
              <a:t>④ 100,000 -</a:t>
            </a:r>
            <a:r>
              <a:rPr kumimoji="1" lang="en-US" altLang="ja-JP" b="1"/>
              <a:t>　	</a:t>
            </a:r>
            <a:r>
              <a:rPr kumimoji="1" lang="en-US" altLang="ja-JP" b="1" noProof="1"/>
              <a:t>⑤ 1 million -</a:t>
            </a:r>
            <a:endParaRPr lang="en-US" altLang="ja-JP" b="1" dirty="0"/>
          </a:p>
        </p:txBody>
      </p:sp>
      <p:sp>
        <p:nvSpPr>
          <p:cNvPr id="7" name="角丸四角形 6"/>
          <p:cNvSpPr/>
          <p:nvPr/>
        </p:nvSpPr>
        <p:spPr>
          <a:xfrm>
            <a:off x="6350000" y="2394857"/>
            <a:ext cx="3897086" cy="48695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51423498-136E-4515-ACFE-6B8C0F2005BE}"/>
              </a:ext>
            </a:extLst>
          </p:cNvPr>
          <p:cNvSpPr/>
          <p:nvPr/>
        </p:nvSpPr>
        <p:spPr>
          <a:xfrm>
            <a:off x="3587821" y="4272257"/>
            <a:ext cx="8604176" cy="1938992"/>
          </a:xfrm>
          <a:prstGeom prst="rect">
            <a:avLst/>
          </a:prstGeom>
        </p:spPr>
        <p:txBody>
          <a:bodyPr wrap="square">
            <a:spAutoFit/>
          </a:bodyPr>
          <a:lstStyle/>
          <a:p>
            <a:r>
              <a:rPr lang="ja-JP" altLang="en-US" sz="1600" noProof="1"/>
              <a:t>・Number of repositories on Github: 200 million</a:t>
            </a:r>
            <a:endParaRPr lang="en-US" altLang="ja-JP" sz="1600" dirty="0"/>
          </a:p>
          <a:p>
            <a:endParaRPr lang="en-US" altLang="ja-JP" sz="1600" dirty="0"/>
          </a:p>
          <a:p>
            <a:r>
              <a:rPr lang="ja-JP" altLang="en-US" sz="1600" noProof="1"/>
              <a:t>・Number of projects on Open Hub: 499,580</a:t>
            </a:r>
          </a:p>
          <a:p>
            <a:endParaRPr lang="en-US" altLang="ja-JP" sz="1600" dirty="0"/>
          </a:p>
          <a:p>
            <a:r>
              <a:rPr lang="ja-JP" altLang="en-US" sz="1600" noProof="1"/>
              <a:t>・Number of projects on SourceForge: 112,190</a:t>
            </a:r>
          </a:p>
          <a:p>
            <a:endParaRPr lang="ja-JP" altLang="en-US" sz="1600" dirty="0"/>
          </a:p>
        </p:txBody>
      </p:sp>
      <p:sp>
        <p:nvSpPr>
          <p:cNvPr id="19" name="正方形/長方形 18">
            <a:extLst>
              <a:ext uri="{FF2B5EF4-FFF2-40B4-BE49-F238E27FC236}">
                <a16:creationId xmlns:a16="http://schemas.microsoft.com/office/drawing/2014/main" id="{152AD7A6-028B-483E-AB0A-FF1F635C3A43}"/>
              </a:ext>
            </a:extLst>
          </p:cNvPr>
          <p:cNvSpPr/>
          <p:nvPr/>
        </p:nvSpPr>
        <p:spPr>
          <a:xfrm>
            <a:off x="3814233" y="4601528"/>
            <a:ext cx="7886355" cy="261610"/>
          </a:xfrm>
          <a:prstGeom prst="rect">
            <a:avLst/>
          </a:prstGeom>
        </p:spPr>
        <p:txBody>
          <a:bodyPr wrap="square">
            <a:spAutoFit/>
          </a:bodyPr>
          <a:lstStyle/>
          <a:p>
            <a:r>
              <a:rPr lang="en-US" altLang="ja-JP" sz="880" noProof="1"/>
              <a:t>Github.</a:t>
            </a:r>
            <a:r>
              <a:rPr lang="en-US" altLang="ja-JP" sz="880"/>
              <a:t> </a:t>
            </a:r>
            <a:r>
              <a:rPr lang="en-US" altLang="ja-JP" sz="880" noProof="1"/>
              <a:t>https://github.blog/jp/2021-03-19-improving-large-monorepo-performance-on-github/ (2021.3)</a:t>
            </a:r>
            <a:endParaRPr lang="ja-JP" altLang="en-US" sz="880" dirty="0"/>
          </a:p>
        </p:txBody>
      </p:sp>
      <p:sp>
        <p:nvSpPr>
          <p:cNvPr id="20" name="正方形/長方形 19">
            <a:extLst>
              <a:ext uri="{FF2B5EF4-FFF2-40B4-BE49-F238E27FC236}">
                <a16:creationId xmlns:a16="http://schemas.microsoft.com/office/drawing/2014/main" id="{2CC76ECE-18E8-495F-A01A-8326DC3D305A}"/>
              </a:ext>
            </a:extLst>
          </p:cNvPr>
          <p:cNvSpPr/>
          <p:nvPr/>
        </p:nvSpPr>
        <p:spPr>
          <a:xfrm>
            <a:off x="3814232" y="5235604"/>
            <a:ext cx="8377767" cy="430887"/>
          </a:xfrm>
          <a:prstGeom prst="rect">
            <a:avLst/>
          </a:prstGeom>
        </p:spPr>
        <p:txBody>
          <a:bodyPr wrap="square">
            <a:spAutoFit/>
          </a:bodyPr>
          <a:lstStyle/>
          <a:p>
            <a:r>
              <a:rPr lang="en-US" altLang="ja-JP" sz="880" noProof="1"/>
              <a:t>Synopsys BlackDuck OpenHub. </a:t>
            </a:r>
            <a:r>
              <a:rPr lang="en-US" altLang="ja-JP" sz="880" noProof="1">
                <a:hlinkClick r:id="rId2"/>
              </a:rPr>
              <a:t>https://www.openhub.net/</a:t>
            </a:r>
            <a:r>
              <a:rPr lang="en-US" altLang="ja-JP" sz="880" noProof="1"/>
              <a:t> (2023.5)</a:t>
            </a:r>
            <a:r>
              <a:rPr lang="en-US" altLang="ja-JP" sz="880"/>
              <a:t> </a:t>
            </a:r>
            <a:endParaRPr lang="ja-JP" altLang="en-US" sz="880" dirty="0"/>
          </a:p>
          <a:p>
            <a:endParaRPr lang="ja-JP" altLang="en-US" sz="880" dirty="0"/>
          </a:p>
        </p:txBody>
      </p:sp>
      <p:sp>
        <p:nvSpPr>
          <p:cNvPr id="21" name="正方形/長方形 20">
            <a:extLst>
              <a:ext uri="{FF2B5EF4-FFF2-40B4-BE49-F238E27FC236}">
                <a16:creationId xmlns:a16="http://schemas.microsoft.com/office/drawing/2014/main" id="{B7BB1643-BE49-44D0-9ECF-93A8A273B3B3}"/>
              </a:ext>
            </a:extLst>
          </p:cNvPr>
          <p:cNvSpPr/>
          <p:nvPr/>
        </p:nvSpPr>
        <p:spPr>
          <a:xfrm>
            <a:off x="3814232" y="5863094"/>
            <a:ext cx="8377767" cy="261610"/>
          </a:xfrm>
          <a:prstGeom prst="rect">
            <a:avLst/>
          </a:prstGeom>
        </p:spPr>
        <p:txBody>
          <a:bodyPr wrap="square">
            <a:spAutoFit/>
          </a:bodyPr>
          <a:lstStyle/>
          <a:p>
            <a:r>
              <a:rPr lang="en-US" altLang="ja-JP" sz="880" noProof="1"/>
              <a:t>SourceForge.net. </a:t>
            </a:r>
            <a:r>
              <a:rPr lang="en-US" altLang="ja-JP" sz="880" noProof="1">
                <a:hlinkClick r:id="rId3"/>
              </a:rPr>
              <a:t>https://sourceforge.net/</a:t>
            </a:r>
            <a:r>
              <a:rPr lang="en-US" altLang="ja-JP" sz="880" noProof="1"/>
              <a:t> (2023.5)</a:t>
            </a:r>
            <a:r>
              <a:rPr lang="en-US" altLang="ja-JP" sz="880"/>
              <a:t> </a:t>
            </a:r>
          </a:p>
        </p:txBody>
      </p:sp>
      <p:sp>
        <p:nvSpPr>
          <p:cNvPr id="22" name="フローチャート: 代替処理 21">
            <a:extLst>
              <a:ext uri="{FF2B5EF4-FFF2-40B4-BE49-F238E27FC236}">
                <a16:creationId xmlns:a16="http://schemas.microsoft.com/office/drawing/2014/main" id="{D3DF4E6A-0BA6-4A5A-816E-D31D9BDF8B60}"/>
              </a:ext>
            </a:extLst>
          </p:cNvPr>
          <p:cNvSpPr/>
          <p:nvPr/>
        </p:nvSpPr>
        <p:spPr>
          <a:xfrm>
            <a:off x="3280660" y="3587299"/>
            <a:ext cx="8592993" cy="2764816"/>
          </a:xfrm>
          <a:prstGeom prst="flowChartAlternateProcess">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80CB5F01-7D71-467C-9626-B4FFB36A65C1}"/>
              </a:ext>
            </a:extLst>
          </p:cNvPr>
          <p:cNvSpPr/>
          <p:nvPr/>
        </p:nvSpPr>
        <p:spPr>
          <a:xfrm>
            <a:off x="3530253" y="3610839"/>
            <a:ext cx="2214698" cy="523220"/>
          </a:xfrm>
          <a:prstGeom prst="rect">
            <a:avLst/>
          </a:prstGeom>
        </p:spPr>
        <p:txBody>
          <a:bodyPr wrap="square">
            <a:spAutoFit/>
          </a:bodyPr>
          <a:lstStyle/>
          <a:p>
            <a:r>
              <a:rPr lang="en-US" altLang="ja-JP" sz="2240" noProof="1"/>
              <a:t>A.</a:t>
            </a:r>
            <a:r>
              <a:rPr lang="en-US" altLang="ja-JP" sz="2240"/>
              <a:t> </a:t>
            </a:r>
            <a:r>
              <a:rPr lang="en-US" altLang="ja-JP" sz="2240" noProof="1"/>
              <a:t>④ or (5)</a:t>
            </a:r>
          </a:p>
        </p:txBody>
      </p:sp>
    </p:spTree>
    <p:extLst>
      <p:ext uri="{BB962C8B-B14F-4D97-AF65-F5344CB8AC3E}">
        <p14:creationId xmlns:p14="http://schemas.microsoft.com/office/powerpoint/2010/main" val="12465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ppt_x"/>
                                          </p:val>
                                        </p:tav>
                                        <p:tav tm="100000">
                                          <p:val>
                                            <p:strVal val="#ppt_x"/>
                                          </p:val>
                                        </p:tav>
                                      </p:tavLst>
                                    </p:anim>
                                    <p:anim calcmode="lin" valueType="num">
                                      <p:cBhvr additive="base">
                                        <p:cTn id="22" dur="500" fill="hold"/>
                                        <p:tgtEl>
                                          <p:spTgt spid="21"/>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ppt_x"/>
                                          </p:val>
                                        </p:tav>
                                        <p:tav tm="100000">
                                          <p:val>
                                            <p:strVal val="#ppt_x"/>
                                          </p:val>
                                        </p:tav>
                                      </p:tavLst>
                                    </p:anim>
                                    <p:anim calcmode="lin" valueType="num">
                                      <p:cBhvr additive="base">
                                        <p:cTn id="26" dur="500" fill="hold"/>
                                        <p:tgtEl>
                                          <p:spTgt spid="22"/>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additive="base">
                                        <p:cTn id="33" dur="500" fill="hold"/>
                                        <p:tgtEl>
                                          <p:spTgt spid="18"/>
                                        </p:tgtEl>
                                        <p:attrNameLst>
                                          <p:attrName>ppt_x</p:attrName>
                                        </p:attrNameLst>
                                      </p:cBhvr>
                                      <p:tavLst>
                                        <p:tav tm="0">
                                          <p:val>
                                            <p:strVal val="#ppt_x"/>
                                          </p:val>
                                        </p:tav>
                                        <p:tav tm="100000">
                                          <p:val>
                                            <p:strVal val="#ppt_x"/>
                                          </p:val>
                                        </p:tav>
                                      </p:tavLst>
                                    </p:anim>
                                    <p:anim calcmode="lin" valueType="num">
                                      <p:cBhvr additive="base">
                                        <p:cTn id="3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8" grpId="0"/>
      <p:bldP spid="19" grpId="0"/>
      <p:bldP spid="20" grpId="0"/>
      <p:bldP spid="21" grpId="0"/>
      <p:bldP spid="22" grpId="0" animBg="1"/>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11</a:t>
            </a:fld>
            <a:endParaRPr lang="en-US" altLang="ja-JP"/>
          </a:p>
        </p:txBody>
      </p:sp>
      <p:sp>
        <p:nvSpPr>
          <p:cNvPr id="6" name="テキスト ボックス 5"/>
          <p:cNvSpPr txBox="1"/>
          <p:nvPr/>
        </p:nvSpPr>
        <p:spPr>
          <a:xfrm>
            <a:off x="2958626" y="2612233"/>
            <a:ext cx="8245331" cy="584775"/>
          </a:xfrm>
          <a:prstGeom prst="rect">
            <a:avLst/>
          </a:prstGeom>
          <a:noFill/>
        </p:spPr>
        <p:txBody>
          <a:bodyPr wrap="square" rtlCol="0">
            <a:spAutoFit/>
          </a:bodyPr>
          <a:lstStyle/>
          <a:p>
            <a:r>
              <a:rPr lang="en-US" altLang="ja-JP" sz="2560" noProof="1">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56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560" noProof="1">
                <a:latin typeface="メイリオ" panose="020B0604030504040204" pitchFamily="50" charset="-128"/>
                <a:ea typeface="メイリオ" panose="020B0604030504040204" pitchFamily="50" charset="-128"/>
                <a:cs typeface="メイリオ" panose="020B0604030504040204" pitchFamily="50" charset="-128"/>
              </a:rPr>
              <a:t>OSS bird's-eye view and background</a:t>
            </a:r>
          </a:p>
        </p:txBody>
      </p:sp>
    </p:spTree>
    <p:extLst>
      <p:ext uri="{BB962C8B-B14F-4D97-AF65-F5344CB8AC3E}">
        <p14:creationId xmlns:p14="http://schemas.microsoft.com/office/powerpoint/2010/main" val="102810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697032" y="866232"/>
            <a:ext cx="8670924" cy="1042024"/>
          </a:xfrm>
        </p:spPr>
        <p:txBody>
          <a:bodyPr/>
          <a:lstStyle/>
          <a:p>
            <a:r>
              <a:rPr lang="en-US" altLang="ja-JP" noProof="1"/>
              <a:t>May 2012</a:t>
            </a:r>
          </a:p>
          <a:p>
            <a:pPr lvl="1"/>
            <a:r>
              <a:rPr lang="en-US" altLang="ja-JP" noProof="1"/>
              <a:t>'OSS bird's-eye view' unveiled at IT Leaders</a:t>
            </a:r>
            <a:br>
              <a:rPr lang="en-US" altLang="ja-JP"/>
            </a:br>
            <a:r>
              <a:rPr lang="en-US" altLang="ja-JP" noProof="1"/>
              <a:t>http://it.impressbm.co.jp/articles/-/10007</a:t>
            </a:r>
          </a:p>
          <a:p>
            <a:pPr marL="353616" lvl="1" indent="0">
              <a:buNone/>
            </a:pPr>
            <a:endParaRPr lang="ja-JP" altLang="en-US" dirty="0"/>
          </a:p>
          <a:p>
            <a:endParaRPr kumimoji="1" lang="ja-JP" altLang="en-US" dirty="0"/>
          </a:p>
        </p:txBody>
      </p:sp>
      <p:sp>
        <p:nvSpPr>
          <p:cNvPr id="4" name="スライド番号プレースホルダー 3"/>
          <p:cNvSpPr>
            <a:spLocks noGrp="1"/>
          </p:cNvSpPr>
          <p:nvPr>
            <p:ph type="sldNum" sz="quarter" idx="12"/>
          </p:nvPr>
        </p:nvSpPr>
        <p:spPr/>
        <p:txBody>
          <a:bodyPr/>
          <a:lstStyle/>
          <a:p>
            <a:pPr>
              <a:defRPr/>
            </a:pPr>
            <a:fld id="{46E683E9-ADC6-4FF3-AD4E-53B288B533C8}" type="slidenum">
              <a:rPr lang="en-US" altLang="ja-JP" smtClean="0"/>
              <a:pPr>
                <a:defRPr/>
              </a:pPr>
              <a:t>12</a:t>
            </a:fld>
            <a:endParaRPr lang="en-US" altLang="ja-JP"/>
          </a:p>
        </p:txBody>
      </p:sp>
      <p:sp>
        <p:nvSpPr>
          <p:cNvPr id="5" name="タイトル 4"/>
          <p:cNvSpPr>
            <a:spLocks noGrp="1"/>
          </p:cNvSpPr>
          <p:nvPr>
            <p:ph type="title"/>
          </p:nvPr>
        </p:nvSpPr>
        <p:spPr/>
        <p:txBody>
          <a:bodyPr/>
          <a:lstStyle/>
          <a:p>
            <a:r>
              <a:rPr lang="en-US" altLang="ja-JP" noProof="1"/>
              <a:t>The beginning of the OSS bird's-eye view</a:t>
            </a:r>
            <a:endParaRPr kumimoji="1" lang="ja-JP" altLang="en-US" dirty="0"/>
          </a:p>
        </p:txBody>
      </p:sp>
      <p:pic>
        <p:nvPicPr>
          <p:cNvPr id="7" name="図 6"/>
          <p:cNvPicPr>
            <a:picLocks noChangeAspect="1"/>
          </p:cNvPicPr>
          <p:nvPr/>
        </p:nvPicPr>
        <p:blipFill>
          <a:blip r:embed="rId2"/>
          <a:stretch>
            <a:fillRect/>
          </a:stretch>
        </p:blipFill>
        <p:spPr>
          <a:xfrm>
            <a:off x="582734" y="1897120"/>
            <a:ext cx="2786011" cy="3715957"/>
          </a:xfrm>
          <a:prstGeom prst="rect">
            <a:avLst/>
          </a:prstGeom>
        </p:spPr>
      </p:pic>
      <p:pic>
        <p:nvPicPr>
          <p:cNvPr id="8" name="図 7"/>
          <p:cNvPicPr>
            <a:picLocks noChangeAspect="1"/>
          </p:cNvPicPr>
          <p:nvPr/>
        </p:nvPicPr>
        <p:blipFill>
          <a:blip r:embed="rId3"/>
          <a:stretch>
            <a:fillRect/>
          </a:stretch>
        </p:blipFill>
        <p:spPr>
          <a:xfrm>
            <a:off x="3368745" y="2034016"/>
            <a:ext cx="2683374" cy="3579061"/>
          </a:xfrm>
          <a:prstGeom prst="rect">
            <a:avLst/>
          </a:prstGeom>
        </p:spPr>
      </p:pic>
      <p:pic>
        <p:nvPicPr>
          <p:cNvPr id="9" name="図 8"/>
          <p:cNvPicPr>
            <a:picLocks noChangeAspect="1"/>
          </p:cNvPicPr>
          <p:nvPr/>
        </p:nvPicPr>
        <p:blipFill>
          <a:blip r:embed="rId4"/>
          <a:stretch>
            <a:fillRect/>
          </a:stretch>
        </p:blipFill>
        <p:spPr>
          <a:xfrm>
            <a:off x="5864675" y="1506619"/>
            <a:ext cx="6184753" cy="3924779"/>
          </a:xfrm>
          <a:prstGeom prst="rect">
            <a:avLst/>
          </a:prstGeom>
        </p:spPr>
      </p:pic>
      <p:sp>
        <p:nvSpPr>
          <p:cNvPr id="2" name="角丸四角形 1"/>
          <p:cNvSpPr/>
          <p:nvPr/>
        </p:nvSpPr>
        <p:spPr>
          <a:xfrm>
            <a:off x="2232917" y="5730779"/>
            <a:ext cx="8035070" cy="693166"/>
          </a:xfrm>
          <a:prstGeom prst="roundRect">
            <a:avLst/>
          </a:prstGeom>
          <a:solidFill>
            <a:srgbClr val="CCFFCC"/>
          </a:solidFill>
          <a:ln>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lnSpc>
                <a:spcPts val="2900"/>
              </a:lnSpc>
            </a:pPr>
            <a:r>
              <a:rPr lang="ja-JP" altLang="en-US" sz="1280" noProof="1">
                <a:latin typeface="メイリオ" panose="020B0604030504040204" pitchFamily="50" charset="-128"/>
                <a:ea typeface="メイリオ" panose="020B0604030504040204" pitchFamily="50" charset="-128"/>
                <a:cs typeface="メイリオ" panose="020B0604030504040204" pitchFamily="50" charset="-128"/>
              </a:rPr>
              <a:t>The intention is to provide a bird's-eye view of OSS in various fields</a:t>
            </a:r>
          </a:p>
        </p:txBody>
      </p:sp>
    </p:spTree>
    <p:extLst>
      <p:ext uri="{BB962C8B-B14F-4D97-AF65-F5344CB8AC3E}">
        <p14:creationId xmlns:p14="http://schemas.microsoft.com/office/powerpoint/2010/main" val="1452921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646267" y="838734"/>
            <a:ext cx="10450285" cy="1637341"/>
          </a:xfrm>
        </p:spPr>
        <p:txBody>
          <a:bodyPr/>
          <a:lstStyle/>
          <a:p>
            <a:pPr>
              <a:lnSpc>
                <a:spcPts val="2900"/>
              </a:lnSpc>
            </a:pPr>
            <a:r>
              <a:rPr lang="en-US" altLang="ja-JP" noProof="1"/>
              <a:t>OSS is evolving so fast that new software is springing up</a:t>
            </a:r>
          </a:p>
          <a:p>
            <a:pPr lvl="1">
              <a:lnSpc>
                <a:spcPts val="2900"/>
              </a:lnSpc>
            </a:pPr>
            <a:r>
              <a:rPr lang="ja-JP" altLang="en-US" noProof="1"/>
              <a:t>The cloud technology subcommittee of the Japan OSS Promotion Forum is working to renew the OSS bird's-eye view</a:t>
            </a:r>
            <a:endParaRPr lang="en-US" altLang="ja-JP" dirty="0"/>
          </a:p>
          <a:p>
            <a:pPr lvl="1">
              <a:lnSpc>
                <a:spcPts val="2900"/>
              </a:lnSpc>
            </a:pPr>
            <a:r>
              <a:rPr lang="en-US" altLang="ja-JP" noProof="1"/>
              <a:t>It has been updated every year since 2014</a:t>
            </a:r>
            <a:endParaRPr lang="en-US" altLang="ja-JP" dirty="0"/>
          </a:p>
        </p:txBody>
      </p:sp>
      <p:sp>
        <p:nvSpPr>
          <p:cNvPr id="4" name="スライド番号プレースホルダー 3"/>
          <p:cNvSpPr>
            <a:spLocks noGrp="1"/>
          </p:cNvSpPr>
          <p:nvPr>
            <p:ph type="sldNum" sz="quarter" idx="12"/>
          </p:nvPr>
        </p:nvSpPr>
        <p:spPr/>
        <p:txBody>
          <a:bodyPr/>
          <a:lstStyle/>
          <a:p>
            <a:pPr>
              <a:defRPr/>
            </a:pPr>
            <a:fld id="{46E683E9-ADC6-4FF3-AD4E-53B288B533C8}" type="slidenum">
              <a:rPr lang="en-US" altLang="ja-JP" smtClean="0"/>
              <a:pPr>
                <a:defRPr/>
              </a:pPr>
              <a:t>13</a:t>
            </a:fld>
            <a:endParaRPr lang="en-US" altLang="ja-JP"/>
          </a:p>
        </p:txBody>
      </p:sp>
      <p:sp>
        <p:nvSpPr>
          <p:cNvPr id="5" name="タイトル 4"/>
          <p:cNvSpPr>
            <a:spLocks noGrp="1"/>
          </p:cNvSpPr>
          <p:nvPr>
            <p:ph type="title"/>
          </p:nvPr>
        </p:nvSpPr>
        <p:spPr/>
        <p:txBody>
          <a:bodyPr/>
          <a:lstStyle/>
          <a:p>
            <a:r>
              <a:rPr lang="en-US" altLang="ja-JP" noProof="1"/>
              <a:t>OSS bird's-eye view goes to Japan OSS Promotion Forum</a:t>
            </a:r>
            <a:endParaRPr kumimoji="1" lang="ja-JP" altLang="en-US" dirty="0"/>
          </a:p>
        </p:txBody>
      </p:sp>
      <p:sp>
        <p:nvSpPr>
          <p:cNvPr id="7" name="角丸四角形 6"/>
          <p:cNvSpPr/>
          <p:nvPr/>
        </p:nvSpPr>
        <p:spPr>
          <a:xfrm>
            <a:off x="646268" y="2599966"/>
            <a:ext cx="10779502" cy="3947873"/>
          </a:xfrm>
          <a:prstGeom prst="roundRect">
            <a:avLst/>
          </a:prstGeom>
          <a:solidFill>
            <a:srgbClr val="CCFFCC"/>
          </a:solidFill>
          <a:ln>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lnSpc>
                <a:spcPts val="2900"/>
              </a:lnSpc>
            </a:pPr>
            <a:r>
              <a:rPr lang="en-US" altLang="ja-JP" sz="1280" b="1" noProof="1">
                <a:latin typeface="メイリオ" panose="020B0604030504040204" pitchFamily="50" charset="-128"/>
                <a:ea typeface="メイリオ" panose="020B0604030504040204" pitchFamily="50" charset="-128"/>
                <a:cs typeface="メイリオ" panose="020B0604030504040204" pitchFamily="50" charset="-128"/>
              </a:rPr>
              <a:t>From a 2017 ITLeaders article *</a:t>
            </a:r>
            <a:endParaRPr lang="en-US" altLang="ja-JP" sz="1280" b="1" dirty="0">
              <a:latin typeface="メイリオ" panose="020B0604030504040204" pitchFamily="50" charset="-128"/>
              <a:ea typeface="メイリオ" panose="020B0604030504040204" pitchFamily="50" charset="-128"/>
              <a:cs typeface="メイリオ" panose="020B0604030504040204" pitchFamily="50" charset="-128"/>
            </a:endParaRPr>
          </a:p>
          <a:p>
            <a:pPr algn="ctr">
              <a:lnSpc>
                <a:spcPts val="2900"/>
              </a:lnSpc>
            </a:pPr>
            <a:endParaRPr lang="en-US" altLang="ja-JP" sz="1280" b="1" dirty="0">
              <a:latin typeface="メイリオ" panose="020B0604030504040204" pitchFamily="50" charset="-128"/>
              <a:ea typeface="メイリオ" panose="020B0604030504040204" pitchFamily="50" charset="-128"/>
              <a:cs typeface="メイリオ" panose="020B0604030504040204" pitchFamily="50" charset="-128"/>
            </a:endParaRPr>
          </a:p>
          <a:p>
            <a:pPr marL="285750" indent="-285750">
              <a:lnSpc>
                <a:spcPts val="2900"/>
              </a:lnSpc>
              <a:buFont typeface="Arial" panose="020B0604020202020204" pitchFamily="34" charset="0"/>
              <a:buChar char="•"/>
            </a:pPr>
            <a:r>
              <a:rPr lang="ja-JP" altLang="en-US" sz="1120" noProof="1">
                <a:latin typeface="メイリオ" panose="020B0604030504040204" pitchFamily="50" charset="-128"/>
                <a:ea typeface="メイリオ" panose="020B0604030504040204" pitchFamily="50" charset="-128"/>
                <a:cs typeface="メイリオ" panose="020B0604030504040204" pitchFamily="50" charset="-128"/>
              </a:rPr>
              <a:t>It goes without saying that open source software (OSS) is useful for building any kind of information system. However, it is still a high threshold for people and companies who have never used it much, let alone professional engineers skilled in OSS. This is because, </a:t>
            </a:r>
            <a:r>
              <a:rPr lang="ja-JP" altLang="en-US" sz="1120" b="1" u="sng" noProof="1">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depending on the OSS chosen, it can be a trouble-ridden system</a:t>
            </a:r>
            <a:r>
              <a:rPr lang="ja-JP" altLang="en-US" sz="1120" noProof="1">
                <a:latin typeface="メイリオ" panose="020B0604030504040204" pitchFamily="50" charset="-128"/>
                <a:ea typeface="メイリオ" panose="020B0604030504040204" pitchFamily="50" charset="-128"/>
                <a:cs typeface="メイリオ" panose="020B0604030504040204" pitchFamily="50" charset="-128"/>
              </a:rPr>
              <a:t>.</a:t>
            </a:r>
          </a:p>
          <a:p>
            <a:pPr marL="285750" indent="-285750">
              <a:lnSpc>
                <a:spcPts val="2900"/>
              </a:lnSpc>
              <a:buFont typeface="Arial" panose="020B0604020202020204" pitchFamily="34" charset="0"/>
              <a:buChar char="•"/>
            </a:pPr>
            <a:r>
              <a:rPr lang="en-US" altLang="ja-JP" sz="1120" noProof="1">
                <a:latin typeface="メイリオ" panose="020B0604030504040204" pitchFamily="50" charset="-128"/>
                <a:ea typeface="メイリオ" panose="020B0604030504040204" pitchFamily="50" charset="-128"/>
                <a:cs typeface="メイリオ" panose="020B0604030504040204" pitchFamily="50" charset="-128"/>
              </a:rPr>
              <a:t>The cloud technology subcommittee of the Japan OSS Promotion Forum, which is in a position to promote OSS, thought of </a:t>
            </a:r>
            <a:r>
              <a:rPr lang="ja-JP" altLang="en-US" sz="1120" b="1" u="sng" noProof="1">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creating an easy-to-understand document that would serve as a reference for utilizing OSS.</a:t>
            </a:r>
            <a:r>
              <a:rPr lang="en-US" altLang="ja-JP" sz="1120" noProof="1">
                <a:latin typeface="メイリオ" panose="020B0604030504040204" pitchFamily="50" charset="-128"/>
                <a:ea typeface="メイリオ" panose="020B0604030504040204" pitchFamily="50" charset="-128"/>
                <a:cs typeface="メイリオ" panose="020B0604030504040204" pitchFamily="50" charset="-128"/>
              </a:rPr>
              <a:t> After consideration, we decided to update the OSS bird's-eye view of IT Leaders that almost all members knew about. With permission from the IT Leaders editorial department, we immediately set to work on the update as the Cloud Technology Task Force.</a:t>
            </a:r>
          </a:p>
          <a:p>
            <a:pPr>
              <a:lnSpc>
                <a:spcPts val="2900"/>
              </a:lnSpc>
            </a:pPr>
            <a:r>
              <a:rPr lang="en-US" altLang="ja-JP" sz="960" noProof="1">
                <a:latin typeface="メイリオ" panose="020B0604030504040204" pitchFamily="50" charset="-128"/>
                <a:ea typeface="メイリオ" panose="020B0604030504040204" pitchFamily="50" charset="-128"/>
                <a:cs typeface="メイリオ" panose="020B0604030504040204" pitchFamily="50" charset="-128"/>
              </a:rPr>
              <a:t>*(Excerpted from the 2017 edition of IT Leaders 2017/2/15 OSS (Open Source Software) bird's-eye view, Part 1)</a:t>
            </a:r>
            <a:endParaRPr lang="ja-JP" altLang="en-US" sz="96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20589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C35ECFE5-E5DD-4723-B0F5-3A948E707352}"/>
              </a:ext>
            </a:extLst>
          </p:cNvPr>
          <p:cNvPicPr>
            <a:picLocks noChangeAspect="1"/>
          </p:cNvPicPr>
          <p:nvPr/>
        </p:nvPicPr>
        <p:blipFill>
          <a:blip r:embed="rId2"/>
          <a:stretch>
            <a:fillRect/>
          </a:stretch>
        </p:blipFill>
        <p:spPr>
          <a:xfrm>
            <a:off x="3984474" y="2571111"/>
            <a:ext cx="4416580" cy="3979571"/>
          </a:xfrm>
          <a:prstGeom prst="rect">
            <a:avLst/>
          </a:prstGeom>
        </p:spPr>
      </p:pic>
      <p:sp>
        <p:nvSpPr>
          <p:cNvPr id="2" name="コンテンツ プレースホルダー 1"/>
          <p:cNvSpPr>
            <a:spLocks noGrp="1"/>
          </p:cNvSpPr>
          <p:nvPr>
            <p:ph idx="1"/>
          </p:nvPr>
        </p:nvSpPr>
        <p:spPr>
          <a:xfrm>
            <a:off x="1817688" y="838732"/>
            <a:ext cx="8670924" cy="2257760"/>
          </a:xfrm>
        </p:spPr>
        <p:txBody>
          <a:bodyPr/>
          <a:lstStyle/>
          <a:p>
            <a:r>
              <a:rPr lang="ja-JP" altLang="en-US" noProof="1"/>
              <a:t>Basic Policy</a:t>
            </a:r>
          </a:p>
          <a:p>
            <a:pPr lvl="1"/>
            <a:r>
              <a:rPr lang="en-US" altLang="ja-JP" noProof="1"/>
              <a:t>Provides information to guide OSS users in </a:t>
            </a:r>
            <a:r>
              <a:rPr lang="ja-JP" altLang="en-US" b="1" u="sng" noProof="1"/>
              <a:t>adopting and implementing OSS in their systems</a:t>
            </a:r>
            <a:r>
              <a:rPr lang="en-US" altLang="ja-JP" noProof="1"/>
              <a:t>.</a:t>
            </a:r>
          </a:p>
          <a:p>
            <a:pPr lvl="1"/>
            <a:r>
              <a:rPr lang="en-US" altLang="ja-JP" noProof="1"/>
              <a:t>Updates the OSS bird's-eye view to the latest version to help </a:t>
            </a:r>
            <a:r>
              <a:rPr lang="en-US" altLang="ja-JP" b="1" u="sng" noProof="1"/>
              <a:t>make OSS selection more secure and quick</a:t>
            </a:r>
            <a:r>
              <a:rPr lang="en-US" altLang="ja-JP" noProof="1"/>
              <a:t>.</a:t>
            </a:r>
          </a:p>
          <a:p>
            <a:pPr lvl="1"/>
            <a:r>
              <a:rPr lang="en-US" altLang="ja-JP" noProof="1"/>
              <a:t>Collects a wide range of advanced technical information on OSS, the latest trends, and case studies in Japan to provide positive information to those who use OSS in various ways.</a:t>
            </a:r>
          </a:p>
          <a:p>
            <a:endParaRPr kumimoji="1" lang="ja-JP" altLang="en-US" dirty="0"/>
          </a:p>
        </p:txBody>
      </p:sp>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14</a:t>
            </a:fld>
            <a:endParaRPr lang="en-US" altLang="ja-JP"/>
          </a:p>
        </p:txBody>
      </p:sp>
      <p:sp>
        <p:nvSpPr>
          <p:cNvPr id="5" name="タイトル 4"/>
          <p:cNvSpPr>
            <a:spLocks noGrp="1"/>
          </p:cNvSpPr>
          <p:nvPr>
            <p:ph type="title"/>
          </p:nvPr>
        </p:nvSpPr>
        <p:spPr/>
        <p:txBody>
          <a:bodyPr/>
          <a:lstStyle/>
          <a:p>
            <a:r>
              <a:rPr kumimoji="1" lang="en-US" altLang="ja-JP" noProof="1"/>
              <a:t>The aim of OSS bird's-eye view</a:t>
            </a:r>
          </a:p>
        </p:txBody>
      </p:sp>
      <p:sp>
        <p:nvSpPr>
          <p:cNvPr id="15" name="円/楕円 14"/>
          <p:cNvSpPr/>
          <p:nvPr/>
        </p:nvSpPr>
        <p:spPr bwMode="auto">
          <a:xfrm>
            <a:off x="2596057" y="4560897"/>
            <a:ext cx="2266641" cy="1683517"/>
          </a:xfrm>
          <a:prstGeom prst="ellipse">
            <a:avLst/>
          </a:prstGeom>
          <a:solidFill>
            <a:srgbClr val="76161B">
              <a:lumMod val="20000"/>
              <a:lumOff val="80000"/>
            </a:srgbClr>
          </a:solidFill>
          <a:ln>
            <a:solidFill>
              <a:srgbClr val="000000"/>
            </a:solid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kumimoji="0" lang="ja-JP" altLang="en-US" b="1" kern="0" noProof="1">
                <a:solidFill>
                  <a:srgbClr val="000000"/>
                </a:solidFill>
                <a:latin typeface="メイリオ"/>
                <a:ea typeface="メイリオ"/>
              </a:rPr>
              <a:t>Peace of mind</a:t>
            </a:r>
          </a:p>
        </p:txBody>
      </p:sp>
      <p:sp>
        <p:nvSpPr>
          <p:cNvPr id="16" name="円/楕円 15"/>
          <p:cNvSpPr/>
          <p:nvPr/>
        </p:nvSpPr>
        <p:spPr bwMode="auto">
          <a:xfrm>
            <a:off x="4960884" y="4560897"/>
            <a:ext cx="2354316" cy="1683517"/>
          </a:xfrm>
          <a:prstGeom prst="ellipse">
            <a:avLst/>
          </a:prstGeom>
          <a:solidFill>
            <a:srgbClr val="203315">
              <a:lumMod val="10000"/>
              <a:lumOff val="90000"/>
            </a:srgbClr>
          </a:solidFill>
          <a:ln>
            <a:solidFill>
              <a:srgbClr val="000000"/>
            </a:solid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kumimoji="0" lang="ja-JP" altLang="en-US" b="1" kern="0" noProof="1">
                <a:solidFill>
                  <a:srgbClr val="000000"/>
                </a:solidFill>
                <a:latin typeface="メイリオ"/>
                <a:ea typeface="メイリオ"/>
              </a:rPr>
              <a:t>Safety</a:t>
            </a:r>
          </a:p>
        </p:txBody>
      </p:sp>
      <p:sp>
        <p:nvSpPr>
          <p:cNvPr id="17" name="円/楕円 16"/>
          <p:cNvSpPr/>
          <p:nvPr/>
        </p:nvSpPr>
        <p:spPr bwMode="auto">
          <a:xfrm>
            <a:off x="7441326" y="4560897"/>
            <a:ext cx="2280249" cy="1683517"/>
          </a:xfrm>
          <a:prstGeom prst="ellipse">
            <a:avLst/>
          </a:prstGeom>
          <a:solidFill>
            <a:srgbClr val="1C4A50">
              <a:lumMod val="20000"/>
              <a:lumOff val="80000"/>
            </a:srgbClr>
          </a:solidFill>
          <a:ln>
            <a:solidFill>
              <a:srgbClr val="000000"/>
            </a:solid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kumimoji="0" lang="ja-JP" altLang="en-US" b="1" kern="0" noProof="1">
                <a:solidFill>
                  <a:srgbClr val="000000"/>
                </a:solidFill>
                <a:latin typeface="メイリオ"/>
                <a:ea typeface="メイリオ"/>
              </a:rPr>
              <a:t>Stable</a:t>
            </a:r>
          </a:p>
        </p:txBody>
      </p:sp>
      <p:sp>
        <p:nvSpPr>
          <p:cNvPr id="18" name="円/楕円 17"/>
          <p:cNvSpPr/>
          <p:nvPr/>
        </p:nvSpPr>
        <p:spPr bwMode="auto">
          <a:xfrm>
            <a:off x="4161379" y="3045073"/>
            <a:ext cx="3867045" cy="979119"/>
          </a:xfrm>
          <a:prstGeom prst="ellipse">
            <a:avLst/>
          </a:prstGeom>
          <a:solidFill>
            <a:srgbClr val="FFFFFF">
              <a:lumMod val="95000"/>
            </a:srgbClr>
          </a:solidFill>
          <a:ln>
            <a:solidFill>
              <a:srgbClr val="000000"/>
            </a:solid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kumimoji="0" lang="ja-JP" altLang="en-US" b="1" kern="0" noProof="1">
                <a:solidFill>
                  <a:srgbClr val="000000"/>
                </a:solidFill>
                <a:latin typeface="メイリオ"/>
                <a:ea typeface="メイリオ"/>
              </a:rPr>
              <a:t>Frequently used OSS</a:t>
            </a:r>
            <a:endParaRPr kumimoji="0" lang="ja-JP" altLang="en-US" b="1" kern="0" dirty="0">
              <a:solidFill>
                <a:srgbClr val="000000"/>
              </a:solidFill>
              <a:latin typeface="メイリオ"/>
              <a:ea typeface="メイリオ"/>
            </a:endParaRPr>
          </a:p>
        </p:txBody>
      </p:sp>
    </p:spTree>
    <p:extLst>
      <p:ext uri="{BB962C8B-B14F-4D97-AF65-F5344CB8AC3E}">
        <p14:creationId xmlns:p14="http://schemas.microsoft.com/office/powerpoint/2010/main" val="923210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15</a:t>
            </a:fld>
            <a:endParaRPr lang="en-US" altLang="ja-JP"/>
          </a:p>
        </p:txBody>
      </p:sp>
      <p:sp>
        <p:nvSpPr>
          <p:cNvPr id="5" name="タイトル 4"/>
          <p:cNvSpPr>
            <a:spLocks noGrp="1"/>
          </p:cNvSpPr>
          <p:nvPr>
            <p:ph type="title"/>
          </p:nvPr>
        </p:nvSpPr>
        <p:spPr/>
        <p:txBody>
          <a:bodyPr/>
          <a:lstStyle/>
          <a:p>
            <a:r>
              <a:rPr lang="en-US" altLang="ja-JP" noProof="1"/>
              <a:t>OSS bird's-eye view</a:t>
            </a:r>
            <a:endParaRPr kumimoji="1" lang="ja-JP" altLang="en-US" dirty="0"/>
          </a:p>
        </p:txBody>
      </p:sp>
      <p:pic>
        <p:nvPicPr>
          <p:cNvPr id="7" name="図 6">
            <a:extLst>
              <a:ext uri="{FF2B5EF4-FFF2-40B4-BE49-F238E27FC236}">
                <a16:creationId xmlns:a16="http://schemas.microsoft.com/office/drawing/2014/main" id="{551788BA-777F-4A77-A06A-4A1F5C8CF376}"/>
              </a:ext>
            </a:extLst>
          </p:cNvPr>
          <p:cNvPicPr>
            <a:picLocks noChangeAspect="1"/>
          </p:cNvPicPr>
          <p:nvPr/>
        </p:nvPicPr>
        <p:blipFill>
          <a:blip r:embed="rId2"/>
          <a:stretch>
            <a:fillRect/>
          </a:stretch>
        </p:blipFill>
        <p:spPr>
          <a:xfrm>
            <a:off x="2354880" y="732859"/>
            <a:ext cx="6273674" cy="5652910"/>
          </a:xfrm>
          <a:prstGeom prst="rect">
            <a:avLst/>
          </a:prstGeom>
        </p:spPr>
      </p:pic>
    </p:spTree>
    <p:extLst>
      <p:ext uri="{BB962C8B-B14F-4D97-AF65-F5344CB8AC3E}">
        <p14:creationId xmlns:p14="http://schemas.microsoft.com/office/powerpoint/2010/main" val="1189306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a:extLst>
              <a:ext uri="{FF2B5EF4-FFF2-40B4-BE49-F238E27FC236}">
                <a16:creationId xmlns:a16="http://schemas.microsoft.com/office/drawing/2014/main" id="{306E0F86-9837-45A4-8DCB-2B15EEF23C37}"/>
              </a:ext>
            </a:extLst>
          </p:cNvPr>
          <p:cNvPicPr>
            <a:picLocks noChangeAspect="1"/>
          </p:cNvPicPr>
          <p:nvPr/>
        </p:nvPicPr>
        <p:blipFill>
          <a:blip r:embed="rId2"/>
          <a:stretch>
            <a:fillRect/>
          </a:stretch>
        </p:blipFill>
        <p:spPr>
          <a:xfrm>
            <a:off x="2354880" y="732859"/>
            <a:ext cx="6273674" cy="5652910"/>
          </a:xfrm>
          <a:prstGeom prst="rect">
            <a:avLst/>
          </a:prstGeom>
        </p:spPr>
      </p:pic>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16</a:t>
            </a:fld>
            <a:endParaRPr lang="en-US" altLang="ja-JP"/>
          </a:p>
        </p:txBody>
      </p:sp>
      <p:sp>
        <p:nvSpPr>
          <p:cNvPr id="5" name="タイトル 4"/>
          <p:cNvSpPr>
            <a:spLocks noGrp="1"/>
          </p:cNvSpPr>
          <p:nvPr>
            <p:ph type="title"/>
          </p:nvPr>
        </p:nvSpPr>
        <p:spPr/>
        <p:txBody>
          <a:bodyPr/>
          <a:lstStyle/>
          <a:p>
            <a:r>
              <a:rPr lang="en-US" altLang="ja-JP" noProof="1"/>
              <a:t>OSS bird's-eye view</a:t>
            </a:r>
            <a:endParaRPr kumimoji="1" lang="ja-JP" altLang="en-US" dirty="0"/>
          </a:p>
        </p:txBody>
      </p:sp>
      <p:sp>
        <p:nvSpPr>
          <p:cNvPr id="7" name="角丸四角形 6"/>
          <p:cNvSpPr/>
          <p:nvPr/>
        </p:nvSpPr>
        <p:spPr>
          <a:xfrm>
            <a:off x="1066308" y="1215776"/>
            <a:ext cx="3129020" cy="562541"/>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60" noProof="1">
                <a:latin typeface="メイリオ" panose="020B0604030504040204" pitchFamily="50" charset="-128"/>
                <a:ea typeface="メイリオ" panose="020B0604030504040204" pitchFamily="50" charset="-128"/>
                <a:cs typeface="メイリオ" panose="020B0604030504040204" pitchFamily="50" charset="-128"/>
              </a:rPr>
              <a:t>Update by Year, not Year</a:t>
            </a:r>
            <a:endParaRPr lang="en-US" altLang="ja-JP" sz="96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960" noProof="1">
                <a:latin typeface="メイリオ" panose="020B0604030504040204" pitchFamily="50" charset="-128"/>
                <a:ea typeface="メイリオ" panose="020B0604030504040204" pitchFamily="50" charset="-128"/>
                <a:cs typeface="メイリオ" panose="020B0604030504040204" pitchFamily="50" charset="-128"/>
              </a:rPr>
              <a:t>(since 2017)</a:t>
            </a:r>
            <a:endParaRPr lang="ja-JP" altLang="en-US" sz="96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正方形/長方形 7"/>
          <p:cNvSpPr/>
          <p:nvPr/>
        </p:nvSpPr>
        <p:spPr>
          <a:xfrm>
            <a:off x="2354880" y="3885947"/>
            <a:ext cx="2118060" cy="135661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テキスト ボックス 8"/>
          <p:cNvSpPr txBox="1"/>
          <p:nvPr/>
        </p:nvSpPr>
        <p:spPr>
          <a:xfrm>
            <a:off x="4785776" y="3988445"/>
            <a:ext cx="1604708" cy="369332"/>
          </a:xfrm>
          <a:prstGeom prst="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noProof="1"/>
              <a:t>Category</a:t>
            </a:r>
          </a:p>
        </p:txBody>
      </p:sp>
      <p:sp>
        <p:nvSpPr>
          <p:cNvPr id="10" name="テキスト ボックス 9"/>
          <p:cNvSpPr txBox="1"/>
          <p:nvPr/>
        </p:nvSpPr>
        <p:spPr>
          <a:xfrm>
            <a:off x="4794676" y="4520792"/>
            <a:ext cx="1595808" cy="369332"/>
          </a:xfrm>
          <a:prstGeom prst="rect">
            <a:avLst/>
          </a:prstGeom>
          <a:ln>
            <a:solidFill>
              <a:srgbClr val="0070C0"/>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noProof="1"/>
              <a:t>Subcategory</a:t>
            </a:r>
          </a:p>
        </p:txBody>
      </p:sp>
      <p:sp>
        <p:nvSpPr>
          <p:cNvPr id="11" name="正方形/長方形 10"/>
          <p:cNvSpPr/>
          <p:nvPr/>
        </p:nvSpPr>
        <p:spPr>
          <a:xfrm>
            <a:off x="2426537" y="4002350"/>
            <a:ext cx="613389" cy="62222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 name="正方形/長方形 12"/>
          <p:cNvSpPr/>
          <p:nvPr/>
        </p:nvSpPr>
        <p:spPr>
          <a:xfrm>
            <a:off x="2426537" y="4249530"/>
            <a:ext cx="408563" cy="127865"/>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テキスト ボックス 13"/>
          <p:cNvSpPr txBox="1"/>
          <p:nvPr/>
        </p:nvSpPr>
        <p:spPr>
          <a:xfrm>
            <a:off x="4794676" y="5069248"/>
            <a:ext cx="1595808" cy="369332"/>
          </a:xfrm>
          <a:prstGeom prst="rect">
            <a:avLst/>
          </a:prstGeom>
          <a:ln>
            <a:solidFill>
              <a:srgbClr val="7030A0"/>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altLang="ja-JP" noProof="1"/>
              <a:t>OSS</a:t>
            </a:r>
            <a:endParaRPr lang="ja-JP" altLang="en-US" dirty="0"/>
          </a:p>
        </p:txBody>
      </p:sp>
      <p:sp>
        <p:nvSpPr>
          <p:cNvPr id="16" name="正方形/長方形 15"/>
          <p:cNvSpPr/>
          <p:nvPr/>
        </p:nvSpPr>
        <p:spPr>
          <a:xfrm>
            <a:off x="7944420" y="750379"/>
            <a:ext cx="744497" cy="30404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 name="正方形/長方形 16"/>
          <p:cNvSpPr/>
          <p:nvPr/>
        </p:nvSpPr>
        <p:spPr>
          <a:xfrm>
            <a:off x="2877849" y="726211"/>
            <a:ext cx="894890" cy="37481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 name="角丸四角形 17"/>
          <p:cNvSpPr/>
          <p:nvPr/>
        </p:nvSpPr>
        <p:spPr>
          <a:xfrm>
            <a:off x="7417608" y="1126527"/>
            <a:ext cx="3209960" cy="711144"/>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60" b="1" noProof="1">
                <a:latin typeface="メイリオ" panose="020B0604030504040204" pitchFamily="50" charset="-128"/>
                <a:ea typeface="メイリオ" panose="020B0604030504040204" pitchFamily="50" charset="-128"/>
                <a:cs typeface="メイリオ" panose="020B0604030504040204" pitchFamily="50" charset="-128"/>
              </a:rPr>
              <a:t>Creative Commons License</a:t>
            </a:r>
            <a:endParaRPr lang="en-US" altLang="ja-JP" sz="960" b="1"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en-US" altLang="ja-JP" sz="840" b="1" noProof="1"/>
              <a:t>CC BY-SA (View - Inheritance)</a:t>
            </a:r>
            <a:endParaRPr lang="en-US" altLang="ja-JP" sz="840" b="1"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840" noProof="1">
                <a:latin typeface="メイリオ" panose="020B0604030504040204" pitchFamily="50" charset="-128"/>
                <a:ea typeface="メイリオ" panose="020B0604030504040204" pitchFamily="50" charset="-128"/>
                <a:cs typeface="メイリオ" panose="020B0604030504040204" pitchFamily="50" charset="-128"/>
              </a:rPr>
              <a:t>Secondary use for commercial purposes also permitted</a:t>
            </a:r>
          </a:p>
        </p:txBody>
      </p:sp>
      <p:sp>
        <p:nvSpPr>
          <p:cNvPr id="19" name="角丸四角形 18"/>
          <p:cNvSpPr/>
          <p:nvPr/>
        </p:nvSpPr>
        <p:spPr>
          <a:xfrm>
            <a:off x="4595634" y="5605316"/>
            <a:ext cx="2924618" cy="519063"/>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60" b="1" noProof="1">
                <a:latin typeface="メイリオ" panose="020B0604030504040204" pitchFamily="50" charset="-128"/>
                <a:ea typeface="メイリオ" panose="020B0604030504040204" pitchFamily="50" charset="-128"/>
                <a:cs typeface="メイリオ" panose="020B0604030504040204" pitchFamily="50" charset="-128"/>
              </a:rPr>
              <a:t>Category &gt; Subcategory &gt;OSS</a:t>
            </a:r>
          </a:p>
          <a:p>
            <a:pPr algn="ctr"/>
            <a:r>
              <a:rPr lang="ja-JP" altLang="en-US" sz="840" noProof="1">
                <a:latin typeface="メイリオ" panose="020B0604030504040204" pitchFamily="50" charset="-128"/>
                <a:ea typeface="メイリオ" panose="020B0604030504040204" pitchFamily="50" charset="-128"/>
                <a:cs typeface="メイリオ" panose="020B0604030504040204" pitchFamily="50" charset="-128"/>
              </a:rPr>
              <a:t>Example)Database &gt;RDBMS&gt;MySQL</a:t>
            </a:r>
            <a:endParaRPr lang="ja-JP" altLang="en-US" sz="84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3549996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17</a:t>
            </a:fld>
            <a:endParaRPr lang="en-US" altLang="ja-JP"/>
          </a:p>
        </p:txBody>
      </p:sp>
      <p:sp>
        <p:nvSpPr>
          <p:cNvPr id="9" name="テキスト ボックス 8"/>
          <p:cNvSpPr txBox="1"/>
          <p:nvPr/>
        </p:nvSpPr>
        <p:spPr>
          <a:xfrm>
            <a:off x="2009850" y="2431476"/>
            <a:ext cx="8245331" cy="584775"/>
          </a:xfrm>
          <a:prstGeom prst="rect">
            <a:avLst/>
          </a:prstGeom>
          <a:noFill/>
        </p:spPr>
        <p:txBody>
          <a:bodyPr wrap="square" rtlCol="0">
            <a:spAutoFit/>
          </a:bodyPr>
          <a:lstStyle/>
          <a:p>
            <a:r>
              <a:rPr lang="ja-JP" altLang="en-US" sz="2560" noProof="1">
                <a:latin typeface="メイリオ" panose="020B0604030504040204" pitchFamily="50" charset="-128"/>
                <a:ea typeface="メイリオ" panose="020B0604030504040204" pitchFamily="50" charset="-128"/>
                <a:cs typeface="メイリオ" panose="020B0604030504040204" pitchFamily="50" charset="-128"/>
              </a:rPr>
              <a:t>2. OSS Trends from the OSS Bird's Eye View</a:t>
            </a:r>
          </a:p>
        </p:txBody>
      </p:sp>
      <p:sp>
        <p:nvSpPr>
          <p:cNvPr id="7" name="テキスト ボックス 6"/>
          <p:cNvSpPr txBox="1"/>
          <p:nvPr/>
        </p:nvSpPr>
        <p:spPr>
          <a:xfrm>
            <a:off x="2009850" y="3688235"/>
            <a:ext cx="8162850" cy="1200329"/>
          </a:xfrm>
          <a:prstGeom prst="rect">
            <a:avLst/>
          </a:prstGeom>
          <a:solidFill>
            <a:srgbClr val="203315">
              <a:lumMod val="10000"/>
              <a:lumOff val="90000"/>
            </a:srgbClr>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ja-JP"/>
            </a:defPPr>
            <a:lvl1pPr marR="0" lvl="0" indent="0" fontAlgn="auto">
              <a:lnSpc>
                <a:spcPct val="100000"/>
              </a:lnSpc>
              <a:spcBef>
                <a:spcPts val="0"/>
              </a:spcBef>
              <a:spcAft>
                <a:spcPts val="0"/>
              </a:spcAft>
              <a:buClrTx/>
              <a:buSzTx/>
              <a:buFontTx/>
              <a:buNone/>
              <a:tabLst/>
              <a:defRPr kumimoji="0" b="0" i="0" u="none" strike="noStrike" kern="0" cap="none" spc="0" normalizeH="0" baseline="0">
                <a:ln>
                  <a:noFill/>
                </a:ln>
                <a:solidFill>
                  <a:srgbClr val="000000"/>
                </a:solidFill>
                <a:effectLst/>
                <a:uLnTx/>
                <a:uFillTx/>
                <a:latin typeface="メイリオ"/>
                <a:ea typeface="メイリオ"/>
              </a:defRPr>
            </a:lvl1pPr>
          </a:lstStyle>
          <a:p>
            <a:r>
              <a:rPr lang="en-US" altLang="ja-JP" noProof="1"/>
              <a:t>Review the OSS trends by looking at how the OSS bird's eye view has changed from 2014, when the revised version of the OSS bird's eye view began, to the most recent 2022.</a:t>
            </a:r>
            <a:endParaRPr lang="en-US" altLang="ja-JP" dirty="0"/>
          </a:p>
        </p:txBody>
      </p:sp>
    </p:spTree>
    <p:extLst>
      <p:ext uri="{BB962C8B-B14F-4D97-AF65-F5344CB8AC3E}">
        <p14:creationId xmlns:p14="http://schemas.microsoft.com/office/powerpoint/2010/main" val="2117153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noProof="1"/>
              <a:t>OSS bird view</a:t>
            </a:r>
          </a:p>
        </p:txBody>
      </p:sp>
      <p:sp>
        <p:nvSpPr>
          <p:cNvPr id="4" name="スライド番号プレースホルダー 3"/>
          <p:cNvSpPr>
            <a:spLocks noGrp="1"/>
          </p:cNvSpPr>
          <p:nvPr>
            <p:ph type="sldNum" sz="quarter" idx="12"/>
          </p:nvPr>
        </p:nvSpPr>
        <p:spPr/>
        <p:txBody>
          <a:bodyPr/>
          <a:lstStyle/>
          <a:p>
            <a:pPr>
              <a:defRPr/>
            </a:pPr>
            <a:fld id="{46E683E9-ADC6-4FF3-AD4E-53B288B533C8}" type="slidenum">
              <a:rPr lang="en-US" altLang="ja-JP" smtClean="0"/>
              <a:pPr>
                <a:defRPr/>
              </a:pPr>
              <a:t>18</a:t>
            </a:fld>
            <a:endParaRPr lang="en-US" altLang="ja-JP"/>
          </a:p>
        </p:txBody>
      </p:sp>
      <p:pic>
        <p:nvPicPr>
          <p:cNvPr id="10" name="図 9"/>
          <p:cNvPicPr>
            <a:picLocks noChangeAspect="1"/>
          </p:cNvPicPr>
          <p:nvPr/>
        </p:nvPicPr>
        <p:blipFill>
          <a:blip r:embed="rId2"/>
          <a:stretch>
            <a:fillRect/>
          </a:stretch>
        </p:blipFill>
        <p:spPr>
          <a:xfrm>
            <a:off x="1545785" y="709796"/>
            <a:ext cx="4543683" cy="6098994"/>
          </a:xfrm>
          <a:prstGeom prst="rect">
            <a:avLst/>
          </a:prstGeom>
        </p:spPr>
      </p:pic>
      <p:pic>
        <p:nvPicPr>
          <p:cNvPr id="11" name="図 10"/>
          <p:cNvPicPr>
            <a:picLocks noChangeAspect="1"/>
          </p:cNvPicPr>
          <p:nvPr/>
        </p:nvPicPr>
        <p:blipFill>
          <a:blip r:embed="rId3"/>
          <a:stretch>
            <a:fillRect/>
          </a:stretch>
        </p:blipFill>
        <p:spPr>
          <a:xfrm>
            <a:off x="6089465" y="722861"/>
            <a:ext cx="4566340" cy="6102043"/>
          </a:xfrm>
          <a:prstGeom prst="rect">
            <a:avLst/>
          </a:prstGeom>
        </p:spPr>
      </p:pic>
    </p:spTree>
    <p:extLst>
      <p:ext uri="{BB962C8B-B14F-4D97-AF65-F5344CB8AC3E}">
        <p14:creationId xmlns:p14="http://schemas.microsoft.com/office/powerpoint/2010/main" val="27079989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1528986" y="183357"/>
            <a:ext cx="8896538" cy="6674643"/>
          </a:xfrm>
          <a:prstGeom prst="rect">
            <a:avLst/>
          </a:prstGeom>
        </p:spPr>
      </p:pic>
      <p:sp>
        <p:nvSpPr>
          <p:cNvPr id="4" name="スライド番号プレースホルダー 3"/>
          <p:cNvSpPr>
            <a:spLocks noGrp="1"/>
          </p:cNvSpPr>
          <p:nvPr>
            <p:ph type="sldNum" sz="quarter" idx="12"/>
          </p:nvPr>
        </p:nvSpPr>
        <p:spPr/>
        <p:txBody>
          <a:bodyPr/>
          <a:lstStyle/>
          <a:p>
            <a:pPr>
              <a:defRPr/>
            </a:pPr>
            <a:fld id="{46E683E9-ADC6-4FF3-AD4E-53B288B533C8}" type="slidenum">
              <a:rPr lang="en-US" altLang="ja-JP" smtClean="0"/>
              <a:pPr>
                <a:defRPr/>
              </a:pPr>
              <a:t>19</a:t>
            </a:fld>
            <a:endParaRPr lang="en-US" altLang="ja-JP"/>
          </a:p>
        </p:txBody>
      </p:sp>
    </p:spTree>
    <p:extLst>
      <p:ext uri="{BB962C8B-B14F-4D97-AF65-F5344CB8AC3E}">
        <p14:creationId xmlns:p14="http://schemas.microsoft.com/office/powerpoint/2010/main" val="1585907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91584" y="1099989"/>
            <a:ext cx="8670924" cy="5569100"/>
          </a:xfrm>
        </p:spPr>
        <p:txBody>
          <a:bodyPr/>
          <a:lstStyle/>
          <a:p>
            <a:r>
              <a:rPr lang="ja-JP" altLang="en-US" sz="1920" noProof="1"/>
              <a:t>Name: Taishi Yonejima</a:t>
            </a:r>
            <a:endParaRPr lang="ja-JP" altLang="en-US" sz="1920" dirty="0"/>
          </a:p>
          <a:p>
            <a:endParaRPr kumimoji="1" lang="en-US" altLang="ja-JP" sz="1920" dirty="0"/>
          </a:p>
          <a:p>
            <a:r>
              <a:rPr kumimoji="1" lang="ja-JP" altLang="en-US" sz="1920" noProof="1">
                <a:latin typeface="メイリオ"/>
                <a:ea typeface="メイリオ"/>
              </a:rPr>
              <a:t>Affiliation: Bird's-eye view WG, Japan OSS Promotion Forum</a:t>
            </a:r>
            <a:r>
              <a:rPr kumimoji="1" lang="ja-JP" altLang="en-US" sz="1920">
                <a:latin typeface="メイリオ"/>
                <a:ea typeface="メイリオ"/>
              </a:rPr>
              <a:t> </a:t>
            </a:r>
            <a:br>
              <a:rPr lang="ja-JP" altLang="en-US" sz="1920">
                <a:latin typeface="メイリオ"/>
                <a:ea typeface="メイリオ"/>
              </a:rPr>
            </a:br>
            <a:r>
              <a:rPr lang="en-US" altLang="ja-JP" sz="1920">
                <a:latin typeface="メイリオ"/>
                <a:ea typeface="メイリオ"/>
              </a:rPr>
              <a:t>　　　</a:t>
            </a:r>
            <a:r>
              <a:rPr lang="en-US" altLang="ja-JP" sz="1920" noProof="1">
                <a:latin typeface="メイリオ"/>
                <a:ea typeface="メイリオ"/>
              </a:rPr>
              <a:t>OSS Promotion Center, NEC Service Technology Development Control Division</a:t>
            </a:r>
            <a:endParaRPr lang="en-US" altLang="ja-JP" sz="1920" dirty="0">
              <a:latin typeface="メイリオ"/>
              <a:ea typeface="メイリオ"/>
            </a:endParaRPr>
          </a:p>
          <a:p>
            <a:endParaRPr lang="ja-JP" altLang="en-US" sz="1920" dirty="0"/>
          </a:p>
          <a:p>
            <a:r>
              <a:rPr lang="ja-JP" altLang="en-US" sz="1920" noProof="1"/>
              <a:t>Responsible for: Promoting the use of OSS for the NEC Group</a:t>
            </a:r>
            <a:br>
              <a:rPr lang="ja-JP" altLang="en-US" sz="1920"/>
            </a:br>
            <a:r>
              <a:rPr lang="ja-JP" altLang="en-US" sz="1920"/>
              <a:t>　　　　　</a:t>
            </a:r>
            <a:endParaRPr lang="en-US" altLang="ja-JP" sz="1920" dirty="0"/>
          </a:p>
          <a:p>
            <a:r>
              <a:rPr lang="ja-JP" sz="1920" noProof="1">
                <a:latin typeface="メイリオ"/>
                <a:ea typeface="メイリオ"/>
              </a:rPr>
              <a:t>Participating OSS communities:</a:t>
            </a:r>
            <a:br>
              <a:rPr lang="ja-JP" altLang="en-US" sz="1920">
                <a:latin typeface="メイリオ"/>
                <a:ea typeface="メイリオ"/>
              </a:rPr>
            </a:br>
            <a:r>
              <a:rPr lang="ja-JP" altLang="en-US" sz="1920" noProof="1">
                <a:latin typeface="メイリオ"/>
                <a:ea typeface="メイリオ"/>
              </a:rPr>
              <a:t>・Japan OSS Promotion Forum</a:t>
            </a:r>
            <a:br>
              <a:rPr lang="ja-JP" altLang="en-US" sz="1920"/>
            </a:br>
            <a:r>
              <a:rPr lang="ja-JP" altLang="en-US" sz="1920">
                <a:latin typeface="メイリオ"/>
                <a:ea typeface="メイリオ"/>
              </a:rPr>
              <a:t>　　</a:t>
            </a:r>
            <a:r>
              <a:rPr lang="ja-JP" altLang="en-US" sz="1920" noProof="1">
                <a:latin typeface="メイリオ"/>
                <a:ea typeface="メイリオ"/>
              </a:rPr>
              <a:t>Bird's-eye view WG/Steering Committee</a:t>
            </a:r>
            <a:r>
              <a:rPr lang="ja-JP" altLang="en-US" sz="1920">
                <a:latin typeface="メイリオ"/>
                <a:ea typeface="メイリオ"/>
              </a:rPr>
              <a:t>　</a:t>
            </a:r>
            <a:br>
              <a:rPr lang="en-US" altLang="ja-JP" sz="1920">
                <a:latin typeface="メイリオ"/>
                <a:ea typeface="メイリオ"/>
              </a:rPr>
            </a:br>
            <a:r>
              <a:rPr lang="en-US" altLang="ja-JP" sz="1920" noProof="1">
                <a:latin typeface="メイリオ"/>
                <a:ea typeface="メイリオ"/>
              </a:rPr>
              <a:t>・OpenChain JapanWG</a:t>
            </a:r>
            <a:br>
              <a:rPr lang="en-US" sz="1920">
                <a:latin typeface="Meiryo"/>
                <a:ea typeface="Meiryo"/>
              </a:rPr>
            </a:br>
            <a:br>
              <a:rPr lang="en-US" altLang="ja-JP" sz="1920">
                <a:latin typeface="メイリオ"/>
                <a:ea typeface="メイリオ"/>
              </a:rPr>
            </a:br>
            <a:endParaRPr lang="ja-JP" altLang="en-US" sz="1920" dirty="0">
              <a:latin typeface="メイリオ"/>
              <a:ea typeface="メイリオ"/>
            </a:endParaRPr>
          </a:p>
          <a:p>
            <a:endParaRPr kumimoji="1" lang="en-US" altLang="ja-JP" sz="1920" dirty="0"/>
          </a:p>
        </p:txBody>
      </p:sp>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2</a:t>
            </a:fld>
            <a:endParaRPr lang="en-US" altLang="ja-JP"/>
          </a:p>
        </p:txBody>
      </p:sp>
      <p:sp>
        <p:nvSpPr>
          <p:cNvPr id="5" name="タイトル 4"/>
          <p:cNvSpPr>
            <a:spLocks noGrp="1"/>
          </p:cNvSpPr>
          <p:nvPr>
            <p:ph type="title"/>
          </p:nvPr>
        </p:nvSpPr>
        <p:spPr/>
        <p:txBody>
          <a:bodyPr/>
          <a:lstStyle/>
          <a:p>
            <a:r>
              <a:rPr kumimoji="1" lang="ja-JP" altLang="en-US" noProof="1"/>
              <a:t>Introducing yourself</a:t>
            </a:r>
          </a:p>
        </p:txBody>
      </p:sp>
      <p:graphicFrame>
        <p:nvGraphicFramePr>
          <p:cNvPr id="29" name="表 28"/>
          <p:cNvGraphicFramePr>
            <a:graphicFrameLocks noGrp="1"/>
          </p:cNvGraphicFramePr>
          <p:nvPr>
            <p:extLst>
              <p:ext uri="{D42A27DB-BD31-4B8C-83A1-F6EECF244321}">
                <p14:modId xmlns:p14="http://schemas.microsoft.com/office/powerpoint/2010/main" val="2543279214"/>
              </p:ext>
            </p:extLst>
          </p:nvPr>
        </p:nvGraphicFramePr>
        <p:xfrm>
          <a:off x="6778370" y="3988724"/>
          <a:ext cx="4994366" cy="2488373"/>
        </p:xfrm>
        <a:graphic>
          <a:graphicData uri="http://schemas.openxmlformats.org/drawingml/2006/table">
            <a:tbl>
              <a:tblPr firstRow="1" bandRow="1">
                <a:tableStyleId>{BC89EF96-8CEA-46FF-86C4-4CE0E7609802}</a:tableStyleId>
              </a:tblPr>
              <a:tblGrid>
                <a:gridCol w="1829790">
                  <a:extLst>
                    <a:ext uri="{9D8B030D-6E8A-4147-A177-3AD203B41FA5}">
                      <a16:colId xmlns:a16="http://schemas.microsoft.com/office/drawing/2014/main" val="20000"/>
                    </a:ext>
                  </a:extLst>
                </a:gridCol>
                <a:gridCol w="3164576">
                  <a:extLst>
                    <a:ext uri="{9D8B030D-6E8A-4147-A177-3AD203B41FA5}">
                      <a16:colId xmlns:a16="http://schemas.microsoft.com/office/drawing/2014/main" val="20003"/>
                    </a:ext>
                  </a:extLst>
                </a:gridCol>
              </a:tblGrid>
              <a:tr h="321734">
                <a:tc>
                  <a:txBody>
                    <a:bodyPr/>
                    <a:lstStyle/>
                    <a:p>
                      <a:pPr algn="l" fontAlgn="ctr"/>
                      <a:r>
                        <a:rPr lang="ja-JP" altLang="en-US" sz="1280" u="none" strike="noStrike" noProof="1">
                          <a:effectLst/>
                          <a:latin typeface="Meiryo UI" panose="020B0604030504040204" pitchFamily="50" charset="-128"/>
                          <a:ea typeface="Meiryo UI" panose="020B0604030504040204" pitchFamily="50" charset="-128"/>
                        </a:rPr>
                        <a:t>Year</a:t>
                      </a:r>
                      <a:endParaRPr lang="ja-JP" altLang="en-US" sz="1280" b="0" i="0" u="none" strike="noStrike" dirty="0">
                        <a:solidFill>
                          <a:schemeClr val="bg1"/>
                        </a:solidFill>
                        <a:effectLst/>
                        <a:latin typeface="Meiryo UI" panose="020B0604030504040204" pitchFamily="50" charset="-128"/>
                        <a:ea typeface="Meiryo UI" panose="020B0604030504040204" pitchFamily="50" charset="-128"/>
                      </a:endParaRPr>
                    </a:p>
                  </a:txBody>
                  <a:tcPr marL="12700" marR="12700" marT="12700" marB="0" anchor="ctr"/>
                </a:tc>
                <a:tc>
                  <a:txBody>
                    <a:bodyPr/>
                    <a:lstStyle/>
                    <a:p>
                      <a:pPr algn="l" fontAlgn="ctr"/>
                      <a:r>
                        <a:rPr lang="ja-JP" altLang="en-US" sz="1280" u="none" strike="noStrike" noProof="1">
                          <a:effectLst/>
                          <a:latin typeface="Meiryo UI" panose="020B0604030504040204" pitchFamily="50" charset="-128"/>
                          <a:ea typeface="Meiryo UI" panose="020B0604030504040204" pitchFamily="50" charset="-128"/>
                        </a:rPr>
                        <a:t>Business</a:t>
                      </a:r>
                      <a:endParaRPr lang="ja-JP" altLang="en-US" sz="1280" b="0" i="0" u="none" strike="noStrike" dirty="0">
                        <a:solidFill>
                          <a:schemeClr val="bg1"/>
                        </a:solidFill>
                        <a:effectLst/>
                        <a:latin typeface="Meiryo UI" panose="020B0604030504040204" pitchFamily="50" charset="-128"/>
                        <a:ea typeface="Meiryo UI" panose="020B0604030504040204" pitchFamily="50" charset="-128"/>
                      </a:endParaRPr>
                    </a:p>
                  </a:txBody>
                  <a:tcPr marL="12700" marR="12700" marT="12700" marB="0" anchor="ctr"/>
                </a:tc>
                <a:extLst>
                  <a:ext uri="{0D108BD9-81ED-4DB2-BD59-A6C34878D82A}">
                    <a16:rowId xmlns:a16="http://schemas.microsoft.com/office/drawing/2014/main" val="10000"/>
                  </a:ext>
                </a:extLst>
              </a:tr>
              <a:tr h="527892">
                <a:tc>
                  <a:txBody>
                    <a:bodyPr/>
                    <a:lstStyle/>
                    <a:p>
                      <a:pPr algn="l" fontAlgn="ctr"/>
                      <a:r>
                        <a:rPr lang="en-US" altLang="ja-JP" sz="1280" u="none" strike="noStrike" noProof="1">
                          <a:effectLst/>
                          <a:latin typeface="Meiryo UI" panose="020B0604030504040204" pitchFamily="50" charset="-128"/>
                          <a:ea typeface="Meiryo UI" panose="020B0604030504040204" pitchFamily="50" charset="-128"/>
                        </a:rPr>
                        <a:t>Until FY 2016</a:t>
                      </a:r>
                      <a:endParaRPr lang="ja-JP" altLang="en-US" sz="1280" b="0" i="0" u="none" strike="noStrike" dirty="0">
                        <a:solidFill>
                          <a:srgbClr val="000000"/>
                        </a:solidFill>
                        <a:effectLst/>
                        <a:latin typeface="Meiryo UI" panose="020B0604030504040204" pitchFamily="50" charset="-128"/>
                        <a:ea typeface="Meiryo UI" panose="020B0604030504040204" pitchFamily="50" charset="-128"/>
                      </a:endParaRPr>
                    </a:p>
                  </a:txBody>
                  <a:tcPr marL="12700" marR="12700" marT="12700" marB="0" anchor="ctr"/>
                </a:tc>
                <a:tc>
                  <a:txBody>
                    <a:bodyPr/>
                    <a:lstStyle/>
                    <a:p>
                      <a:pPr algn="l" fontAlgn="ctr"/>
                      <a:r>
                        <a:rPr lang="en-US" altLang="ja-JP" sz="1280" u="none" strike="noStrike" noProof="1">
                          <a:effectLst/>
                          <a:latin typeface="Meiryo UI" panose="020B0604030504040204" pitchFamily="50" charset="-128"/>
                          <a:ea typeface="Meiryo UI" panose="020B0604030504040204" pitchFamily="50" charset="-128"/>
                        </a:rPr>
                        <a:t>OSS verification for BigData and Cloud systems</a:t>
                      </a:r>
                      <a:endParaRPr lang="ja-JP" altLang="en-US" sz="1280" b="0" i="0" u="none" strike="noStrike" dirty="0">
                        <a:solidFill>
                          <a:srgbClr val="000000"/>
                        </a:solidFill>
                        <a:effectLst/>
                        <a:latin typeface="Meiryo UI" panose="020B0604030504040204" pitchFamily="50" charset="-128"/>
                        <a:ea typeface="Meiryo UI" panose="020B0604030504040204" pitchFamily="50" charset="-128"/>
                      </a:endParaRPr>
                    </a:p>
                  </a:txBody>
                  <a:tcPr marL="12700" marR="12700" marT="12700" marB="0" anchor="ctr"/>
                </a:tc>
                <a:extLst>
                  <a:ext uri="{0D108BD9-81ED-4DB2-BD59-A6C34878D82A}">
                    <a16:rowId xmlns:a16="http://schemas.microsoft.com/office/drawing/2014/main" val="10001"/>
                  </a:ext>
                </a:extLst>
              </a:tr>
              <a:tr h="546249">
                <a:tc>
                  <a:txBody>
                    <a:bodyPr/>
                    <a:lstStyle/>
                    <a:p>
                      <a:pPr algn="l" fontAlgn="ctr"/>
                      <a:r>
                        <a:rPr lang="en-US" altLang="ja-JP" sz="1280" b="0" i="0" u="none" strike="noStrike" noProof="1">
                          <a:solidFill>
                            <a:srgbClr val="000000"/>
                          </a:solidFill>
                          <a:effectLst/>
                          <a:latin typeface="Meiryo UI" panose="020B0604030504040204" pitchFamily="50" charset="-128"/>
                          <a:ea typeface="Meiryo UI" panose="020B0604030504040204" pitchFamily="50" charset="-128"/>
                        </a:rPr>
                        <a:t>FY 2017 onward</a:t>
                      </a:r>
                    </a:p>
                  </a:txBody>
                  <a:tcPr marL="12700" marR="12700" marT="12700" marB="0" anchor="ctr"/>
                </a:tc>
                <a:tc>
                  <a:txBody>
                    <a:bodyPr/>
                    <a:lstStyle/>
                    <a:p>
                      <a:pPr algn="l" fontAlgn="ctr"/>
                      <a:r>
                        <a:rPr lang="ja-JP" altLang="en-US" sz="1280" u="none" strike="noStrike" noProof="1">
                          <a:effectLst/>
                          <a:latin typeface="Meiryo UI" panose="020B0604030504040204" pitchFamily="50" charset="-128"/>
                          <a:ea typeface="Meiryo UI" panose="020B0604030504040204" pitchFamily="50" charset="-128"/>
                        </a:rPr>
                        <a:t>Support for in-house OSS utilization</a:t>
                      </a:r>
                      <a:endParaRPr lang="en-US" altLang="ja-JP" sz="1280" u="none" strike="noStrike" dirty="0">
                        <a:effectLst/>
                        <a:latin typeface="Meiryo UI" panose="020B0604030504040204" pitchFamily="50" charset="-128"/>
                        <a:ea typeface="Meiryo UI" panose="020B0604030504040204" pitchFamily="50" charset="-128"/>
                      </a:endParaRPr>
                    </a:p>
                    <a:p>
                      <a:pPr algn="l" fontAlgn="ctr"/>
                      <a:r>
                        <a:rPr lang="en-US" altLang="ja-JP" sz="1280" u="none" strike="noStrike" noProof="1">
                          <a:effectLst/>
                          <a:latin typeface="Meiryo UI" panose="020B0604030504040204" pitchFamily="50" charset="-128"/>
                          <a:ea typeface="Meiryo UI" panose="020B0604030504040204" pitchFamily="50" charset="-128"/>
                        </a:rPr>
                        <a:t>Participation in the OSS user community</a:t>
                      </a:r>
                      <a:endParaRPr lang="en-US" altLang="ja-JP" sz="1280" u="none" strike="noStrike" dirty="0">
                        <a:effectLst/>
                        <a:latin typeface="Meiryo UI" panose="020B0604030504040204" pitchFamily="50" charset="-128"/>
                        <a:ea typeface="Meiryo UI" panose="020B0604030504040204" pitchFamily="50" charset="-128"/>
                      </a:endParaRPr>
                    </a:p>
                  </a:txBody>
                  <a:tcPr marL="12700" marR="12700" marT="12700" marB="0" anchor="ctr"/>
                </a:tc>
                <a:extLst>
                  <a:ext uri="{0D108BD9-81ED-4DB2-BD59-A6C34878D82A}">
                    <a16:rowId xmlns:a16="http://schemas.microsoft.com/office/drawing/2014/main" val="10002"/>
                  </a:ext>
                </a:extLst>
              </a:tr>
              <a:tr h="546249">
                <a:tc>
                  <a:txBody>
                    <a:bodyPr/>
                    <a:lstStyle/>
                    <a:p>
                      <a:pPr algn="l" fontAlgn="ctr"/>
                      <a:r>
                        <a:rPr lang="en-US" altLang="ja-JP" sz="1280" u="none" strike="noStrike" noProof="1">
                          <a:effectLst/>
                          <a:latin typeface="Meiryo UI" panose="020B0604030504040204" pitchFamily="50" charset="-128"/>
                          <a:ea typeface="Meiryo UI" panose="020B0604030504040204" pitchFamily="50" charset="-128"/>
                        </a:rPr>
                        <a:t>FY 2018 and beyond</a:t>
                      </a:r>
                      <a:endParaRPr lang="ja-JP" altLang="en-US" sz="1280" b="0" i="0" u="none" strike="noStrike" dirty="0">
                        <a:solidFill>
                          <a:srgbClr val="000000"/>
                        </a:solidFill>
                        <a:effectLst/>
                        <a:latin typeface="Meiryo UI" panose="020B0604030504040204" pitchFamily="50" charset="-128"/>
                        <a:ea typeface="Meiryo UI" panose="020B0604030504040204" pitchFamily="50" charset="-128"/>
                      </a:endParaRPr>
                    </a:p>
                  </a:txBody>
                  <a:tcPr marL="12700" marR="12700" marT="12700" marB="0" anchor="ctr"/>
                </a:tc>
                <a:tc>
                  <a:txBody>
                    <a:bodyPr/>
                    <a:lstStyle/>
                    <a:p>
                      <a:pPr algn="l" fontAlgn="ctr"/>
                      <a:r>
                        <a:rPr lang="ja-JP" altLang="en-US" sz="1280" u="none" strike="noStrike" noProof="1">
                          <a:effectLst/>
                          <a:latin typeface="Meiryo UI" panose="020B0604030504040204" pitchFamily="50" charset="-128"/>
                          <a:ea typeface="Meiryo UI" panose="020B0604030504040204" pitchFamily="50" charset="-128"/>
                        </a:rPr>
                        <a:t>+OSS risk verification</a:t>
                      </a:r>
                      <a:endParaRPr lang="en-US" altLang="ja-JP" sz="1280" b="0" i="0" u="none" strike="noStrike" dirty="0">
                        <a:solidFill>
                          <a:srgbClr val="000000"/>
                        </a:solidFill>
                        <a:effectLst/>
                        <a:latin typeface="Meiryo UI" panose="020B0604030504040204" pitchFamily="50" charset="-128"/>
                        <a:ea typeface="Meiryo UI" panose="020B0604030504040204" pitchFamily="50" charset="-128"/>
                      </a:endParaRPr>
                    </a:p>
                  </a:txBody>
                  <a:tcPr marL="12700" marR="12700" marT="12700" marB="0" anchor="ctr"/>
                </a:tc>
                <a:extLst>
                  <a:ext uri="{0D108BD9-81ED-4DB2-BD59-A6C34878D82A}">
                    <a16:rowId xmlns:a16="http://schemas.microsoft.com/office/drawing/2014/main" val="10003"/>
                  </a:ext>
                </a:extLst>
              </a:tr>
              <a:tr h="546249">
                <a:tc>
                  <a:txBody>
                    <a:bodyPr/>
                    <a:lstStyle/>
                    <a:p>
                      <a:pPr algn="l" fontAlgn="ctr"/>
                      <a:r>
                        <a:rPr lang="en-US" altLang="ja-JP" sz="1280" u="none" strike="noStrike" noProof="1">
                          <a:effectLst/>
                          <a:latin typeface="Meiryo UI" panose="020B0604030504040204" pitchFamily="50" charset="-128"/>
                          <a:ea typeface="Meiryo UI" panose="020B0604030504040204" pitchFamily="50" charset="-128"/>
                        </a:rPr>
                        <a:t>FY 2019 onward</a:t>
                      </a:r>
                      <a:endParaRPr lang="ja-JP" altLang="en-US" sz="1280" b="0" i="0" u="none" strike="noStrike" dirty="0">
                        <a:solidFill>
                          <a:srgbClr val="000000"/>
                        </a:solidFill>
                        <a:effectLst/>
                        <a:latin typeface="Meiryo UI" panose="020B0604030504040204" pitchFamily="50" charset="-128"/>
                        <a:ea typeface="Meiryo UI" panose="020B0604030504040204" pitchFamily="50" charset="-128"/>
                      </a:endParaRPr>
                    </a:p>
                  </a:txBody>
                  <a:tcPr marL="12700" marR="12700" marT="12700" marB="0" anchor="ctr"/>
                </a:tc>
                <a:tc>
                  <a:txBody>
                    <a:bodyPr/>
                    <a:lstStyle/>
                    <a:p>
                      <a:pPr algn="l" fontAlgn="ctr"/>
                      <a:r>
                        <a:rPr lang="en-US" altLang="ja-JP" sz="1280" u="none" strike="noStrike" noProof="1">
                          <a:effectLst/>
                          <a:latin typeface="Meiryo UI" panose="020B0604030504040204" pitchFamily="50" charset="-128"/>
                          <a:ea typeface="Meiryo UI" panose="020B0604030504040204" pitchFamily="50" charset="-128"/>
                        </a:rPr>
                        <a:t>+OpenChain </a:t>
                      </a:r>
                      <a:r>
                        <a:rPr lang="en-US" altLang="ja-JP" sz="1280" noProof="1">
                          <a:latin typeface="Meiryo UI" panose="020B0604030504040204" pitchFamily="50" charset="-128"/>
                          <a:ea typeface="Meiryo UI" panose="020B0604030504040204" pitchFamily="50" charset="-128"/>
                        </a:rPr>
                        <a:t>JapanWG</a:t>
                      </a:r>
                      <a:endParaRPr lang="zh-TW" altLang="en-US" sz="1280" b="0" i="0" u="none" strike="noStrike" dirty="0">
                        <a:solidFill>
                          <a:srgbClr val="000000"/>
                        </a:solidFill>
                        <a:effectLst/>
                        <a:latin typeface="Meiryo UI" panose="020B0604030504040204" pitchFamily="50" charset="-128"/>
                        <a:ea typeface="Meiryo UI" panose="020B0604030504040204" pitchFamily="50" charset="-128"/>
                      </a:endParaRPr>
                    </a:p>
                  </a:txBody>
                  <a:tcPr marL="12700" marR="12700" marT="12700" marB="0" anchor="ctr"/>
                </a:tc>
                <a:extLst>
                  <a:ext uri="{0D108BD9-81ED-4DB2-BD59-A6C34878D82A}">
                    <a16:rowId xmlns:a16="http://schemas.microsoft.com/office/drawing/2014/main" val="10005"/>
                  </a:ext>
                </a:extLst>
              </a:tr>
            </a:tbl>
          </a:graphicData>
        </a:graphic>
      </p:graphicFrame>
      <p:pic>
        <p:nvPicPr>
          <p:cNvPr id="30" name="図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88597" y="1625089"/>
            <a:ext cx="1937173" cy="2079760"/>
          </a:xfrm>
          <a:prstGeom prst="rect">
            <a:avLst/>
          </a:prstGeom>
        </p:spPr>
      </p:pic>
    </p:spTree>
    <p:extLst>
      <p:ext uri="{BB962C8B-B14F-4D97-AF65-F5344CB8AC3E}">
        <p14:creationId xmlns:p14="http://schemas.microsoft.com/office/powerpoint/2010/main" val="36646347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1650906" y="88905"/>
            <a:ext cx="8896538" cy="6674643"/>
          </a:xfrm>
          <a:prstGeom prst="rect">
            <a:avLst/>
          </a:prstGeom>
        </p:spPr>
      </p:pic>
      <p:sp>
        <p:nvSpPr>
          <p:cNvPr id="4" name="スライド番号プレースホルダー 3"/>
          <p:cNvSpPr>
            <a:spLocks noGrp="1"/>
          </p:cNvSpPr>
          <p:nvPr>
            <p:ph type="sldNum" sz="quarter" idx="12"/>
          </p:nvPr>
        </p:nvSpPr>
        <p:spPr/>
        <p:txBody>
          <a:bodyPr/>
          <a:lstStyle/>
          <a:p>
            <a:pPr>
              <a:defRPr/>
            </a:pPr>
            <a:fld id="{46E683E9-ADC6-4FF3-AD4E-53B288B533C8}" type="slidenum">
              <a:rPr lang="en-US" altLang="ja-JP" smtClean="0"/>
              <a:pPr>
                <a:defRPr/>
              </a:pPr>
              <a:t>20</a:t>
            </a:fld>
            <a:endParaRPr lang="en-US" altLang="ja-JP"/>
          </a:p>
        </p:txBody>
      </p:sp>
      <p:sp>
        <p:nvSpPr>
          <p:cNvPr id="7" name="テキスト ボックス 6"/>
          <p:cNvSpPr txBox="1"/>
          <p:nvPr/>
        </p:nvSpPr>
        <p:spPr>
          <a:xfrm>
            <a:off x="5389123" y="1509971"/>
            <a:ext cx="4169923" cy="738664"/>
          </a:xfrm>
          <a:prstGeom prst="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ja-JP" altLang="en-US" noProof="1">
                <a:latin typeface="メイリオ" panose="020B0604030504040204" pitchFamily="50" charset="-128"/>
                <a:ea typeface="メイリオ" panose="020B0604030504040204" pitchFamily="50" charset="-128"/>
                <a:cs typeface="メイリオ" panose="020B0604030504040204" pitchFamily="50" charset="-128"/>
              </a:rPr>
              <a:t>① Add Virtualization &amp;OSS</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960" noProof="1">
                <a:latin typeface="メイリオ" panose="020B0604030504040204" pitchFamily="50" charset="-128"/>
                <a:ea typeface="メイリオ" panose="020B0604030504040204" pitchFamily="50" charset="-128"/>
                <a:cs typeface="メイリオ" panose="020B0604030504040204" pitchFamily="50" charset="-128"/>
              </a:rPr>
              <a:t>*Add storage virtualization, network virtualization from server virtualization only</a:t>
            </a:r>
          </a:p>
        </p:txBody>
      </p:sp>
      <p:sp>
        <p:nvSpPr>
          <p:cNvPr id="10" name="正方形/長方形 9"/>
          <p:cNvSpPr/>
          <p:nvPr/>
        </p:nvSpPr>
        <p:spPr>
          <a:xfrm>
            <a:off x="5590162" y="2299249"/>
            <a:ext cx="1952122" cy="135072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正方形/長方形 10"/>
          <p:cNvSpPr/>
          <p:nvPr/>
        </p:nvSpPr>
        <p:spPr>
          <a:xfrm>
            <a:off x="4682249" y="3700588"/>
            <a:ext cx="2860037" cy="291929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テキスト ボックス 8"/>
          <p:cNvSpPr txBox="1"/>
          <p:nvPr/>
        </p:nvSpPr>
        <p:spPr>
          <a:xfrm>
            <a:off x="6834544" y="4914373"/>
            <a:ext cx="5279635" cy="584775"/>
          </a:xfrm>
          <a:prstGeom prst="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wrap="square" rtlCol="0">
            <a:spAutoFit/>
          </a:bodyPr>
          <a:lstStyle>
            <a:defPPr>
              <a:defRPr lang="ja-JP"/>
            </a:defPPr>
          </a:lstStyle>
          <a:p>
            <a:r>
              <a:rPr lang="ja-JP" altLang="en-US" noProof="1">
                <a:latin typeface="メイリオ" panose="020B0604030504040204" pitchFamily="50" charset="-128"/>
                <a:ea typeface="メイリオ" panose="020B0604030504040204" pitchFamily="50" charset="-128"/>
                <a:cs typeface="メイリオ" panose="020B0604030504040204" pitchFamily="50" charset="-128"/>
              </a:rPr>
              <a:t>② Detail cloud services &amp; add OSS</a:t>
            </a:r>
            <a:br>
              <a:rPr lang="en-US" altLang="ja-JP">
                <a:latin typeface="メイリオ" panose="020B0604030504040204" pitchFamily="50" charset="-128"/>
                <a:ea typeface="メイリオ" panose="020B0604030504040204" pitchFamily="50" charset="-128"/>
                <a:cs typeface="メイリオ" panose="020B0604030504040204" pitchFamily="50" charset="-128"/>
              </a:rPr>
            </a:br>
            <a:r>
              <a:rPr lang="en-US" altLang="ja-JP" sz="1120" noProof="1">
                <a:latin typeface="メイリオ" panose="020B0604030504040204" pitchFamily="50" charset="-128"/>
                <a:ea typeface="メイリオ" panose="020B0604030504040204" pitchFamily="50" charset="-128"/>
                <a:cs typeface="メイリオ" panose="020B0604030504040204" pitchFamily="50" charset="-128"/>
              </a:rPr>
              <a:t>*Categorization by ISO/IEC 17788</a:t>
            </a:r>
          </a:p>
        </p:txBody>
      </p:sp>
    </p:spTree>
    <p:extLst>
      <p:ext uri="{BB962C8B-B14F-4D97-AF65-F5344CB8AC3E}">
        <p14:creationId xmlns:p14="http://schemas.microsoft.com/office/powerpoint/2010/main" val="3957156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角丸四角形 1">
            <a:extLst>
              <a:ext uri="{FF2B5EF4-FFF2-40B4-BE49-F238E27FC236}">
                <a16:creationId xmlns:a16="http://schemas.microsoft.com/office/drawing/2014/main" id="{245B7668-8C45-4DBD-B1C5-02B206DCD2DD}"/>
              </a:ext>
            </a:extLst>
          </p:cNvPr>
          <p:cNvSpPr/>
          <p:nvPr/>
        </p:nvSpPr>
        <p:spPr>
          <a:xfrm>
            <a:off x="8303633" y="2499044"/>
            <a:ext cx="2757262" cy="17871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bIns="0" rtlCol="0" anchor="t"/>
          <a:lstStyle/>
          <a:p>
            <a:pPr algn="ctr">
              <a:lnSpc>
                <a:spcPct val="150000"/>
              </a:lnSpc>
            </a:pPr>
            <a:r>
              <a:rPr lang="en-US" altLang="ja-JP" sz="1280" noProof="1">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2012: 239</a:t>
            </a:r>
          </a:p>
          <a:p>
            <a:pPr algn="ctr">
              <a:lnSpc>
                <a:spcPct val="150000"/>
              </a:lnSpc>
            </a:pPr>
            <a:endParaRPr lang="en-US" altLang="ja-JP" sz="1280"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endParaRPr>
          </a:p>
          <a:p>
            <a:pPr algn="ctr">
              <a:lnSpc>
                <a:spcPct val="150000"/>
              </a:lnSpc>
            </a:pPr>
            <a:endParaRPr lang="en-US" altLang="ja-JP" sz="1280"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endParaRPr>
          </a:p>
          <a:p>
            <a:pPr algn="ctr">
              <a:lnSpc>
                <a:spcPct val="150000"/>
              </a:lnSpc>
            </a:pPr>
            <a:r>
              <a:rPr lang="en-US" altLang="ja-JP" sz="1280" noProof="1">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2014: 272(+33)</a:t>
            </a:r>
          </a:p>
          <a:p>
            <a:pPr algn="ctr">
              <a:lnSpc>
                <a:spcPct val="150000"/>
              </a:lnSpc>
            </a:pPr>
            <a:endParaRPr lang="en-US" altLang="ja-JP" sz="1280"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endParaRPr>
          </a:p>
          <a:p>
            <a:pPr algn="ctr">
              <a:lnSpc>
                <a:spcPct val="150000"/>
              </a:lnSpc>
            </a:pPr>
            <a:endParaRPr lang="en-US" altLang="ja-JP" sz="1280"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endParaRPr>
          </a:p>
        </p:txBody>
      </p:sp>
      <p:sp>
        <p:nvSpPr>
          <p:cNvPr id="11" name="角丸四角形 1">
            <a:extLst>
              <a:ext uri="{FF2B5EF4-FFF2-40B4-BE49-F238E27FC236}">
                <a16:creationId xmlns:a16="http://schemas.microsoft.com/office/drawing/2014/main" id="{345C4EA8-9B8C-4E30-B807-103C2B2F613E}"/>
              </a:ext>
            </a:extLst>
          </p:cNvPr>
          <p:cNvSpPr/>
          <p:nvPr/>
        </p:nvSpPr>
        <p:spPr>
          <a:xfrm>
            <a:off x="8303633" y="2042554"/>
            <a:ext cx="2757262" cy="456490"/>
          </a:xfrm>
          <a:prstGeom prst="rect">
            <a:avLst/>
          </a:prstGeom>
          <a:solidFill>
            <a:srgbClr val="C0CEE2"/>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72000" rtlCol="0" anchor="ctr"/>
          <a:lstStyle/>
          <a:p>
            <a:pPr algn="ctr">
              <a:lnSpc>
                <a:spcPct val="150000"/>
              </a:lnSpc>
            </a:pPr>
            <a:r>
              <a:rPr lang="en-US" altLang="ja-JP" sz="1280" b="1" noProof="1">
                <a:ln w="22225" cap="rnd">
                  <a:noFill/>
                  <a:prstDash val="solid"/>
                </a:ln>
                <a:solidFill>
                  <a:schemeClr val="accent1">
                    <a:lumMod val="50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OSS count</a:t>
            </a:r>
          </a:p>
        </p:txBody>
      </p:sp>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21</a:t>
            </a:fld>
            <a:endParaRPr lang="en-US" altLang="ja-JP"/>
          </a:p>
        </p:txBody>
      </p:sp>
      <p:sp>
        <p:nvSpPr>
          <p:cNvPr id="5" name="タイトル 4"/>
          <p:cNvSpPr>
            <a:spLocks noGrp="1"/>
          </p:cNvSpPr>
          <p:nvPr>
            <p:ph type="title"/>
          </p:nvPr>
        </p:nvSpPr>
        <p:spPr/>
        <p:txBody>
          <a:bodyPr/>
          <a:lstStyle/>
          <a:p>
            <a:r>
              <a:rPr lang="en-US" altLang="ja-JP" noProof="1"/>
              <a:t>OSS bird's-eye view for 2012 to 2014</a:t>
            </a:r>
            <a:endParaRPr kumimoji="1" lang="ja-JP" altLang="en-US" dirty="0"/>
          </a:p>
        </p:txBody>
      </p:sp>
      <p:sp>
        <p:nvSpPr>
          <p:cNvPr id="82" name="角丸四角形 81"/>
          <p:cNvSpPr/>
          <p:nvPr/>
        </p:nvSpPr>
        <p:spPr bwMode="auto">
          <a:xfrm>
            <a:off x="1468038" y="5702720"/>
            <a:ext cx="8214226" cy="812379"/>
          </a:xfrm>
          <a:prstGeom prst="roundRect">
            <a:avLst>
              <a:gd name="adj" fmla="val 11013"/>
            </a:avLst>
          </a:prstGeom>
          <a:solidFill>
            <a:srgbClr val="CCFFCC"/>
          </a:solidFill>
          <a:ln>
            <a:solidFill>
              <a:srgbClr val="00B05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noProof="1">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Looking back on 2014 Points:</a:t>
            </a:r>
            <a:endParaRPr lang="en-US" altLang="ja-JP"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endParaRPr>
          </a:p>
          <a:p>
            <a:pPr algn="ctr"/>
            <a:r>
              <a:rPr lang="ja-JP" altLang="en-US" noProof="1">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A number of now common OSS have been added</a:t>
            </a:r>
            <a:endParaRPr lang="en-US" altLang="ja-JP" dirty="0">
              <a:solidFill>
                <a:srgbClr val="C00000"/>
              </a:solidFill>
              <a:latin typeface="メイリオ"/>
              <a:ea typeface="メイリオ"/>
            </a:endParaRPr>
          </a:p>
        </p:txBody>
      </p:sp>
      <p:pic>
        <p:nvPicPr>
          <p:cNvPr id="119" name="図 118"/>
          <p:cNvPicPr>
            <a:picLocks noChangeAspect="1"/>
          </p:cNvPicPr>
          <p:nvPr/>
        </p:nvPicPr>
        <p:blipFill>
          <a:blip r:embed="rId2"/>
          <a:stretch>
            <a:fillRect/>
          </a:stretch>
        </p:blipFill>
        <p:spPr>
          <a:xfrm>
            <a:off x="776568" y="1232366"/>
            <a:ext cx="6174822" cy="4359517"/>
          </a:xfrm>
          <a:prstGeom prst="rect">
            <a:avLst/>
          </a:prstGeom>
        </p:spPr>
      </p:pic>
      <p:sp>
        <p:nvSpPr>
          <p:cNvPr id="3" name="二等辺三角形 2"/>
          <p:cNvSpPr/>
          <p:nvPr/>
        </p:nvSpPr>
        <p:spPr>
          <a:xfrm flipV="1">
            <a:off x="9377464" y="3215582"/>
            <a:ext cx="609600" cy="2551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1348902" y="865332"/>
            <a:ext cx="4169923" cy="369332"/>
          </a:xfrm>
          <a:prstGeom prst="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ja-JP" altLang="en-US" noProof="1">
                <a:latin typeface="メイリオ" panose="020B0604030504040204" pitchFamily="50" charset="-128"/>
                <a:ea typeface="メイリオ" panose="020B0604030504040204" pitchFamily="50" charset="-128"/>
                <a:cs typeface="メイリオ" panose="020B0604030504040204" pitchFamily="50" charset="-128"/>
              </a:rPr>
              <a:t>③ Other additions and changes</a:t>
            </a:r>
          </a:p>
        </p:txBody>
      </p:sp>
    </p:spTree>
    <p:extLst>
      <p:ext uri="{BB962C8B-B14F-4D97-AF65-F5344CB8AC3E}">
        <p14:creationId xmlns:p14="http://schemas.microsoft.com/office/powerpoint/2010/main" val="31246430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グループ化 29"/>
          <p:cNvGrpSpPr/>
          <p:nvPr/>
        </p:nvGrpSpPr>
        <p:grpSpPr>
          <a:xfrm>
            <a:off x="1569786" y="60054"/>
            <a:ext cx="9051429" cy="6790420"/>
            <a:chOff x="45783" y="60054"/>
            <a:chExt cx="9051429" cy="6790420"/>
          </a:xfrm>
        </p:grpSpPr>
        <p:sp>
          <p:nvSpPr>
            <p:cNvPr id="18" name="Freeform 1"/>
            <p:cNvSpPr>
              <a:spLocks noChangeArrowheads="1"/>
            </p:cNvSpPr>
            <p:nvPr/>
          </p:nvSpPr>
          <p:spPr bwMode="auto">
            <a:xfrm>
              <a:off x="45783" y="60054"/>
              <a:ext cx="9051429" cy="6762857"/>
            </a:xfrm>
            <a:custGeom>
              <a:avLst/>
              <a:gdLst>
                <a:gd name="T0" fmla="*/ 110 w 26729"/>
                <a:gd name="T1" fmla="*/ 11 h 16277"/>
                <a:gd name="T2" fmla="*/ 110 w 26729"/>
                <a:gd name="T3" fmla="*/ 1 h 16277"/>
                <a:gd name="T4" fmla="*/ 56 w 26729"/>
                <a:gd name="T5" fmla="*/ 14 h 16277"/>
                <a:gd name="T6" fmla="*/ 18 w 26729"/>
                <a:gd name="T7" fmla="*/ 47 h 16277"/>
                <a:gd name="T8" fmla="*/ 1 w 26729"/>
                <a:gd name="T9" fmla="*/ 110 h 16277"/>
                <a:gd name="T10" fmla="*/ 1 w 26729"/>
                <a:gd name="T11" fmla="*/ 16166 h 16277"/>
                <a:gd name="T12" fmla="*/ 14 w 26729"/>
                <a:gd name="T13" fmla="*/ 16220 h 16277"/>
                <a:gd name="T14" fmla="*/ 47 w 26729"/>
                <a:gd name="T15" fmla="*/ 16258 h 16277"/>
                <a:gd name="T16" fmla="*/ 110 w 26729"/>
                <a:gd name="T17" fmla="*/ 16276 h 16277"/>
                <a:gd name="T18" fmla="*/ 26618 w 26729"/>
                <a:gd name="T19" fmla="*/ 16276 h 16277"/>
                <a:gd name="T20" fmla="*/ 26672 w 26729"/>
                <a:gd name="T21" fmla="*/ 16262 h 16277"/>
                <a:gd name="T22" fmla="*/ 26711 w 26729"/>
                <a:gd name="T23" fmla="*/ 16229 h 16277"/>
                <a:gd name="T24" fmla="*/ 26728 w 26729"/>
                <a:gd name="T25" fmla="*/ 16166 h 16277"/>
                <a:gd name="T26" fmla="*/ 26728 w 26729"/>
                <a:gd name="T27" fmla="*/ 110 h 16277"/>
                <a:gd name="T28" fmla="*/ 26714 w 26729"/>
                <a:gd name="T29" fmla="*/ 56 h 16277"/>
                <a:gd name="T30" fmla="*/ 26682 w 26729"/>
                <a:gd name="T31" fmla="*/ 18 h 16277"/>
                <a:gd name="T32" fmla="*/ 26618 w 26729"/>
                <a:gd name="T33" fmla="*/ 1 h 16277"/>
                <a:gd name="T34" fmla="*/ 110 w 26729"/>
                <a:gd name="T35" fmla="*/ 1 h 16277"/>
                <a:gd name="T36" fmla="*/ 110 w 26729"/>
                <a:gd name="T37" fmla="*/ 11 h 16277"/>
                <a:gd name="T38" fmla="*/ 110 w 26729"/>
                <a:gd name="T39" fmla="*/ 20 h 16277"/>
                <a:gd name="T40" fmla="*/ 26618 w 26729"/>
                <a:gd name="T41" fmla="*/ 20 h 16277"/>
                <a:gd name="T42" fmla="*/ 26670 w 26729"/>
                <a:gd name="T43" fmla="*/ 34 h 16277"/>
                <a:gd name="T44" fmla="*/ 26703 w 26729"/>
                <a:gd name="T45" fmla="*/ 81 h 16277"/>
                <a:gd name="T46" fmla="*/ 26708 w 26729"/>
                <a:gd name="T47" fmla="*/ 102 h 16277"/>
                <a:gd name="T48" fmla="*/ 26708 w 26729"/>
                <a:gd name="T49" fmla="*/ 108 h 16277"/>
                <a:gd name="T50" fmla="*/ 26708 w 26729"/>
                <a:gd name="T51" fmla="*/ 110 h 16277"/>
                <a:gd name="T52" fmla="*/ 26708 w 26729"/>
                <a:gd name="T53" fmla="*/ 16166 h 16277"/>
                <a:gd name="T54" fmla="*/ 26694 w 26729"/>
                <a:gd name="T55" fmla="*/ 16218 h 16277"/>
                <a:gd name="T56" fmla="*/ 26647 w 26729"/>
                <a:gd name="T57" fmla="*/ 16251 h 16277"/>
                <a:gd name="T58" fmla="*/ 26627 w 26729"/>
                <a:gd name="T59" fmla="*/ 16255 h 16277"/>
                <a:gd name="T60" fmla="*/ 26620 w 26729"/>
                <a:gd name="T61" fmla="*/ 16255 h 16277"/>
                <a:gd name="T62" fmla="*/ 26619 w 26729"/>
                <a:gd name="T63" fmla="*/ 16255 h 16277"/>
                <a:gd name="T64" fmla="*/ 26618 w 26729"/>
                <a:gd name="T65" fmla="*/ 16255 h 16277"/>
                <a:gd name="T66" fmla="*/ 110 w 26729"/>
                <a:gd name="T67" fmla="*/ 16255 h 16277"/>
                <a:gd name="T68" fmla="*/ 58 w 26729"/>
                <a:gd name="T69" fmla="*/ 16242 h 16277"/>
                <a:gd name="T70" fmla="*/ 26 w 26729"/>
                <a:gd name="T71" fmla="*/ 16195 h 16277"/>
                <a:gd name="T72" fmla="*/ 21 w 26729"/>
                <a:gd name="T73" fmla="*/ 16174 h 16277"/>
                <a:gd name="T74" fmla="*/ 21 w 26729"/>
                <a:gd name="T75" fmla="*/ 16168 h 16277"/>
                <a:gd name="T76" fmla="*/ 20 w 26729"/>
                <a:gd name="T77" fmla="*/ 16167 h 16277"/>
                <a:gd name="T78" fmla="*/ 20 w 26729"/>
                <a:gd name="T79" fmla="*/ 16166 h 16277"/>
                <a:gd name="T80" fmla="*/ 20 w 26729"/>
                <a:gd name="T81" fmla="*/ 110 h 16277"/>
                <a:gd name="T82" fmla="*/ 34 w 26729"/>
                <a:gd name="T83" fmla="*/ 58 h 16277"/>
                <a:gd name="T84" fmla="*/ 81 w 26729"/>
                <a:gd name="T85" fmla="*/ 26 h 16277"/>
                <a:gd name="T86" fmla="*/ 102 w 26729"/>
                <a:gd name="T87" fmla="*/ 21 h 16277"/>
                <a:gd name="T88" fmla="*/ 108 w 26729"/>
                <a:gd name="T89" fmla="*/ 21 h 16277"/>
                <a:gd name="T90" fmla="*/ 110 w 26729"/>
                <a:gd name="T91" fmla="*/ 20 h 16277"/>
                <a:gd name="T92" fmla="*/ 110 w 26729"/>
                <a:gd name="T93" fmla="*/ 11 h 16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729" h="16277">
                  <a:moveTo>
                    <a:pt x="110" y="11"/>
                  </a:moveTo>
                  <a:lnTo>
                    <a:pt x="110" y="1"/>
                  </a:lnTo>
                  <a:cubicBezTo>
                    <a:pt x="109" y="1"/>
                    <a:pt x="83" y="0"/>
                    <a:pt x="56" y="14"/>
                  </a:cubicBezTo>
                  <a:cubicBezTo>
                    <a:pt x="42" y="21"/>
                    <a:pt x="28" y="31"/>
                    <a:pt x="18" y="47"/>
                  </a:cubicBezTo>
                  <a:cubicBezTo>
                    <a:pt x="8" y="63"/>
                    <a:pt x="0" y="84"/>
                    <a:pt x="1" y="110"/>
                  </a:cubicBezTo>
                  <a:lnTo>
                    <a:pt x="1" y="16166"/>
                  </a:lnTo>
                  <a:cubicBezTo>
                    <a:pt x="1" y="16167"/>
                    <a:pt x="0" y="16193"/>
                    <a:pt x="14" y="16220"/>
                  </a:cubicBezTo>
                  <a:cubicBezTo>
                    <a:pt x="21" y="16234"/>
                    <a:pt x="31" y="16248"/>
                    <a:pt x="47" y="16258"/>
                  </a:cubicBezTo>
                  <a:cubicBezTo>
                    <a:pt x="63" y="16268"/>
                    <a:pt x="84" y="16276"/>
                    <a:pt x="110" y="16276"/>
                  </a:cubicBezTo>
                  <a:lnTo>
                    <a:pt x="26618" y="16276"/>
                  </a:lnTo>
                  <a:cubicBezTo>
                    <a:pt x="26620" y="16275"/>
                    <a:pt x="26645" y="16276"/>
                    <a:pt x="26672" y="16262"/>
                  </a:cubicBezTo>
                  <a:cubicBezTo>
                    <a:pt x="26686" y="16255"/>
                    <a:pt x="26700" y="16245"/>
                    <a:pt x="26711" y="16229"/>
                  </a:cubicBezTo>
                  <a:cubicBezTo>
                    <a:pt x="26721" y="16213"/>
                    <a:pt x="26728" y="16192"/>
                    <a:pt x="26728" y="16166"/>
                  </a:cubicBezTo>
                  <a:lnTo>
                    <a:pt x="26728" y="110"/>
                  </a:lnTo>
                  <a:cubicBezTo>
                    <a:pt x="26727" y="109"/>
                    <a:pt x="26728" y="83"/>
                    <a:pt x="26714" y="56"/>
                  </a:cubicBezTo>
                  <a:cubicBezTo>
                    <a:pt x="26708" y="42"/>
                    <a:pt x="26697" y="28"/>
                    <a:pt x="26682" y="18"/>
                  </a:cubicBezTo>
                  <a:cubicBezTo>
                    <a:pt x="26666" y="8"/>
                    <a:pt x="26645" y="0"/>
                    <a:pt x="26618" y="1"/>
                  </a:cubicBezTo>
                  <a:lnTo>
                    <a:pt x="110" y="1"/>
                  </a:lnTo>
                  <a:lnTo>
                    <a:pt x="110" y="11"/>
                  </a:lnTo>
                  <a:lnTo>
                    <a:pt x="110" y="20"/>
                  </a:lnTo>
                  <a:lnTo>
                    <a:pt x="26618" y="20"/>
                  </a:lnTo>
                  <a:cubicBezTo>
                    <a:pt x="26642" y="21"/>
                    <a:pt x="26658" y="26"/>
                    <a:pt x="26670" y="34"/>
                  </a:cubicBezTo>
                  <a:cubicBezTo>
                    <a:pt x="26689" y="47"/>
                    <a:pt x="26698" y="65"/>
                    <a:pt x="26703" y="81"/>
                  </a:cubicBezTo>
                  <a:cubicBezTo>
                    <a:pt x="26706" y="89"/>
                    <a:pt x="26707" y="97"/>
                    <a:pt x="26708" y="102"/>
                  </a:cubicBezTo>
                  <a:cubicBezTo>
                    <a:pt x="26708" y="104"/>
                    <a:pt x="26708" y="106"/>
                    <a:pt x="26708" y="108"/>
                  </a:cubicBezTo>
                  <a:lnTo>
                    <a:pt x="26708" y="110"/>
                  </a:lnTo>
                  <a:lnTo>
                    <a:pt x="26708" y="16166"/>
                  </a:lnTo>
                  <a:cubicBezTo>
                    <a:pt x="26708" y="16190"/>
                    <a:pt x="26702" y="16206"/>
                    <a:pt x="26694" y="16218"/>
                  </a:cubicBezTo>
                  <a:cubicBezTo>
                    <a:pt x="26682" y="16237"/>
                    <a:pt x="26663" y="16246"/>
                    <a:pt x="26647" y="16251"/>
                  </a:cubicBezTo>
                  <a:cubicBezTo>
                    <a:pt x="26639" y="16253"/>
                    <a:pt x="26631" y="16254"/>
                    <a:pt x="26627" y="16255"/>
                  </a:cubicBezTo>
                  <a:cubicBezTo>
                    <a:pt x="26624" y="16255"/>
                    <a:pt x="26622" y="16255"/>
                    <a:pt x="26620" y="16255"/>
                  </a:cubicBezTo>
                  <a:lnTo>
                    <a:pt x="26619" y="16255"/>
                  </a:lnTo>
                  <a:lnTo>
                    <a:pt x="26618" y="16255"/>
                  </a:lnTo>
                  <a:lnTo>
                    <a:pt x="110" y="16255"/>
                  </a:lnTo>
                  <a:cubicBezTo>
                    <a:pt x="86" y="16255"/>
                    <a:pt x="71" y="16250"/>
                    <a:pt x="58" y="16242"/>
                  </a:cubicBezTo>
                  <a:cubicBezTo>
                    <a:pt x="39" y="16229"/>
                    <a:pt x="30" y="16211"/>
                    <a:pt x="26" y="16195"/>
                  </a:cubicBezTo>
                  <a:cubicBezTo>
                    <a:pt x="23" y="16187"/>
                    <a:pt x="22" y="16179"/>
                    <a:pt x="21" y="16174"/>
                  </a:cubicBezTo>
                  <a:cubicBezTo>
                    <a:pt x="21" y="16172"/>
                    <a:pt x="21" y="16170"/>
                    <a:pt x="21" y="16168"/>
                  </a:cubicBezTo>
                  <a:lnTo>
                    <a:pt x="20" y="16167"/>
                  </a:lnTo>
                  <a:lnTo>
                    <a:pt x="20" y="16166"/>
                  </a:lnTo>
                  <a:lnTo>
                    <a:pt x="20" y="110"/>
                  </a:lnTo>
                  <a:cubicBezTo>
                    <a:pt x="21" y="86"/>
                    <a:pt x="26" y="71"/>
                    <a:pt x="34" y="58"/>
                  </a:cubicBezTo>
                  <a:cubicBezTo>
                    <a:pt x="47" y="39"/>
                    <a:pt x="65" y="30"/>
                    <a:pt x="81" y="26"/>
                  </a:cubicBezTo>
                  <a:cubicBezTo>
                    <a:pt x="89" y="23"/>
                    <a:pt x="96" y="22"/>
                    <a:pt x="102" y="21"/>
                  </a:cubicBezTo>
                  <a:cubicBezTo>
                    <a:pt x="104" y="21"/>
                    <a:pt x="106" y="21"/>
                    <a:pt x="108" y="21"/>
                  </a:cubicBezTo>
                  <a:lnTo>
                    <a:pt x="110" y="20"/>
                  </a:lnTo>
                  <a:lnTo>
                    <a:pt x="110" y="11"/>
                  </a:lnTo>
                </a:path>
              </a:pathLst>
            </a:custGeom>
            <a:solidFill>
              <a:srgbClr val="00A6E7"/>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pPr algn="l"/>
              <a:r>
                <a:rPr lang="en-US" altLang="ja-JP" sz="1029" noProof="1">
                  <a:latin typeface="Meiryo UI" panose="020B0604030504040204" pitchFamily="50" charset="-128"/>
                  <a:ea typeface="Meiryo UI" panose="020B0604030504040204" pitchFamily="50" charset="-128"/>
                  <a:cs typeface="Meiryo UI" panose="020B0604030504040204" pitchFamily="50" charset="-128"/>
                </a:rPr>
                <a:t>OSS bird's-eye view 2015</a:t>
              </a:r>
              <a:endParaRPr lang="ja-JP" altLang="en-US" sz="1029">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Freeform 50"/>
            <p:cNvSpPr>
              <a:spLocks noChangeArrowheads="1"/>
            </p:cNvSpPr>
            <p:nvPr/>
          </p:nvSpPr>
          <p:spPr bwMode="auto">
            <a:xfrm>
              <a:off x="103199" y="368660"/>
              <a:ext cx="2861912" cy="1919138"/>
            </a:xfrm>
            <a:custGeom>
              <a:avLst/>
              <a:gdLst>
                <a:gd name="T0" fmla="*/ 8335 w 8336"/>
                <a:gd name="T1" fmla="*/ 4819 h 4820"/>
                <a:gd name="T2" fmla="*/ 0 w 8336"/>
                <a:gd name="T3" fmla="*/ 4819 h 4820"/>
                <a:gd name="T4" fmla="*/ 0 w 8336"/>
                <a:gd name="T5" fmla="*/ 0 h 4820"/>
                <a:gd name="T6" fmla="*/ 8335 w 8336"/>
                <a:gd name="T7" fmla="*/ 0 h 4820"/>
                <a:gd name="T8" fmla="*/ 8335 w 8336"/>
                <a:gd name="T9" fmla="*/ 4819 h 4820"/>
              </a:gdLst>
              <a:ahLst/>
              <a:cxnLst>
                <a:cxn ang="0">
                  <a:pos x="T0" y="T1"/>
                </a:cxn>
                <a:cxn ang="0">
                  <a:pos x="T2" y="T3"/>
                </a:cxn>
                <a:cxn ang="0">
                  <a:pos x="T4" y="T5"/>
                </a:cxn>
                <a:cxn ang="0">
                  <a:pos x="T6" y="T7"/>
                </a:cxn>
                <a:cxn ang="0">
                  <a:pos x="T8" y="T9"/>
                </a:cxn>
              </a:cxnLst>
              <a:rect l="0" t="0" r="r" b="b"/>
              <a:pathLst>
                <a:path w="8336" h="4820">
                  <a:moveTo>
                    <a:pt x="8335" y="4819"/>
                  </a:moveTo>
                  <a:lnTo>
                    <a:pt x="0" y="4819"/>
                  </a:lnTo>
                  <a:lnTo>
                    <a:pt x="0" y="0"/>
                  </a:lnTo>
                  <a:lnTo>
                    <a:pt x="8335" y="0"/>
                  </a:lnTo>
                  <a:lnTo>
                    <a:pt x="8335" y="4819"/>
                  </a:lnTo>
                </a:path>
              </a:pathLst>
            </a:custGeom>
            <a:solidFill>
              <a:srgbClr val="FCD697"/>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Desktop business applications</a:t>
              </a:r>
            </a:p>
          </p:txBody>
        </p:sp>
        <p:sp>
          <p:nvSpPr>
            <p:cNvPr id="7" name="Freeform 196"/>
            <p:cNvSpPr>
              <a:spLocks noChangeArrowheads="1"/>
            </p:cNvSpPr>
            <p:nvPr/>
          </p:nvSpPr>
          <p:spPr bwMode="auto">
            <a:xfrm>
              <a:off x="100131" y="4348180"/>
              <a:ext cx="1921323" cy="2139136"/>
            </a:xfrm>
            <a:custGeom>
              <a:avLst/>
              <a:gdLst>
                <a:gd name="T0" fmla="*/ 8335 w 8336"/>
                <a:gd name="T1" fmla="*/ 3826 h 3827"/>
                <a:gd name="T2" fmla="*/ 0 w 8336"/>
                <a:gd name="T3" fmla="*/ 3826 h 3827"/>
                <a:gd name="T4" fmla="*/ 0 w 8336"/>
                <a:gd name="T5" fmla="*/ 0 h 3827"/>
                <a:gd name="T6" fmla="*/ 8335 w 8336"/>
                <a:gd name="T7" fmla="*/ 0 h 3827"/>
                <a:gd name="T8" fmla="*/ 8335 w 8336"/>
                <a:gd name="T9" fmla="*/ 3826 h 3827"/>
              </a:gdLst>
              <a:ahLst/>
              <a:cxnLst>
                <a:cxn ang="0">
                  <a:pos x="T0" y="T1"/>
                </a:cxn>
                <a:cxn ang="0">
                  <a:pos x="T2" y="T3"/>
                </a:cxn>
                <a:cxn ang="0">
                  <a:pos x="T4" y="T5"/>
                </a:cxn>
                <a:cxn ang="0">
                  <a:pos x="T6" y="T7"/>
                </a:cxn>
                <a:cxn ang="0">
                  <a:pos x="T8" y="T9"/>
                </a:cxn>
              </a:cxnLst>
              <a:rect l="0" t="0" r="r" b="b"/>
              <a:pathLst>
                <a:path w="8336" h="3827">
                  <a:moveTo>
                    <a:pt x="8335" y="3826"/>
                  </a:moveTo>
                  <a:lnTo>
                    <a:pt x="0" y="3826"/>
                  </a:lnTo>
                  <a:lnTo>
                    <a:pt x="0" y="0"/>
                  </a:lnTo>
                  <a:lnTo>
                    <a:pt x="8335" y="0"/>
                  </a:lnTo>
                  <a:lnTo>
                    <a:pt x="8335" y="3826"/>
                  </a:lnTo>
                </a:path>
              </a:pathLst>
            </a:custGeom>
            <a:solidFill>
              <a:srgbClr val="F3F8FC"/>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Operations management</a:t>
              </a:r>
            </a:p>
          </p:txBody>
        </p:sp>
        <p:sp>
          <p:nvSpPr>
            <p:cNvPr id="8" name="Freeform 262"/>
            <p:cNvSpPr>
              <a:spLocks noChangeArrowheads="1"/>
            </p:cNvSpPr>
            <p:nvPr/>
          </p:nvSpPr>
          <p:spPr bwMode="auto">
            <a:xfrm>
              <a:off x="6160900" y="394086"/>
              <a:ext cx="2825558" cy="826328"/>
            </a:xfrm>
            <a:custGeom>
              <a:avLst/>
              <a:gdLst>
                <a:gd name="T0" fmla="*/ 2657 w 2658"/>
                <a:gd name="T1" fmla="*/ 3074 h 3075"/>
                <a:gd name="T2" fmla="*/ 0 w 2658"/>
                <a:gd name="T3" fmla="*/ 3074 h 3075"/>
                <a:gd name="T4" fmla="*/ 0 w 2658"/>
                <a:gd name="T5" fmla="*/ 0 h 3075"/>
                <a:gd name="T6" fmla="*/ 2657 w 2658"/>
                <a:gd name="T7" fmla="*/ 0 h 3075"/>
                <a:gd name="T8" fmla="*/ 2657 w 2658"/>
                <a:gd name="T9" fmla="*/ 3074 h 3075"/>
              </a:gdLst>
              <a:ahLst/>
              <a:cxnLst>
                <a:cxn ang="0">
                  <a:pos x="T0" y="T1"/>
                </a:cxn>
                <a:cxn ang="0">
                  <a:pos x="T2" y="T3"/>
                </a:cxn>
                <a:cxn ang="0">
                  <a:pos x="T4" y="T5"/>
                </a:cxn>
                <a:cxn ang="0">
                  <a:pos x="T6" y="T7"/>
                </a:cxn>
                <a:cxn ang="0">
                  <a:pos x="T8" y="T9"/>
                </a:cxn>
              </a:cxnLst>
              <a:rect l="0" t="0" r="r" b="b"/>
              <a:pathLst>
                <a:path w="2658" h="3075">
                  <a:moveTo>
                    <a:pt x="2657" y="3074"/>
                  </a:moveTo>
                  <a:lnTo>
                    <a:pt x="0" y="3074"/>
                  </a:lnTo>
                  <a:lnTo>
                    <a:pt x="0" y="0"/>
                  </a:lnTo>
                  <a:lnTo>
                    <a:pt x="2657" y="0"/>
                  </a:lnTo>
                  <a:lnTo>
                    <a:pt x="2657" y="3074"/>
                  </a:lnTo>
                </a:path>
              </a:pathLst>
            </a:custGeom>
            <a:solidFill>
              <a:srgbClr val="EFE9CB"/>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Search, distributed processing</a:t>
              </a:r>
            </a:p>
          </p:txBody>
        </p:sp>
        <p:sp>
          <p:nvSpPr>
            <p:cNvPr id="10" name="Freeform 368"/>
            <p:cNvSpPr>
              <a:spLocks noChangeArrowheads="1"/>
            </p:cNvSpPr>
            <p:nvPr/>
          </p:nvSpPr>
          <p:spPr bwMode="auto">
            <a:xfrm>
              <a:off x="6143964" y="3643786"/>
              <a:ext cx="2829082" cy="1598814"/>
            </a:xfrm>
            <a:custGeom>
              <a:avLst/>
              <a:gdLst>
                <a:gd name="T0" fmla="*/ 8098 w 8099"/>
                <a:gd name="T1" fmla="*/ 4327 h 4328"/>
                <a:gd name="T2" fmla="*/ 0 w 8099"/>
                <a:gd name="T3" fmla="*/ 4327 h 4328"/>
                <a:gd name="T4" fmla="*/ 0 w 8099"/>
                <a:gd name="T5" fmla="*/ 0 h 4328"/>
                <a:gd name="T6" fmla="*/ 8098 w 8099"/>
                <a:gd name="T7" fmla="*/ 0 h 4328"/>
                <a:gd name="T8" fmla="*/ 8098 w 8099"/>
                <a:gd name="T9" fmla="*/ 4327 h 4328"/>
              </a:gdLst>
              <a:ahLst/>
              <a:cxnLst>
                <a:cxn ang="0">
                  <a:pos x="T0" y="T1"/>
                </a:cxn>
                <a:cxn ang="0">
                  <a:pos x="T2" y="T3"/>
                </a:cxn>
                <a:cxn ang="0">
                  <a:pos x="T4" y="T5"/>
                </a:cxn>
                <a:cxn ang="0">
                  <a:pos x="T6" y="T7"/>
                </a:cxn>
                <a:cxn ang="0">
                  <a:pos x="T8" y="T9"/>
                </a:cxn>
              </a:cxnLst>
              <a:rect l="0" t="0" r="r" b="b"/>
              <a:pathLst>
                <a:path w="8099" h="4328">
                  <a:moveTo>
                    <a:pt x="8098" y="4327"/>
                  </a:moveTo>
                  <a:lnTo>
                    <a:pt x="0" y="4327"/>
                  </a:lnTo>
                  <a:lnTo>
                    <a:pt x="0" y="0"/>
                  </a:lnTo>
                  <a:lnTo>
                    <a:pt x="8098" y="0"/>
                  </a:lnTo>
                  <a:lnTo>
                    <a:pt x="8098" y="4327"/>
                  </a:lnTo>
                </a:path>
              </a:pathLst>
            </a:custGeom>
            <a:solidFill>
              <a:srgbClr val="F0BFA6"/>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Security</a:t>
              </a:r>
            </a:p>
          </p:txBody>
        </p:sp>
        <p:sp>
          <p:nvSpPr>
            <p:cNvPr id="11" name="Freeform 429"/>
            <p:cNvSpPr>
              <a:spLocks noChangeArrowheads="1"/>
            </p:cNvSpPr>
            <p:nvPr/>
          </p:nvSpPr>
          <p:spPr bwMode="auto">
            <a:xfrm>
              <a:off x="6143140" y="5274831"/>
              <a:ext cx="2829082" cy="1404494"/>
            </a:xfrm>
            <a:custGeom>
              <a:avLst/>
              <a:gdLst>
                <a:gd name="T0" fmla="*/ 8098 w 8099"/>
                <a:gd name="T1" fmla="*/ 3044 h 3045"/>
                <a:gd name="T2" fmla="*/ 0 w 8099"/>
                <a:gd name="T3" fmla="*/ 3044 h 3045"/>
                <a:gd name="T4" fmla="*/ 0 w 8099"/>
                <a:gd name="T5" fmla="*/ 0 h 3045"/>
                <a:gd name="T6" fmla="*/ 8098 w 8099"/>
                <a:gd name="T7" fmla="*/ 0 h 3045"/>
                <a:gd name="T8" fmla="*/ 8098 w 8099"/>
                <a:gd name="T9" fmla="*/ 3044 h 3045"/>
              </a:gdLst>
              <a:ahLst/>
              <a:cxnLst>
                <a:cxn ang="0">
                  <a:pos x="T0" y="T1"/>
                </a:cxn>
                <a:cxn ang="0">
                  <a:pos x="T2" y="T3"/>
                </a:cxn>
                <a:cxn ang="0">
                  <a:pos x="T4" y="T5"/>
                </a:cxn>
                <a:cxn ang="0">
                  <a:pos x="T6" y="T7"/>
                </a:cxn>
                <a:cxn ang="0">
                  <a:pos x="T8" y="T9"/>
                </a:cxn>
              </a:cxnLst>
              <a:rect l="0" t="0" r="r" b="b"/>
              <a:pathLst>
                <a:path w="8099" h="3045">
                  <a:moveTo>
                    <a:pt x="8098" y="3044"/>
                  </a:moveTo>
                  <a:lnTo>
                    <a:pt x="0" y="3044"/>
                  </a:lnTo>
                  <a:lnTo>
                    <a:pt x="0" y="0"/>
                  </a:lnTo>
                  <a:lnTo>
                    <a:pt x="8098" y="0"/>
                  </a:lnTo>
                  <a:lnTo>
                    <a:pt x="8098" y="3044"/>
                  </a:lnTo>
                </a:path>
              </a:pathLst>
            </a:custGeom>
            <a:solidFill>
              <a:srgbClr val="E6E6E7"/>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457" noProof="1">
                  <a:solidFill>
                    <a:schemeClr val="accent2"/>
                  </a:solidFill>
                  <a:latin typeface="Meiryo UI" panose="020B0604030504040204" pitchFamily="50" charset="-128"/>
                  <a:ea typeface="Meiryo UI" panose="020B0604030504040204" pitchFamily="50" charset="-128"/>
                  <a:cs typeface="Meiryo UI" panose="020B0604030504040204" pitchFamily="50" charset="-128"/>
                </a:rPr>
                <a:t>File servers, mail servers, etc.</a:t>
              </a:r>
            </a:p>
          </p:txBody>
        </p:sp>
        <p:sp>
          <p:nvSpPr>
            <p:cNvPr id="12" name="Freeform 129"/>
            <p:cNvSpPr>
              <a:spLocks noChangeArrowheads="1"/>
            </p:cNvSpPr>
            <p:nvPr/>
          </p:nvSpPr>
          <p:spPr bwMode="auto">
            <a:xfrm>
              <a:off x="103199" y="2400315"/>
              <a:ext cx="2861912" cy="1852729"/>
            </a:xfrm>
            <a:custGeom>
              <a:avLst/>
              <a:gdLst>
                <a:gd name="T0" fmla="*/ 8335 w 8336"/>
                <a:gd name="T1" fmla="*/ 4223 h 4224"/>
                <a:gd name="T2" fmla="*/ 0 w 8336"/>
                <a:gd name="T3" fmla="*/ 4223 h 4224"/>
                <a:gd name="T4" fmla="*/ 0 w 8336"/>
                <a:gd name="T5" fmla="*/ 0 h 4224"/>
                <a:gd name="T6" fmla="*/ 8335 w 8336"/>
                <a:gd name="T7" fmla="*/ 0 h 4224"/>
                <a:gd name="T8" fmla="*/ 8335 w 8336"/>
                <a:gd name="T9" fmla="*/ 4223 h 4224"/>
              </a:gdLst>
              <a:ahLst/>
              <a:cxnLst>
                <a:cxn ang="0">
                  <a:pos x="T0" y="T1"/>
                </a:cxn>
                <a:cxn ang="0">
                  <a:pos x="T2" y="T3"/>
                </a:cxn>
                <a:cxn ang="0">
                  <a:pos x="T4" y="T5"/>
                </a:cxn>
                <a:cxn ang="0">
                  <a:pos x="T6" y="T7"/>
                </a:cxn>
                <a:cxn ang="0">
                  <a:pos x="T8" y="T9"/>
                </a:cxn>
              </a:cxnLst>
              <a:rect l="0" t="0" r="r" b="b"/>
              <a:pathLst>
                <a:path w="8336" h="4224">
                  <a:moveTo>
                    <a:pt x="8335" y="4223"/>
                  </a:moveTo>
                  <a:lnTo>
                    <a:pt x="0" y="4223"/>
                  </a:lnTo>
                  <a:lnTo>
                    <a:pt x="0" y="0"/>
                  </a:lnTo>
                  <a:lnTo>
                    <a:pt x="8335" y="0"/>
                  </a:lnTo>
                  <a:lnTo>
                    <a:pt x="8335" y="4223"/>
                  </a:lnTo>
                </a:path>
              </a:pathLst>
            </a:custGeom>
            <a:solidFill>
              <a:srgbClr val="BED1BA"/>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Web/AP servers, databases</a:t>
              </a:r>
            </a:p>
          </p:txBody>
        </p:sp>
        <p:sp>
          <p:nvSpPr>
            <p:cNvPr id="13" name="Freeform 6"/>
            <p:cNvSpPr>
              <a:spLocks noChangeArrowheads="1"/>
            </p:cNvSpPr>
            <p:nvPr/>
          </p:nvSpPr>
          <p:spPr bwMode="auto">
            <a:xfrm>
              <a:off x="2050167" y="4342533"/>
              <a:ext cx="943250" cy="2421716"/>
            </a:xfrm>
            <a:custGeom>
              <a:avLst/>
              <a:gdLst>
                <a:gd name="T0" fmla="*/ 2735 w 2736"/>
                <a:gd name="T1" fmla="*/ 4819 h 4820"/>
                <a:gd name="T2" fmla="*/ 0 w 2736"/>
                <a:gd name="T3" fmla="*/ 4819 h 4820"/>
                <a:gd name="T4" fmla="*/ 0 w 2736"/>
                <a:gd name="T5" fmla="*/ 0 h 4820"/>
                <a:gd name="T6" fmla="*/ 2735 w 2736"/>
                <a:gd name="T7" fmla="*/ 0 h 4820"/>
                <a:gd name="T8" fmla="*/ 2735 w 2736"/>
                <a:gd name="T9" fmla="*/ 4819 h 4820"/>
              </a:gdLst>
              <a:ahLst/>
              <a:cxnLst>
                <a:cxn ang="0">
                  <a:pos x="T0" y="T1"/>
                </a:cxn>
                <a:cxn ang="0">
                  <a:pos x="T2" y="T3"/>
                </a:cxn>
                <a:cxn ang="0">
                  <a:pos x="T4" y="T5"/>
                </a:cxn>
                <a:cxn ang="0">
                  <a:pos x="T6" y="T7"/>
                </a:cxn>
                <a:cxn ang="0">
                  <a:pos x="T8" y="T9"/>
                </a:cxn>
              </a:cxnLst>
              <a:rect l="0" t="0" r="r" b="b"/>
              <a:pathLst>
                <a:path w="2736" h="4820">
                  <a:moveTo>
                    <a:pt x="2735" y="4819"/>
                  </a:moveTo>
                  <a:lnTo>
                    <a:pt x="0" y="4819"/>
                  </a:lnTo>
                  <a:lnTo>
                    <a:pt x="0" y="0"/>
                  </a:lnTo>
                  <a:lnTo>
                    <a:pt x="2735" y="0"/>
                  </a:lnTo>
                  <a:lnTo>
                    <a:pt x="2735" y="4819"/>
                  </a:lnTo>
                </a:path>
              </a:pathLst>
            </a:custGeom>
            <a:solidFill>
              <a:srgbClr val="F4F7F3"/>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Web site construction</a:t>
              </a:r>
            </a:p>
          </p:txBody>
        </p:sp>
        <p:sp>
          <p:nvSpPr>
            <p:cNvPr id="14" name="Freeform 297"/>
            <p:cNvSpPr>
              <a:spLocks noChangeArrowheads="1"/>
            </p:cNvSpPr>
            <p:nvPr/>
          </p:nvSpPr>
          <p:spPr bwMode="auto">
            <a:xfrm>
              <a:off x="6156048" y="1272902"/>
              <a:ext cx="2829082" cy="2350896"/>
            </a:xfrm>
            <a:custGeom>
              <a:avLst/>
              <a:gdLst>
                <a:gd name="T0" fmla="*/ 8098 w 8099"/>
                <a:gd name="T1" fmla="*/ 5292 h 5293"/>
                <a:gd name="T2" fmla="*/ 0 w 8099"/>
                <a:gd name="T3" fmla="*/ 5292 h 5293"/>
                <a:gd name="T4" fmla="*/ 0 w 8099"/>
                <a:gd name="T5" fmla="*/ 0 h 5293"/>
                <a:gd name="T6" fmla="*/ 8098 w 8099"/>
                <a:gd name="T7" fmla="*/ 0 h 5293"/>
                <a:gd name="T8" fmla="*/ 8098 w 8099"/>
                <a:gd name="T9" fmla="*/ 5292 h 5293"/>
              </a:gdLst>
              <a:ahLst/>
              <a:cxnLst>
                <a:cxn ang="0">
                  <a:pos x="T0" y="T1"/>
                </a:cxn>
                <a:cxn ang="0">
                  <a:pos x="T2" y="T3"/>
                </a:cxn>
                <a:cxn ang="0">
                  <a:pos x="T4" y="T5"/>
                </a:cxn>
                <a:cxn ang="0">
                  <a:pos x="T6" y="T7"/>
                </a:cxn>
                <a:cxn ang="0">
                  <a:pos x="T8" y="T9"/>
                </a:cxn>
              </a:cxnLst>
              <a:rect l="0" t="0" r="r" b="b"/>
              <a:pathLst>
                <a:path w="8099" h="5293">
                  <a:moveTo>
                    <a:pt x="8098" y="5292"/>
                  </a:moveTo>
                  <a:lnTo>
                    <a:pt x="0" y="5292"/>
                  </a:lnTo>
                  <a:lnTo>
                    <a:pt x="0" y="0"/>
                  </a:lnTo>
                  <a:lnTo>
                    <a:pt x="8098" y="0"/>
                  </a:lnTo>
                  <a:lnTo>
                    <a:pt x="8098" y="5292"/>
                  </a:lnTo>
                </a:path>
              </a:pathLst>
            </a:custGeom>
            <a:solidFill>
              <a:srgbClr val="C6BFDF"/>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Development assistance</a:t>
              </a:r>
            </a:p>
          </p:txBody>
        </p:sp>
        <p:sp>
          <p:nvSpPr>
            <p:cNvPr id="16" name="Freeform 33"/>
            <p:cNvSpPr>
              <a:spLocks noChangeArrowheads="1"/>
            </p:cNvSpPr>
            <p:nvPr/>
          </p:nvSpPr>
          <p:spPr bwMode="auto">
            <a:xfrm>
              <a:off x="3015235" y="3031364"/>
              <a:ext cx="3001772" cy="3717726"/>
            </a:xfrm>
            <a:custGeom>
              <a:avLst/>
              <a:gdLst>
                <a:gd name="T0" fmla="*/ 0 w 3904"/>
                <a:gd name="T1" fmla="*/ 3595 h 3596"/>
                <a:gd name="T2" fmla="*/ 3903 w 3904"/>
                <a:gd name="T3" fmla="*/ 3595 h 3596"/>
                <a:gd name="T4" fmla="*/ 3903 w 3904"/>
                <a:gd name="T5" fmla="*/ 0 h 3596"/>
                <a:gd name="T6" fmla="*/ 0 w 3904"/>
                <a:gd name="T7" fmla="*/ 0 h 3596"/>
                <a:gd name="T8" fmla="*/ 0 w 3904"/>
                <a:gd name="T9" fmla="*/ 3595 h 3596"/>
              </a:gdLst>
              <a:ahLst/>
              <a:cxnLst>
                <a:cxn ang="0">
                  <a:pos x="T0" y="T1"/>
                </a:cxn>
                <a:cxn ang="0">
                  <a:pos x="T2" y="T3"/>
                </a:cxn>
                <a:cxn ang="0">
                  <a:pos x="T4" y="T5"/>
                </a:cxn>
                <a:cxn ang="0">
                  <a:pos x="T6" y="T7"/>
                </a:cxn>
                <a:cxn ang="0">
                  <a:pos x="T8" y="T9"/>
                </a:cxn>
              </a:cxnLst>
              <a:rect l="0" t="0" r="r" b="b"/>
              <a:pathLst>
                <a:path w="3904" h="3596">
                  <a:moveTo>
                    <a:pt x="0" y="3595"/>
                  </a:moveTo>
                  <a:lnTo>
                    <a:pt x="3903" y="3595"/>
                  </a:lnTo>
                  <a:lnTo>
                    <a:pt x="3903" y="0"/>
                  </a:lnTo>
                  <a:lnTo>
                    <a:pt x="0" y="0"/>
                  </a:lnTo>
                  <a:lnTo>
                    <a:pt x="0" y="3595"/>
                  </a:lnTo>
                </a:path>
              </a:pathLst>
            </a:custGeom>
            <a:solidFill>
              <a:srgbClr val="BAD9EA"/>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OS, virtualization, cloud</a:t>
              </a:r>
            </a:p>
          </p:txBody>
        </p:sp>
        <p:grpSp>
          <p:nvGrpSpPr>
            <p:cNvPr id="4" name="グループ化 3"/>
            <p:cNvGrpSpPr/>
            <p:nvPr/>
          </p:nvGrpSpPr>
          <p:grpSpPr>
            <a:xfrm>
              <a:off x="1101829" y="548059"/>
              <a:ext cx="892319" cy="332034"/>
              <a:chOff x="1518262" y="786348"/>
              <a:chExt cx="1249247" cy="464848"/>
            </a:xfrm>
          </p:grpSpPr>
          <p:sp>
            <p:nvSpPr>
              <p:cNvPr id="35" name="正方形/長方形 34"/>
              <p:cNvSpPr/>
              <p:nvPr/>
            </p:nvSpPr>
            <p:spPr bwMode="gray">
              <a:xfrm>
                <a:off x="1518262" y="931510"/>
                <a:ext cx="1249247" cy="319686"/>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
                  </a:rPr>
                  <a:t>SpagoBI</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36" name="テキスト ボックス 35"/>
              <p:cNvSpPr txBox="1"/>
              <p:nvPr/>
            </p:nvSpPr>
            <p:spPr bwMode="gray">
              <a:xfrm>
                <a:off x="1518262" y="786348"/>
                <a:ext cx="1249247" cy="145232"/>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BI</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 name="グループ化 1"/>
            <p:cNvGrpSpPr/>
            <p:nvPr/>
          </p:nvGrpSpPr>
          <p:grpSpPr>
            <a:xfrm>
              <a:off x="2037341" y="912844"/>
              <a:ext cx="892319" cy="498284"/>
              <a:chOff x="2843368" y="786348"/>
              <a:chExt cx="1249247" cy="697598"/>
            </a:xfrm>
          </p:grpSpPr>
          <p:sp>
            <p:nvSpPr>
              <p:cNvPr id="38" name="正方形/長方形 37"/>
              <p:cNvSpPr/>
              <p:nvPr/>
            </p:nvSpPr>
            <p:spPr bwMode="gray">
              <a:xfrm>
                <a:off x="2843368" y="931507"/>
                <a:ext cx="1249247" cy="552439"/>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3"/>
                  </a:rPr>
                  <a:t>ADempiere</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4"/>
                  </a:rPr>
                  <a:t>Compiere</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5"/>
                  </a:rPr>
                  <a:t>ERP5</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6"/>
                  </a:rPr>
                  <a:t>Openbravo</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39" name="テキスト ボックス 38"/>
              <p:cNvSpPr txBox="1"/>
              <p:nvPr/>
            </p:nvSpPr>
            <p:spPr bwMode="gray">
              <a:xfrm>
                <a:off x="2843368" y="786348"/>
                <a:ext cx="1249247" cy="145231"/>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ERP</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40" name="グループ化 39"/>
            <p:cNvGrpSpPr/>
            <p:nvPr/>
          </p:nvGrpSpPr>
          <p:grpSpPr>
            <a:xfrm>
              <a:off x="1092968" y="957245"/>
              <a:ext cx="892319" cy="323332"/>
              <a:chOff x="5688124" y="1408586"/>
              <a:chExt cx="3240360" cy="410859"/>
            </a:xfrm>
          </p:grpSpPr>
          <p:sp>
            <p:nvSpPr>
              <p:cNvPr id="41" name="正方形/長方形 40"/>
              <p:cNvSpPr/>
              <p:nvPr/>
            </p:nvSpPr>
            <p:spPr bwMode="gray">
              <a:xfrm>
                <a:off x="5688124" y="1540341"/>
                <a:ext cx="3240360" cy="279104"/>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7"/>
                  </a:rPr>
                  <a:t>Apache OpenOffice</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8"/>
                  </a:rPr>
                  <a:t>LibreOffice</a:t>
                </a:r>
                <a:endParaRPr kumimoji="0" lang="en-US" altLang="ja-JP" sz="457" kern="0" dirty="0">
                  <a:latin typeface="Meiryo UI" pitchFamily="50" charset="-128"/>
                  <a:ea typeface="Meiryo UI" pitchFamily="50" charset="-128"/>
                  <a:cs typeface="Meiryo UI" pitchFamily="50" charset="-128"/>
                </a:endParaRPr>
              </a:p>
            </p:txBody>
          </p:sp>
          <p:sp>
            <p:nvSpPr>
              <p:cNvPr id="42" name="テキスト ボックス 41"/>
              <p:cNvSpPr txBox="1"/>
              <p:nvPr/>
            </p:nvSpPr>
            <p:spPr bwMode="gray">
              <a:xfrm>
                <a:off x="5688124" y="1408586"/>
                <a:ext cx="3240360" cy="131819"/>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office suite</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6" name="グループ化 5"/>
            <p:cNvGrpSpPr/>
            <p:nvPr/>
          </p:nvGrpSpPr>
          <p:grpSpPr>
            <a:xfrm>
              <a:off x="142354" y="1676984"/>
              <a:ext cx="887884" cy="572856"/>
              <a:chOff x="193155" y="2502725"/>
              <a:chExt cx="1249247" cy="801998"/>
            </a:xfrm>
          </p:grpSpPr>
          <p:sp>
            <p:nvSpPr>
              <p:cNvPr id="44" name="正方形/長方形 43"/>
              <p:cNvSpPr/>
              <p:nvPr/>
            </p:nvSpPr>
            <p:spPr bwMode="gray">
              <a:xfrm>
                <a:off x="193155" y="2647886"/>
                <a:ext cx="1249247" cy="656837"/>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9"/>
                  </a:rPr>
                  <a:t>Blender</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0"/>
                  </a:rPr>
                  <a:t>osCommerce</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1"/>
                  </a:rPr>
                  <a:t>Quantum GIS</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u="sng" kern="0" noProof="1">
                    <a:latin typeface="Meiryo UI" pitchFamily="50" charset="-128"/>
                    <a:ea typeface="Meiryo UI" pitchFamily="50" charset="-128"/>
                    <a:cs typeface="Meiryo UI" pitchFamily="50" charset="-128"/>
                    <a:hlinkClick r:id="rId12"/>
                  </a:rPr>
                  <a:t>SAS</a:t>
                </a:r>
                <a:endParaRPr kumimoji="0" lang="en-US" altLang="ja-JP" sz="457" u="sng"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3"/>
                  </a:rPr>
                  <a:t>WEKA</a:t>
                </a:r>
                <a:endParaRPr kumimoji="0" lang="en-US" altLang="ja-JP" sz="457" kern="0" dirty="0">
                  <a:latin typeface="Meiryo UI" pitchFamily="50" charset="-128"/>
                  <a:ea typeface="Meiryo UI" pitchFamily="50" charset="-128"/>
                  <a:cs typeface="Meiryo UI" pitchFamily="50" charset="-128"/>
                </a:endParaRPr>
              </a:p>
            </p:txBody>
          </p:sp>
          <p:sp>
            <p:nvSpPr>
              <p:cNvPr id="45" name="テキスト ボックス 44"/>
              <p:cNvSpPr txBox="1"/>
              <p:nvPr/>
            </p:nvSpPr>
            <p:spPr bwMode="gray">
              <a:xfrm>
                <a:off x="193155" y="2502725"/>
                <a:ext cx="1249247" cy="145161"/>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Professional software (such as CAD)</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3" name="グループ化 2"/>
            <p:cNvGrpSpPr/>
            <p:nvPr/>
          </p:nvGrpSpPr>
          <p:grpSpPr>
            <a:xfrm>
              <a:off x="2034258" y="538754"/>
              <a:ext cx="892319" cy="341340"/>
              <a:chOff x="1513251" y="1421709"/>
              <a:chExt cx="1249247" cy="477876"/>
            </a:xfrm>
          </p:grpSpPr>
          <p:sp>
            <p:nvSpPr>
              <p:cNvPr id="47" name="正方形/長方形 46"/>
              <p:cNvSpPr/>
              <p:nvPr/>
            </p:nvSpPr>
            <p:spPr bwMode="gray">
              <a:xfrm>
                <a:off x="1513251" y="1566871"/>
                <a:ext cx="1249247" cy="332714"/>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14"/>
                  </a:rPr>
                  <a:t>OpenPSA</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5"/>
                  </a:rPr>
                  <a:t>SugarCRM</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48" name="テキスト ボックス 47"/>
              <p:cNvSpPr txBox="1"/>
              <p:nvPr/>
            </p:nvSpPr>
            <p:spPr bwMode="gray">
              <a:xfrm>
                <a:off x="1513251" y="1421709"/>
                <a:ext cx="1249247" cy="145232"/>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CRM</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50" name="正方形/長方形 49"/>
            <p:cNvSpPr/>
            <p:nvPr/>
          </p:nvSpPr>
          <p:spPr bwMode="gray">
            <a:xfrm>
              <a:off x="1084473" y="1763041"/>
              <a:ext cx="892319" cy="484446"/>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16"/>
                </a:rPr>
                <a:t>Aipo</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7"/>
                </a:rPr>
                <a:t>eGroupware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8"/>
                </a:rPr>
                <a:t>Thetis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9"/>
                </a:rPr>
                <a:t>TUTOS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0"/>
                </a:rPr>
                <a:t>Zimbra</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51" name="テキスト ボックス 50"/>
            <p:cNvSpPr txBox="1"/>
            <p:nvPr/>
          </p:nvSpPr>
          <p:spPr bwMode="gray">
            <a:xfrm>
              <a:off x="1084473" y="1656093"/>
              <a:ext cx="892319" cy="103736"/>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Groupware</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27" name="グループ化 26"/>
            <p:cNvGrpSpPr/>
            <p:nvPr/>
          </p:nvGrpSpPr>
          <p:grpSpPr>
            <a:xfrm>
              <a:off x="2037340" y="1443039"/>
              <a:ext cx="892319" cy="251940"/>
              <a:chOff x="2834884" y="2092757"/>
              <a:chExt cx="1249247" cy="352716"/>
            </a:xfrm>
          </p:grpSpPr>
          <p:sp>
            <p:nvSpPr>
              <p:cNvPr id="53" name="正方形/長方形 52"/>
              <p:cNvSpPr/>
              <p:nvPr/>
            </p:nvSpPr>
            <p:spPr bwMode="gray">
              <a:xfrm>
                <a:off x="2834884" y="2237917"/>
                <a:ext cx="1249247" cy="207556"/>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21"/>
                  </a:rPr>
                  <a:t>MosP</a:t>
                </a:r>
                <a:endParaRPr kumimoji="0" lang="en-US" altLang="ja-JP" sz="457" kern="0" dirty="0">
                  <a:latin typeface="Meiryo UI" pitchFamily="50" charset="-128"/>
                  <a:ea typeface="Meiryo UI" pitchFamily="50" charset="-128"/>
                  <a:cs typeface="Meiryo UI" pitchFamily="50" charset="-128"/>
                </a:endParaRPr>
              </a:p>
            </p:txBody>
          </p:sp>
          <p:sp>
            <p:nvSpPr>
              <p:cNvPr id="54" name="テキスト ボックス 53"/>
              <p:cNvSpPr txBox="1"/>
              <p:nvPr/>
            </p:nvSpPr>
            <p:spPr bwMode="gray">
              <a:xfrm>
                <a:off x="2834884" y="2092757"/>
                <a:ext cx="1249247" cy="145232"/>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Personnel and Salary</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55" name="グループ化 54"/>
            <p:cNvGrpSpPr/>
            <p:nvPr/>
          </p:nvGrpSpPr>
          <p:grpSpPr>
            <a:xfrm>
              <a:off x="2030977" y="1808454"/>
              <a:ext cx="892319" cy="404478"/>
              <a:chOff x="5688124" y="1408586"/>
              <a:chExt cx="3240360" cy="513971"/>
            </a:xfrm>
          </p:grpSpPr>
          <p:sp>
            <p:nvSpPr>
              <p:cNvPr id="56" name="正方形/長方形 55"/>
              <p:cNvSpPr/>
              <p:nvPr/>
            </p:nvSpPr>
            <p:spPr bwMode="gray">
              <a:xfrm>
                <a:off x="5688124" y="1540338"/>
                <a:ext cx="3240360" cy="382219"/>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2"/>
                  </a:rPr>
                  <a:t>Asterisk</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3"/>
                  </a:rPr>
                  <a:t>FreeSWITCH</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4"/>
                  </a:rPr>
                  <a:t>OTRS</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57" name="テキスト ボックス 56"/>
              <p:cNvSpPr txBox="1"/>
              <p:nvPr/>
            </p:nvSpPr>
            <p:spPr bwMode="gray">
              <a:xfrm>
                <a:off x="5688124" y="1408586"/>
                <a:ext cx="3240360" cy="131819"/>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operations, manufacturing control</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61" name="グループ化 60"/>
            <p:cNvGrpSpPr/>
            <p:nvPr/>
          </p:nvGrpSpPr>
          <p:grpSpPr>
            <a:xfrm>
              <a:off x="2096290" y="4488767"/>
              <a:ext cx="855598" cy="1890071"/>
              <a:chOff x="5688124" y="1408586"/>
              <a:chExt cx="3107011" cy="2401727"/>
            </a:xfrm>
          </p:grpSpPr>
          <p:sp>
            <p:nvSpPr>
              <p:cNvPr id="62" name="正方形/長方形 61"/>
              <p:cNvSpPr/>
              <p:nvPr/>
            </p:nvSpPr>
            <p:spPr bwMode="gray">
              <a:xfrm>
                <a:off x="5688127" y="1540339"/>
                <a:ext cx="3107008" cy="2269974"/>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5"/>
                  </a:rPr>
                  <a:t>Alfresco</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6"/>
                  </a:rPr>
                  <a:t>Apache Lenya</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7"/>
                  </a:rPr>
                  <a:t>DotNetNuke</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8"/>
                  </a:rPr>
                  <a:t>Drupal</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9"/>
                  </a:rPr>
                  <a:t>eZ Publish</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0"/>
                  </a:rPr>
                  <a:t>GateIn</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1"/>
                  </a:rPr>
                  <a:t>Geeklog</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32"/>
                  </a:rPr>
                  <a:t>Joomla!</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3"/>
                  </a:rPr>
                  <a:t>Liferay Portal</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4"/>
                  </a:rPr>
                  <a:t>moodle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5"/>
                  </a:rPr>
                  <a:t>Movable Type Open Source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36"/>
                  </a:rPr>
                  <a:t>NetCommons</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37"/>
                  </a:rPr>
                  <a:t>OpenPNE</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8"/>
                  </a:rPr>
                  <a:t>Plone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9"/>
                  </a:rPr>
                  <a:t>PukiWiki</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40"/>
                  </a:rPr>
                  <a:t>TextPattern</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41"/>
                  </a:rPr>
                  <a:t>WordPress</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42"/>
                  </a:rPr>
                  <a:t>Xoops</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43"/>
                  </a:rPr>
                  <a:t>XOOPS cube</a:t>
                </a:r>
                <a:endParaRPr kumimoji="0" lang="en-US" altLang="ja-JP" sz="457" kern="0" dirty="0">
                  <a:latin typeface="Meiryo UI" pitchFamily="50" charset="-128"/>
                  <a:ea typeface="Meiryo UI" pitchFamily="50" charset="-128"/>
                  <a:cs typeface="Meiryo UI" pitchFamily="50" charset="-128"/>
                </a:endParaRPr>
              </a:p>
            </p:txBody>
          </p:sp>
          <p:sp>
            <p:nvSpPr>
              <p:cNvPr id="63" name="テキスト ボックス 62"/>
              <p:cNvSpPr txBox="1"/>
              <p:nvPr/>
            </p:nvSpPr>
            <p:spPr bwMode="gray">
              <a:xfrm>
                <a:off x="5688124" y="1408586"/>
                <a:ext cx="3107010" cy="137567"/>
              </a:xfrm>
              <a:prstGeom prst="rect">
                <a:avLst/>
              </a:prstGeom>
              <a:solidFill>
                <a:srgbClr val="D0DD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CMS Portal</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67" name="グループ化 66"/>
            <p:cNvGrpSpPr/>
            <p:nvPr/>
          </p:nvGrpSpPr>
          <p:grpSpPr>
            <a:xfrm>
              <a:off x="6191321" y="572613"/>
              <a:ext cx="892319" cy="606191"/>
              <a:chOff x="5688124" y="1408586"/>
              <a:chExt cx="3240360" cy="770292"/>
            </a:xfrm>
          </p:grpSpPr>
          <p:sp>
            <p:nvSpPr>
              <p:cNvPr id="68" name="正方形/長方形 67"/>
              <p:cNvSpPr/>
              <p:nvPr/>
            </p:nvSpPr>
            <p:spPr bwMode="gray">
              <a:xfrm>
                <a:off x="5688124" y="1540339"/>
                <a:ext cx="3240360" cy="638539"/>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44"/>
                  </a:rPr>
                  <a:t>Apache Lucene</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u="sng"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45"/>
                  </a:rPr>
                  <a:t>Elasticsearch</a:t>
                </a:r>
                <a:endParaRPr kumimoji="0" lang="en-US" altLang="ja-JP" sz="457"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u="sng"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46"/>
                  </a:rPr>
                  <a:t>Kibana</a:t>
                </a:r>
                <a:endParaRPr kumimoji="0" lang="en-US" altLang="ja-JP" sz="457"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endParaRPr kumimoji="0" lang="en-US" altLang="ja-JP" sz="457"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69" name="テキスト ボックス 68"/>
              <p:cNvSpPr txBox="1"/>
              <p:nvPr/>
            </p:nvSpPr>
            <p:spPr bwMode="gray">
              <a:xfrm>
                <a:off x="5688124" y="1408586"/>
                <a:ext cx="3240360" cy="131819"/>
              </a:xfrm>
              <a:prstGeom prst="rect">
                <a:avLst/>
              </a:prstGeom>
              <a:solidFill>
                <a:srgbClr val="F8F5E6"/>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Search Engine</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70" name="グループ化 69"/>
            <p:cNvGrpSpPr/>
            <p:nvPr/>
          </p:nvGrpSpPr>
          <p:grpSpPr>
            <a:xfrm>
              <a:off x="2096290" y="6399751"/>
              <a:ext cx="855599" cy="327306"/>
              <a:chOff x="5688124" y="1408586"/>
              <a:chExt cx="3240360" cy="415910"/>
            </a:xfrm>
          </p:grpSpPr>
          <p:sp>
            <p:nvSpPr>
              <p:cNvPr id="71" name="正方形/長方形 70"/>
              <p:cNvSpPr/>
              <p:nvPr/>
            </p:nvSpPr>
            <p:spPr bwMode="gray">
              <a:xfrm>
                <a:off x="5688124" y="1540339"/>
                <a:ext cx="3240360" cy="284157"/>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47"/>
                  </a:rPr>
                  <a:t>EC-Cube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48"/>
                  </a:rPr>
                  <a:t>Zen Cart</a:t>
                </a:r>
                <a:endParaRPr kumimoji="0" lang="en-US" altLang="ja-JP" sz="457" kern="0" dirty="0">
                  <a:latin typeface="Meiryo UI" pitchFamily="50" charset="-128"/>
                  <a:ea typeface="Meiryo UI" pitchFamily="50" charset="-128"/>
                  <a:cs typeface="Meiryo UI" pitchFamily="50" charset="-128"/>
                </a:endParaRPr>
              </a:p>
            </p:txBody>
          </p:sp>
          <p:sp>
            <p:nvSpPr>
              <p:cNvPr id="72" name="テキスト ボックス 71"/>
              <p:cNvSpPr txBox="1"/>
              <p:nvPr/>
            </p:nvSpPr>
            <p:spPr bwMode="gray">
              <a:xfrm>
                <a:off x="5688124" y="1408586"/>
                <a:ext cx="3240360" cy="131819"/>
              </a:xfrm>
              <a:prstGeom prst="rect">
                <a:avLst/>
              </a:prstGeom>
              <a:solidFill>
                <a:srgbClr val="D0DD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E-Commerce</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73" name="グループ化 72"/>
            <p:cNvGrpSpPr/>
            <p:nvPr/>
          </p:nvGrpSpPr>
          <p:grpSpPr>
            <a:xfrm>
              <a:off x="7146886" y="564381"/>
              <a:ext cx="892319" cy="517543"/>
              <a:chOff x="5688124" y="1408586"/>
              <a:chExt cx="3240360" cy="657645"/>
            </a:xfrm>
          </p:grpSpPr>
          <p:sp>
            <p:nvSpPr>
              <p:cNvPr id="74" name="正方形/長方形 73"/>
              <p:cNvSpPr/>
              <p:nvPr/>
            </p:nvSpPr>
            <p:spPr bwMode="gray">
              <a:xfrm>
                <a:off x="5688124" y="1540339"/>
                <a:ext cx="3240360" cy="525892"/>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49"/>
                  </a:rPr>
                  <a:t>Apache Hadoop</a:t>
                </a:r>
                <a:endParaRPr kumimoji="0" lang="en-US" altLang="ja-JP" sz="457" u="sng" kern="0" dirty="0">
                  <a:latin typeface="Meiryo UI" pitchFamily="50" charset="-128"/>
                  <a:ea typeface="Meiryo UI" pitchFamily="50" charset="-128"/>
                  <a:cs typeface="Meiryo UI" pitchFamily="50" charset="-128"/>
                </a:endParaRPr>
              </a:p>
              <a:p>
                <a:r>
                  <a:rPr kumimoji="0" lang="en-US" altLang="ja-JP" sz="457" u="sng" kern="0" noProof="1">
                    <a:latin typeface="Meiryo UI" pitchFamily="50" charset="-128"/>
                    <a:ea typeface="Meiryo UI" pitchFamily="50" charset="-128"/>
                    <a:cs typeface="Meiryo UI" pitchFamily="50" charset="-128"/>
                    <a:hlinkClick r:id="rId50"/>
                  </a:rPr>
                  <a:t>Apache Sqoop</a:t>
                </a:r>
                <a:endParaRPr kumimoji="0" lang="en-US" altLang="ja-JP" sz="457" u="sng" kern="0" dirty="0">
                  <a:latin typeface="Meiryo UI" pitchFamily="50" charset="-128"/>
                  <a:ea typeface="Meiryo UI" pitchFamily="50" charset="-128"/>
                  <a:cs typeface="Meiryo UI" pitchFamily="50" charset="-128"/>
                </a:endParaRPr>
              </a:p>
              <a:p>
                <a:r>
                  <a:rPr kumimoji="0" lang="en-US" altLang="ja-JP" sz="457" u="sng" kern="0" noProof="1">
                    <a:latin typeface="Meiryo UI" pitchFamily="50" charset="-128"/>
                    <a:ea typeface="Meiryo UI" pitchFamily="50" charset="-128"/>
                    <a:cs typeface="Meiryo UI" pitchFamily="50" charset="-128"/>
                    <a:hlinkClick r:id="rId51"/>
                  </a:rPr>
                  <a:t>Apache Storm</a:t>
                </a:r>
                <a:endParaRPr kumimoji="0" lang="en-US" altLang="ja-JP" sz="457" u="sng"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52"/>
                  </a:rPr>
                  <a:t>Ganglia</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75" name="テキスト ボックス 74"/>
              <p:cNvSpPr txBox="1"/>
              <p:nvPr/>
            </p:nvSpPr>
            <p:spPr bwMode="gray">
              <a:xfrm>
                <a:off x="5688124" y="1408586"/>
                <a:ext cx="3240360" cy="131819"/>
              </a:xfrm>
              <a:prstGeom prst="rect">
                <a:avLst/>
              </a:prstGeom>
              <a:solidFill>
                <a:srgbClr val="F8F5E6"/>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distributed processing</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76" name="グループ化 75"/>
            <p:cNvGrpSpPr/>
            <p:nvPr/>
          </p:nvGrpSpPr>
          <p:grpSpPr>
            <a:xfrm>
              <a:off x="6193061" y="1305262"/>
              <a:ext cx="893388" cy="769347"/>
              <a:chOff x="5684244" y="1311969"/>
              <a:chExt cx="3244240" cy="977615"/>
            </a:xfrm>
          </p:grpSpPr>
          <p:sp>
            <p:nvSpPr>
              <p:cNvPr id="77" name="正方形/長方形 76"/>
              <p:cNvSpPr/>
              <p:nvPr/>
            </p:nvSpPr>
            <p:spPr bwMode="gray">
              <a:xfrm>
                <a:off x="5688124" y="1443788"/>
                <a:ext cx="3240360" cy="845796"/>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53"/>
                  </a:rPr>
                  <a:t>Apache Ant</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54"/>
                  </a:rPr>
                  <a:t>Apache Maven</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55"/>
                  </a:rPr>
                  <a:t>Cobertura</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56"/>
                  </a:rPr>
                  <a:t>Eclipse</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57"/>
                  </a:rPr>
                  <a:t>NetBeans</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58"/>
                  </a:rPr>
                  <a:t>Ruby on Rails</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59"/>
                  </a:rPr>
                  <a:t>Gerrit Code Review</a:t>
                </a:r>
                <a:endParaRPr kumimoji="0" lang="en-US" altLang="ja-JP" sz="457" kern="0" dirty="0">
                  <a:latin typeface="Meiryo UI" pitchFamily="50" charset="-128"/>
                  <a:ea typeface="Meiryo UI" pitchFamily="50" charset="-128"/>
                  <a:cs typeface="Meiryo UI" pitchFamily="50" charset="-128"/>
                </a:endParaRPr>
              </a:p>
            </p:txBody>
          </p:sp>
          <p:sp>
            <p:nvSpPr>
              <p:cNvPr id="78" name="テキスト ボックス 77"/>
              <p:cNvSpPr txBox="1"/>
              <p:nvPr/>
            </p:nvSpPr>
            <p:spPr bwMode="gray">
              <a:xfrm>
                <a:off x="5684244" y="1311969"/>
                <a:ext cx="3240360" cy="131819"/>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Integrated Development Environment/Build Assistance</a:t>
                </a:r>
              </a:p>
            </p:txBody>
          </p:sp>
        </p:grpSp>
        <p:grpSp>
          <p:nvGrpSpPr>
            <p:cNvPr id="79" name="グループ化 78"/>
            <p:cNvGrpSpPr/>
            <p:nvPr/>
          </p:nvGrpSpPr>
          <p:grpSpPr>
            <a:xfrm>
              <a:off x="6194129" y="2098775"/>
              <a:ext cx="892319" cy="589576"/>
              <a:chOff x="5688124" y="1408586"/>
              <a:chExt cx="3240360" cy="749179"/>
            </a:xfrm>
          </p:grpSpPr>
          <p:sp>
            <p:nvSpPr>
              <p:cNvPr id="80" name="正方形/長方形 79"/>
              <p:cNvSpPr/>
              <p:nvPr/>
            </p:nvSpPr>
            <p:spPr bwMode="gray">
              <a:xfrm>
                <a:off x="5688124" y="1540339"/>
                <a:ext cx="3240360" cy="617426"/>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60"/>
                  </a:rPr>
                  <a:t>Apache Subversion</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61"/>
                  </a:rPr>
                  <a:t>Bazaar</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62"/>
                  </a:rPr>
                  <a:t>CVS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63"/>
                  </a:rPr>
                  <a:t>Git</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64"/>
                  </a:rPr>
                  <a:t>Mercurial</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81" name="テキスト ボックス 80"/>
              <p:cNvSpPr txBox="1"/>
              <p:nvPr/>
            </p:nvSpPr>
            <p:spPr bwMode="gray">
              <a:xfrm>
                <a:off x="5688124" y="1408586"/>
                <a:ext cx="3240360" cy="131819"/>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Version Control</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82" name="グループ化 81"/>
            <p:cNvGrpSpPr/>
            <p:nvPr/>
          </p:nvGrpSpPr>
          <p:grpSpPr>
            <a:xfrm>
              <a:off x="7122187" y="1381297"/>
              <a:ext cx="892319" cy="1651255"/>
              <a:chOff x="5688124" y="1408586"/>
              <a:chExt cx="3240360" cy="2098261"/>
            </a:xfrm>
          </p:grpSpPr>
          <p:sp>
            <p:nvSpPr>
              <p:cNvPr id="83" name="正方形/長方形 82"/>
              <p:cNvSpPr/>
              <p:nvPr/>
            </p:nvSpPr>
            <p:spPr bwMode="gray">
              <a:xfrm>
                <a:off x="5688124" y="1540341"/>
                <a:ext cx="3240360" cy="1966506"/>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65"/>
                  </a:rPr>
                  <a:t>Apache ActiveMQ</a:t>
                </a:r>
                <a:endParaRPr kumimoji="0" lang="en-US" altLang="ja-JP" sz="457" kern="0" dirty="0">
                  <a:latin typeface="Meiryo UI" pitchFamily="50" charset="-128"/>
                  <a:ea typeface="Meiryo UI" pitchFamily="50" charset="-128"/>
                  <a:cs typeface="Meiryo UI" pitchFamily="50" charset="-128"/>
                </a:endParaRPr>
              </a:p>
              <a:p>
                <a:r>
                  <a:rPr kumimoji="0" lang="en-US" altLang="ja-JP" sz="457" u="sng"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66"/>
                  </a:rPr>
                  <a:t>Apache S4</a:t>
                </a:r>
                <a:endParaRPr kumimoji="0" lang="en-US" altLang="ja-JP" sz="457"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67"/>
                  </a:rPr>
                  <a:t>Apache Struts</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68"/>
                  </a:rPr>
                  <a:t>Dojo Toolkit</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69"/>
                  </a:rPr>
                  <a:t>Eclipse TPTP</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70"/>
                  </a:rPr>
                  <a:t>Ehcache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71"/>
                  </a:rPr>
                  <a:t>EMMA</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72"/>
                  </a:rPr>
                  <a:t>Hibernate</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73"/>
                  </a:rPr>
                  <a:t>JBoss Seam</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74"/>
                  </a:rPr>
                  <a:t>Jetspeed</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75"/>
                  </a:rPr>
                  <a:t>jQuery</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76"/>
                  </a:rPr>
                  <a:t>MyBatis</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77"/>
                  </a:rPr>
                  <a:t>Seasar2</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78"/>
                  </a:rPr>
                  <a:t>Spring</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79"/>
                  </a:rPr>
                  <a:t>YUI (Yahoo UI Library)</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80"/>
                  </a:rPr>
                  <a:t>Zope</a:t>
                </a:r>
                <a:endParaRPr kumimoji="0" lang="en-US" altLang="ja-JP" sz="457" kern="0" dirty="0">
                  <a:latin typeface="Meiryo UI" pitchFamily="50" charset="-128"/>
                  <a:ea typeface="Meiryo UI" pitchFamily="50" charset="-128"/>
                  <a:cs typeface="Meiryo UI" pitchFamily="50" charset="-128"/>
                </a:endParaRPr>
              </a:p>
            </p:txBody>
          </p:sp>
          <p:sp>
            <p:nvSpPr>
              <p:cNvPr id="84" name="テキスト ボックス 83"/>
              <p:cNvSpPr txBox="1"/>
              <p:nvPr/>
            </p:nvSpPr>
            <p:spPr bwMode="gray">
              <a:xfrm>
                <a:off x="5688124" y="1408586"/>
                <a:ext cx="3240360" cy="131819"/>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Development Framework</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88" name="グループ化 87"/>
            <p:cNvGrpSpPr/>
            <p:nvPr/>
          </p:nvGrpSpPr>
          <p:grpSpPr>
            <a:xfrm>
              <a:off x="7117834" y="3235605"/>
              <a:ext cx="1824356" cy="363931"/>
              <a:chOff x="5688124" y="1408586"/>
              <a:chExt cx="3240360" cy="462451"/>
            </a:xfrm>
          </p:grpSpPr>
          <p:sp>
            <p:nvSpPr>
              <p:cNvPr id="89" name="正方形/長方形 88"/>
              <p:cNvSpPr/>
              <p:nvPr/>
            </p:nvSpPr>
            <p:spPr bwMode="gray">
              <a:xfrm>
                <a:off x="5688124" y="1540339"/>
                <a:ext cx="3240360" cy="330698"/>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81"/>
                  </a:rPr>
                  <a:t>iReport Open Source Edition</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81"/>
                  </a:rPr>
                  <a:t>JasperReports Open Source Edition</a:t>
                </a:r>
                <a:endParaRPr kumimoji="0" lang="en-US" altLang="ja-JP" sz="457" kern="0" dirty="0">
                  <a:latin typeface="Meiryo UI" pitchFamily="50" charset="-128"/>
                  <a:ea typeface="Meiryo UI" pitchFamily="50" charset="-128"/>
                  <a:cs typeface="Meiryo UI" pitchFamily="50" charset="-128"/>
                </a:endParaRPr>
              </a:p>
            </p:txBody>
          </p:sp>
          <p:sp>
            <p:nvSpPr>
              <p:cNvPr id="90" name="テキスト ボックス 89"/>
              <p:cNvSpPr txBox="1"/>
              <p:nvPr/>
            </p:nvSpPr>
            <p:spPr bwMode="gray">
              <a:xfrm>
                <a:off x="5688124" y="1408586"/>
                <a:ext cx="3240360" cy="131819"/>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Document Tools</a:t>
                </a:r>
              </a:p>
            </p:txBody>
          </p:sp>
        </p:grpSp>
        <p:grpSp>
          <p:nvGrpSpPr>
            <p:cNvPr id="92" name="グループ化 91"/>
            <p:cNvGrpSpPr/>
            <p:nvPr/>
          </p:nvGrpSpPr>
          <p:grpSpPr>
            <a:xfrm>
              <a:off x="6196765" y="2706371"/>
              <a:ext cx="892319" cy="849451"/>
              <a:chOff x="5688124" y="1408586"/>
              <a:chExt cx="3240360" cy="1079403"/>
            </a:xfrm>
          </p:grpSpPr>
          <p:sp>
            <p:nvSpPr>
              <p:cNvPr id="93" name="正方形/長方形 92"/>
              <p:cNvSpPr/>
              <p:nvPr/>
            </p:nvSpPr>
            <p:spPr bwMode="gray">
              <a:xfrm>
                <a:off x="5688124" y="1540340"/>
                <a:ext cx="3240360" cy="947649"/>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82"/>
                  </a:rPr>
                  <a:t>gcc</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83"/>
                  </a:rPr>
                  <a:t>OpenJDK</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84"/>
                  </a:rPr>
                  <a:t>Perl</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85"/>
                  </a:rPr>
                  <a:t>PHP</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86"/>
                  </a:rPr>
                  <a:t>Python</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87"/>
                  </a:rPr>
                  <a:t>Ruby</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88"/>
                  </a:rPr>
                  <a:t>Scala</a:t>
                </a:r>
                <a:endParaRPr kumimoji="0" lang="en-US" altLang="ja-JP" sz="457" kern="0" dirty="0">
                  <a:latin typeface="Meiryo UI" pitchFamily="50" charset="-128"/>
                  <a:ea typeface="Meiryo UI" pitchFamily="50" charset="-128"/>
                  <a:cs typeface="Meiryo UI" pitchFamily="50" charset="-128"/>
                </a:endParaRPr>
              </a:p>
            </p:txBody>
          </p:sp>
          <p:sp>
            <p:nvSpPr>
              <p:cNvPr id="94" name="テキスト ボックス 93"/>
              <p:cNvSpPr txBox="1"/>
              <p:nvPr/>
            </p:nvSpPr>
            <p:spPr bwMode="gray">
              <a:xfrm>
                <a:off x="5688124" y="1408586"/>
                <a:ext cx="3240360" cy="131819"/>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development language</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95" name="グループ化 94"/>
            <p:cNvGrpSpPr/>
            <p:nvPr/>
          </p:nvGrpSpPr>
          <p:grpSpPr>
            <a:xfrm>
              <a:off x="8059281" y="1380461"/>
              <a:ext cx="892319" cy="586332"/>
              <a:chOff x="5688124" y="1408586"/>
              <a:chExt cx="3240360" cy="745056"/>
            </a:xfrm>
          </p:grpSpPr>
          <p:sp>
            <p:nvSpPr>
              <p:cNvPr id="96" name="正方形/長方形 95"/>
              <p:cNvSpPr/>
              <p:nvPr/>
            </p:nvSpPr>
            <p:spPr bwMode="gray">
              <a:xfrm>
                <a:off x="5688124" y="1540340"/>
                <a:ext cx="3240360" cy="613302"/>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89"/>
                  </a:rPr>
                  <a:t>Bugzilla</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90"/>
                  </a:rPr>
                  <a:t>mantis</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91"/>
                  </a:rPr>
                  <a:t>OpenProj</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92"/>
                  </a:rPr>
                  <a:t>Redmine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93"/>
                  </a:rPr>
                  <a:t>Trac</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97" name="テキスト ボックス 96"/>
              <p:cNvSpPr txBox="1"/>
              <p:nvPr/>
            </p:nvSpPr>
            <p:spPr bwMode="gray">
              <a:xfrm>
                <a:off x="5688124" y="1408586"/>
                <a:ext cx="3240360" cy="131819"/>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Project management</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5" name="グループ化 14"/>
            <p:cNvGrpSpPr/>
            <p:nvPr/>
          </p:nvGrpSpPr>
          <p:grpSpPr>
            <a:xfrm>
              <a:off x="137968" y="2580519"/>
              <a:ext cx="892319" cy="1011190"/>
              <a:chOff x="193155" y="3612727"/>
              <a:chExt cx="1249247" cy="1415666"/>
            </a:xfrm>
          </p:grpSpPr>
          <p:sp>
            <p:nvSpPr>
              <p:cNvPr id="99" name="正方形/長方形 98"/>
              <p:cNvSpPr/>
              <p:nvPr/>
            </p:nvSpPr>
            <p:spPr bwMode="gray">
              <a:xfrm>
                <a:off x="193155" y="3757885"/>
                <a:ext cx="1249247" cy="1270508"/>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94"/>
                  </a:rPr>
                  <a:t>Apache Bench</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94"/>
                  </a:rPr>
                  <a:t>Apache HTTP Server</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95"/>
                  </a:rPr>
                  <a:t>Apache Tomcat</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96"/>
                  </a:rPr>
                  <a:t>Appweb</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97"/>
                  </a:rPr>
                  <a:t>GlassFish</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98"/>
                  </a:rPr>
                  <a:t>Jetty</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99"/>
                  </a:rPr>
                  <a:t>lighttpd</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rPr>
                  <a:t>TUX Web Server</a:t>
                </a: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00"/>
                  </a:rPr>
                  <a:t>WildFly</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100" name="テキスト ボックス 99"/>
              <p:cNvSpPr txBox="1"/>
              <p:nvPr/>
            </p:nvSpPr>
            <p:spPr bwMode="gray">
              <a:xfrm>
                <a:off x="193155" y="3612727"/>
                <a:ext cx="1249247" cy="145232"/>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Web/AP Server</a:t>
                </a:r>
              </a:p>
            </p:txBody>
          </p:sp>
        </p:grpSp>
        <p:grpSp>
          <p:nvGrpSpPr>
            <p:cNvPr id="101" name="グループ化 100"/>
            <p:cNvGrpSpPr/>
            <p:nvPr/>
          </p:nvGrpSpPr>
          <p:grpSpPr>
            <a:xfrm>
              <a:off x="134471" y="3653302"/>
              <a:ext cx="892319" cy="498731"/>
              <a:chOff x="5688124" y="1408586"/>
              <a:chExt cx="3240360" cy="633741"/>
            </a:xfrm>
          </p:grpSpPr>
          <p:sp>
            <p:nvSpPr>
              <p:cNvPr id="102" name="正方形/長方形 101"/>
              <p:cNvSpPr/>
              <p:nvPr/>
            </p:nvSpPr>
            <p:spPr bwMode="gray">
              <a:xfrm>
                <a:off x="5688124" y="1540337"/>
                <a:ext cx="3240360" cy="501990"/>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01"/>
                  </a:rPr>
                  <a:t>Apache Axis2</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02" action="ppaction://hlinkfile"/>
                  </a:rPr>
                  <a:t>Apache ServiceMIX</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03"/>
                  </a:rPr>
                  <a:t>Talend</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04"/>
                  </a:rPr>
                  <a:t>Talend Open Studio</a:t>
                </a:r>
                <a:endParaRPr kumimoji="0" lang="en-US" altLang="ja-JP" sz="457" kern="0" dirty="0">
                  <a:latin typeface="Meiryo UI" pitchFamily="50" charset="-128"/>
                  <a:ea typeface="Meiryo UI" pitchFamily="50" charset="-128"/>
                  <a:cs typeface="Meiryo UI" pitchFamily="50" charset="-128"/>
                </a:endParaRPr>
              </a:p>
            </p:txBody>
          </p:sp>
          <p:sp>
            <p:nvSpPr>
              <p:cNvPr id="103" name="テキスト ボックス 102"/>
              <p:cNvSpPr txBox="1"/>
              <p:nvPr/>
            </p:nvSpPr>
            <p:spPr bwMode="gray">
              <a:xfrm>
                <a:off x="5688124" y="1408586"/>
                <a:ext cx="3240360" cy="131819"/>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EAI/ESB</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2" name="グループ化 21"/>
            <p:cNvGrpSpPr/>
            <p:nvPr/>
          </p:nvGrpSpPr>
          <p:grpSpPr>
            <a:xfrm>
              <a:off x="1084473" y="2580520"/>
              <a:ext cx="895549" cy="670001"/>
              <a:chOff x="1518262" y="3612727"/>
              <a:chExt cx="1253769" cy="938001"/>
            </a:xfrm>
          </p:grpSpPr>
          <p:sp>
            <p:nvSpPr>
              <p:cNvPr id="105" name="正方形/長方形 104"/>
              <p:cNvSpPr/>
              <p:nvPr/>
            </p:nvSpPr>
            <p:spPr bwMode="gray">
              <a:xfrm>
                <a:off x="1522784" y="3749794"/>
                <a:ext cx="1249247" cy="800934"/>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105"/>
                  </a:rPr>
                  <a:t>Apache Derby</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06"/>
                  </a:rPr>
                  <a:t>Firebird</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07"/>
                  </a:rPr>
                  <a:t>MariaDB</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08"/>
                  </a:rPr>
                  <a:t>MySQL</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09"/>
                  </a:rPr>
                  <a:t>PostgreSQL</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10"/>
                  </a:rPr>
                  <a:t>SQLite</a:t>
                </a:r>
                <a:endParaRPr kumimoji="0" lang="en-US" altLang="ja-JP" sz="457" kern="0" dirty="0">
                  <a:latin typeface="Meiryo UI" pitchFamily="50" charset="-128"/>
                  <a:ea typeface="Meiryo UI" pitchFamily="50" charset="-128"/>
                  <a:cs typeface="Meiryo UI" pitchFamily="50" charset="-128"/>
                </a:endParaRPr>
              </a:p>
            </p:txBody>
          </p:sp>
          <p:sp>
            <p:nvSpPr>
              <p:cNvPr id="106" name="テキスト ボックス 105"/>
              <p:cNvSpPr txBox="1"/>
              <p:nvPr/>
            </p:nvSpPr>
            <p:spPr bwMode="gray">
              <a:xfrm>
                <a:off x="1518262" y="3612727"/>
                <a:ext cx="1249247" cy="145232"/>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Database</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7" name="グループ化 16"/>
            <p:cNvGrpSpPr/>
            <p:nvPr/>
          </p:nvGrpSpPr>
          <p:grpSpPr>
            <a:xfrm>
              <a:off x="1084473" y="3654706"/>
              <a:ext cx="892319" cy="263283"/>
              <a:chOff x="1518262" y="4992585"/>
              <a:chExt cx="1249247" cy="368596"/>
            </a:xfrm>
          </p:grpSpPr>
          <p:sp>
            <p:nvSpPr>
              <p:cNvPr id="108" name="正方形/長方形 107"/>
              <p:cNvSpPr/>
              <p:nvPr/>
            </p:nvSpPr>
            <p:spPr bwMode="gray">
              <a:xfrm>
                <a:off x="1518262" y="5137744"/>
                <a:ext cx="1249247" cy="223437"/>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u="sng"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11"/>
                  </a:rPr>
                  <a:t>Esper</a:t>
                </a:r>
                <a:endParaRPr kumimoji="0" lang="en-US" altLang="ja-JP" sz="457"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109" name="テキスト ボックス 108"/>
              <p:cNvSpPr txBox="1"/>
              <p:nvPr/>
            </p:nvSpPr>
            <p:spPr bwMode="gray">
              <a:xfrm>
                <a:off x="1518262" y="4992585"/>
                <a:ext cx="1249247" cy="145232"/>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DB clustering</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10" name="グループ化 109"/>
            <p:cNvGrpSpPr/>
            <p:nvPr/>
          </p:nvGrpSpPr>
          <p:grpSpPr>
            <a:xfrm>
              <a:off x="2030978" y="2580520"/>
              <a:ext cx="892319" cy="334108"/>
              <a:chOff x="5688124" y="1408586"/>
              <a:chExt cx="3240360" cy="424553"/>
            </a:xfrm>
          </p:grpSpPr>
          <p:sp>
            <p:nvSpPr>
              <p:cNvPr id="111" name="正方形/長方形 110"/>
              <p:cNvSpPr/>
              <p:nvPr/>
            </p:nvSpPr>
            <p:spPr bwMode="gray">
              <a:xfrm>
                <a:off x="5688124" y="1540339"/>
                <a:ext cx="3240360" cy="292800"/>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12"/>
                  </a:rPr>
                  <a:t>phpMyAdmin</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13"/>
                  </a:rPr>
                  <a:t>phpPgAdmin</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112" name="テキスト ボックス 111"/>
              <p:cNvSpPr txBox="1"/>
              <p:nvPr/>
            </p:nvSpPr>
            <p:spPr bwMode="gray">
              <a:xfrm>
                <a:off x="5688124" y="1408586"/>
                <a:ext cx="3240360" cy="131819"/>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DB management</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3" name="グループ化 22"/>
            <p:cNvGrpSpPr/>
            <p:nvPr/>
          </p:nvGrpSpPr>
          <p:grpSpPr>
            <a:xfrm>
              <a:off x="2030978" y="2969652"/>
              <a:ext cx="892319" cy="246505"/>
              <a:chOff x="2843368" y="4157512"/>
              <a:chExt cx="1249247" cy="345107"/>
            </a:xfrm>
          </p:grpSpPr>
          <p:sp>
            <p:nvSpPr>
              <p:cNvPr id="114" name="正方形/長方形 113"/>
              <p:cNvSpPr/>
              <p:nvPr/>
            </p:nvSpPr>
            <p:spPr bwMode="gray">
              <a:xfrm>
                <a:off x="2843368" y="4302670"/>
                <a:ext cx="1249247" cy="199949"/>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114"/>
                  </a:rPr>
                  <a:t>JBoss jBPM</a:t>
                </a:r>
                <a:endParaRPr kumimoji="0" lang="en-US" altLang="ja-JP" sz="457" kern="0" dirty="0">
                  <a:latin typeface="Meiryo UI" pitchFamily="50" charset="-128"/>
                  <a:ea typeface="Meiryo UI" pitchFamily="50" charset="-128"/>
                  <a:cs typeface="Meiryo UI" pitchFamily="50" charset="-128"/>
                </a:endParaRPr>
              </a:p>
            </p:txBody>
          </p:sp>
          <p:sp>
            <p:nvSpPr>
              <p:cNvPr id="115" name="テキスト ボックス 114"/>
              <p:cNvSpPr txBox="1"/>
              <p:nvPr/>
            </p:nvSpPr>
            <p:spPr bwMode="gray">
              <a:xfrm>
                <a:off x="2843368" y="4157512"/>
                <a:ext cx="1249247" cy="145231"/>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BPM</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4" name="グループ化 23"/>
            <p:cNvGrpSpPr/>
            <p:nvPr/>
          </p:nvGrpSpPr>
          <p:grpSpPr>
            <a:xfrm>
              <a:off x="2030976" y="3286280"/>
              <a:ext cx="892319" cy="320492"/>
              <a:chOff x="2843368" y="4811091"/>
              <a:chExt cx="1249247" cy="448689"/>
            </a:xfrm>
          </p:grpSpPr>
          <p:sp>
            <p:nvSpPr>
              <p:cNvPr id="117" name="正方形/長方形 116"/>
              <p:cNvSpPr/>
              <p:nvPr/>
            </p:nvSpPr>
            <p:spPr bwMode="gray">
              <a:xfrm>
                <a:off x="2843368" y="4956249"/>
                <a:ext cx="1249247" cy="303531"/>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u="sng"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15"/>
                  </a:rPr>
                  <a:t>Apache Cassandra</a:t>
                </a:r>
                <a:endParaRPr kumimoji="0" lang="en-US" altLang="ja-JP" sz="457"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16"/>
                  </a:rPr>
                  <a:t>Apache CouchDB</a:t>
                </a:r>
                <a:endParaRPr kumimoji="0" lang="en-US" altLang="ja-JP" sz="457" kern="0" dirty="0">
                  <a:latin typeface="Meiryo UI" pitchFamily="50" charset="-128"/>
                  <a:ea typeface="Meiryo UI" pitchFamily="50" charset="-128"/>
                  <a:cs typeface="Meiryo UI" pitchFamily="50" charset="-128"/>
                </a:endParaRPr>
              </a:p>
            </p:txBody>
          </p:sp>
          <p:sp>
            <p:nvSpPr>
              <p:cNvPr id="118" name="テキスト ボックス 117"/>
              <p:cNvSpPr txBox="1"/>
              <p:nvPr/>
            </p:nvSpPr>
            <p:spPr bwMode="gray">
              <a:xfrm>
                <a:off x="2843368" y="4811091"/>
                <a:ext cx="1249247" cy="145231"/>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KVS</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5" name="グループ化 24"/>
            <p:cNvGrpSpPr/>
            <p:nvPr/>
          </p:nvGrpSpPr>
          <p:grpSpPr>
            <a:xfrm>
              <a:off x="2021454" y="3672925"/>
              <a:ext cx="892319" cy="495694"/>
              <a:chOff x="2843366" y="5380180"/>
              <a:chExt cx="1249247" cy="693972"/>
            </a:xfrm>
          </p:grpSpPr>
          <p:sp>
            <p:nvSpPr>
              <p:cNvPr id="120" name="正方形/長方形 119"/>
              <p:cNvSpPr/>
              <p:nvPr/>
            </p:nvSpPr>
            <p:spPr bwMode="gray">
              <a:xfrm>
                <a:off x="2843366" y="5525338"/>
                <a:ext cx="1249247" cy="548814"/>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117"/>
                  </a:rPr>
                  <a:t>memcached</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18"/>
                  </a:rPr>
                  <a:t>MongoDB</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u="sng" kern="0" noProof="1">
                    <a:latin typeface="Meiryo UI" pitchFamily="50" charset="-128"/>
                    <a:ea typeface="Meiryo UI" pitchFamily="50" charset="-128"/>
                    <a:cs typeface="Meiryo UI" pitchFamily="50" charset="-128"/>
                    <a:hlinkClick r:id="rId119"/>
                  </a:rPr>
                  <a:t>Riak</a:t>
                </a:r>
                <a:endParaRPr kumimoji="0" lang="en-US" altLang="ja-JP" sz="457" u="sng" kern="0" dirty="0">
                  <a:latin typeface="Meiryo UI" pitchFamily="50" charset="-128"/>
                  <a:ea typeface="Meiryo UI" pitchFamily="50" charset="-128"/>
                  <a:cs typeface="Meiryo UI" pitchFamily="50" charset="-128"/>
                </a:endParaRPr>
              </a:p>
              <a:p>
                <a:pPr defTabSz="653156">
                  <a:defRPr/>
                </a:pPr>
                <a:r>
                  <a:rPr kumimoji="0" lang="en-US" altLang="ja-JP" sz="457" u="sng" kern="0" noProof="1">
                    <a:latin typeface="Meiryo UI" pitchFamily="50" charset="-128"/>
                    <a:ea typeface="Meiryo UI" pitchFamily="50" charset="-128"/>
                    <a:cs typeface="Meiryo UI" pitchFamily="50" charset="-128"/>
                    <a:hlinkClick r:id="rId120"/>
                  </a:rPr>
                  <a:t>VoltDB</a:t>
                </a:r>
                <a:endParaRPr kumimoji="0" lang="en-US" altLang="ja-JP" sz="457" u="sng" kern="0" dirty="0">
                  <a:latin typeface="Meiryo UI" pitchFamily="50" charset="-128"/>
                  <a:ea typeface="Meiryo UI" pitchFamily="50" charset="-128"/>
                  <a:cs typeface="Meiryo UI" pitchFamily="50" charset="-128"/>
                </a:endParaRPr>
              </a:p>
            </p:txBody>
          </p:sp>
          <p:sp>
            <p:nvSpPr>
              <p:cNvPr id="121" name="テキスト ボックス 120"/>
              <p:cNvSpPr txBox="1"/>
              <p:nvPr/>
            </p:nvSpPr>
            <p:spPr bwMode="gray">
              <a:xfrm>
                <a:off x="2843366" y="5380180"/>
                <a:ext cx="1249247" cy="145232"/>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NoSQL</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22" name="グループ化 121"/>
            <p:cNvGrpSpPr/>
            <p:nvPr/>
          </p:nvGrpSpPr>
          <p:grpSpPr>
            <a:xfrm>
              <a:off x="6170139" y="3807481"/>
              <a:ext cx="892319" cy="515151"/>
              <a:chOff x="5688124" y="1408586"/>
              <a:chExt cx="3240360" cy="654607"/>
            </a:xfrm>
          </p:grpSpPr>
          <p:sp>
            <p:nvSpPr>
              <p:cNvPr id="123" name="正方形/長方形 122"/>
              <p:cNvSpPr/>
              <p:nvPr/>
            </p:nvSpPr>
            <p:spPr bwMode="gray">
              <a:xfrm>
                <a:off x="5688124" y="1540340"/>
                <a:ext cx="3240360" cy="522853"/>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121"/>
                  </a:rPr>
                  <a:t>Apache SpamAssasin</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22"/>
                  </a:rPr>
                  <a:t>ClamAV</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23"/>
                  </a:rPr>
                  <a:t>Nessus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24"/>
                  </a:rPr>
                  <a:t>swatch</a:t>
                </a:r>
                <a:endParaRPr kumimoji="0" lang="en-US" altLang="ja-JP" sz="457" kern="0" dirty="0">
                  <a:latin typeface="Meiryo UI" pitchFamily="50" charset="-128"/>
                  <a:ea typeface="Meiryo UI" pitchFamily="50" charset="-128"/>
                  <a:cs typeface="Meiryo UI" pitchFamily="50" charset="-128"/>
                </a:endParaRPr>
              </a:p>
            </p:txBody>
          </p:sp>
          <p:sp>
            <p:nvSpPr>
              <p:cNvPr id="124" name="テキスト ボックス 123"/>
              <p:cNvSpPr txBox="1"/>
              <p:nvPr/>
            </p:nvSpPr>
            <p:spPr bwMode="gray">
              <a:xfrm>
                <a:off x="5688124" y="1408586"/>
                <a:ext cx="3240360"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Antivirus/vulnerability management</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25" name="グループ化 124"/>
            <p:cNvGrpSpPr/>
            <p:nvPr/>
          </p:nvGrpSpPr>
          <p:grpSpPr>
            <a:xfrm>
              <a:off x="7098656" y="4870899"/>
              <a:ext cx="892319" cy="330650"/>
              <a:chOff x="5688124" y="1408586"/>
              <a:chExt cx="3240360" cy="420160"/>
            </a:xfrm>
          </p:grpSpPr>
          <p:sp>
            <p:nvSpPr>
              <p:cNvPr id="126" name="正方形/長方形 125"/>
              <p:cNvSpPr/>
              <p:nvPr/>
            </p:nvSpPr>
            <p:spPr bwMode="gray">
              <a:xfrm>
                <a:off x="5688124" y="1540339"/>
                <a:ext cx="3240360" cy="288407"/>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125"/>
                  </a:rPr>
                  <a:t>preludeIDS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26"/>
                  </a:rPr>
                  <a:t>Snort</a:t>
                </a:r>
                <a:endParaRPr kumimoji="0" lang="en-US" altLang="ja-JP" sz="457" kern="0" dirty="0">
                  <a:latin typeface="Meiryo UI" pitchFamily="50" charset="-128"/>
                  <a:ea typeface="Meiryo UI" pitchFamily="50" charset="-128"/>
                  <a:cs typeface="Meiryo UI" pitchFamily="50" charset="-128"/>
                </a:endParaRPr>
              </a:p>
            </p:txBody>
          </p:sp>
          <p:sp>
            <p:nvSpPr>
              <p:cNvPr id="127" name="テキスト ボックス 126"/>
              <p:cNvSpPr txBox="1"/>
              <p:nvPr/>
            </p:nvSpPr>
            <p:spPr bwMode="gray">
              <a:xfrm>
                <a:off x="5688124" y="1408586"/>
                <a:ext cx="3240360"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IDS/IPS/SIEM</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28" name="グループ化 127"/>
            <p:cNvGrpSpPr/>
            <p:nvPr/>
          </p:nvGrpSpPr>
          <p:grpSpPr>
            <a:xfrm>
              <a:off x="7096718" y="3801938"/>
              <a:ext cx="894257" cy="518906"/>
              <a:chOff x="5688124" y="1408586"/>
              <a:chExt cx="3247397" cy="659379"/>
            </a:xfrm>
          </p:grpSpPr>
          <p:sp>
            <p:nvSpPr>
              <p:cNvPr id="129" name="正方形/長方形 128"/>
              <p:cNvSpPr/>
              <p:nvPr/>
            </p:nvSpPr>
            <p:spPr bwMode="gray">
              <a:xfrm>
                <a:off x="5695161" y="1543505"/>
                <a:ext cx="3240360" cy="524460"/>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127"/>
                  </a:rPr>
                  <a:t>OpenSSH</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28"/>
                  </a:rPr>
                  <a:t>OpenSSL</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29"/>
                  </a:rPr>
                  <a:t>OpenVPN</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30"/>
                  </a:rPr>
                  <a:t>Tor</a:t>
                </a:r>
                <a:endParaRPr kumimoji="0" lang="en-US" altLang="ja-JP" sz="457" kern="0" dirty="0">
                  <a:latin typeface="Meiryo UI" pitchFamily="50" charset="-128"/>
                  <a:ea typeface="Meiryo UI" pitchFamily="50" charset="-128"/>
                  <a:cs typeface="Meiryo UI" pitchFamily="50" charset="-128"/>
                </a:endParaRPr>
              </a:p>
            </p:txBody>
          </p:sp>
          <p:sp>
            <p:nvSpPr>
              <p:cNvPr id="130" name="テキスト ボックス 129"/>
              <p:cNvSpPr txBox="1"/>
              <p:nvPr/>
            </p:nvSpPr>
            <p:spPr bwMode="gray">
              <a:xfrm>
                <a:off x="5688124" y="1408586"/>
                <a:ext cx="3240360"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SSL/VPN/SSH</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31" name="グループ化 130"/>
            <p:cNvGrpSpPr/>
            <p:nvPr/>
          </p:nvGrpSpPr>
          <p:grpSpPr>
            <a:xfrm>
              <a:off x="7089894" y="4353072"/>
              <a:ext cx="892319" cy="493738"/>
              <a:chOff x="5688124" y="1408586"/>
              <a:chExt cx="3240360" cy="627397"/>
            </a:xfrm>
          </p:grpSpPr>
          <p:sp>
            <p:nvSpPr>
              <p:cNvPr id="132" name="正方形/長方形 131"/>
              <p:cNvSpPr/>
              <p:nvPr/>
            </p:nvSpPr>
            <p:spPr bwMode="gray">
              <a:xfrm>
                <a:off x="5688124" y="1540339"/>
                <a:ext cx="3240360" cy="495644"/>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131"/>
                  </a:rPr>
                  <a:t>IPCop Firewall</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32"/>
                  </a:rPr>
                  <a:t>iptables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33"/>
                  </a:rPr>
                  <a:t>nginx</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34"/>
                  </a:rPr>
                  <a:t>Squid</a:t>
                </a:r>
                <a:endParaRPr kumimoji="0" lang="en-US" altLang="ja-JP" sz="457" kern="0" dirty="0">
                  <a:latin typeface="Meiryo UI" pitchFamily="50" charset="-128"/>
                  <a:ea typeface="Meiryo UI" pitchFamily="50" charset="-128"/>
                  <a:cs typeface="Meiryo UI" pitchFamily="50" charset="-128"/>
                </a:endParaRPr>
              </a:p>
            </p:txBody>
          </p:sp>
          <p:sp>
            <p:nvSpPr>
              <p:cNvPr id="133" name="テキスト ボックス 132"/>
              <p:cNvSpPr txBox="1"/>
              <p:nvPr/>
            </p:nvSpPr>
            <p:spPr bwMode="gray">
              <a:xfrm>
                <a:off x="5688124" y="1408586"/>
                <a:ext cx="3240360"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Proxy/Firewall</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34" name="グループ化 133"/>
            <p:cNvGrpSpPr/>
            <p:nvPr/>
          </p:nvGrpSpPr>
          <p:grpSpPr>
            <a:xfrm>
              <a:off x="8030013" y="3797618"/>
              <a:ext cx="892319" cy="1146376"/>
              <a:chOff x="5688124" y="1408586"/>
              <a:chExt cx="3240360" cy="1456710"/>
            </a:xfrm>
          </p:grpSpPr>
          <p:sp>
            <p:nvSpPr>
              <p:cNvPr id="135" name="正方形/長方形 134"/>
              <p:cNvSpPr/>
              <p:nvPr/>
            </p:nvSpPr>
            <p:spPr bwMode="gray">
              <a:xfrm>
                <a:off x="5688124" y="1540336"/>
                <a:ext cx="3240360" cy="1324960"/>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anose="020B0604030504040204" pitchFamily="50" charset="-128"/>
                    <a:ea typeface="Meiryo UI" panose="020B0604030504040204" pitchFamily="50" charset="-128"/>
                    <a:cs typeface="Meiryo UI" panose="020B0604030504040204" pitchFamily="50" charset="-128"/>
                    <a:hlinkClick r:id="rId135"/>
                  </a:rPr>
                  <a:t>CAS</a:t>
                </a:r>
                <a:endParaRPr kumimoji="0" lang="en-US" altLang="ja-JP" sz="457"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457" kern="0" noProof="1">
                    <a:latin typeface="Meiryo UI" panose="020B0604030504040204" pitchFamily="50" charset="-128"/>
                    <a:ea typeface="Meiryo UI" panose="020B0604030504040204" pitchFamily="50" charset="-128"/>
                    <a:cs typeface="Meiryo UI" panose="020B0604030504040204" pitchFamily="50" charset="-128"/>
                    <a:hlinkClick r:id="rId136"/>
                  </a:rPr>
                  <a:t>FreeRADIUS</a:t>
                </a:r>
                <a:endParaRPr kumimoji="0" lang="en-US" altLang="ja-JP" sz="457"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457" kern="0" noProof="1">
                    <a:latin typeface="Meiryo UI" panose="020B0604030504040204" pitchFamily="50" charset="-128"/>
                    <a:ea typeface="Meiryo UI" panose="020B0604030504040204" pitchFamily="50" charset="-128"/>
                    <a:cs typeface="Meiryo UI" panose="020B0604030504040204" pitchFamily="50" charset="-128"/>
                    <a:hlinkClick r:id="rId137"/>
                  </a:rPr>
                  <a:t>GnuPG</a:t>
                </a:r>
                <a:endParaRPr kumimoji="0" lang="en-US" altLang="ja-JP" sz="457"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457" u="sng" kern="0" noProof="1">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hlinkClick r:id="rId138"/>
                  </a:rPr>
                  <a:t>Kerberos</a:t>
                </a:r>
                <a:endParaRPr kumimoji="0" lang="en-US" altLang="ja-JP" sz="457" u="sng" kern="0"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457" kern="0" noProof="1">
                    <a:latin typeface="Meiryo UI" panose="020B0604030504040204" pitchFamily="50" charset="-128"/>
                    <a:ea typeface="Meiryo UI" panose="020B0604030504040204" pitchFamily="50" charset="-128"/>
                    <a:cs typeface="Meiryo UI" panose="020B0604030504040204" pitchFamily="50" charset="-128"/>
                    <a:hlinkClick r:id="rId139"/>
                  </a:rPr>
                  <a:t>OpenAM</a:t>
                </a:r>
                <a:endParaRPr kumimoji="0" lang="en-US" altLang="ja-JP" sz="457"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457" kern="0" noProof="1">
                    <a:latin typeface="Meiryo UI" panose="020B0604030504040204" pitchFamily="50" charset="-128"/>
                    <a:ea typeface="Meiryo UI" panose="020B0604030504040204" pitchFamily="50" charset="-128"/>
                    <a:cs typeface="Meiryo UI" panose="020B0604030504040204" pitchFamily="50" charset="-128"/>
                    <a:hlinkClick r:id="rId140"/>
                  </a:rPr>
                  <a:t>OpenDS</a:t>
                </a:r>
                <a:endParaRPr kumimoji="0" lang="en-US" altLang="ja-JP" sz="457"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457" kern="0" noProof="1">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hlinkClick r:id="rId141"/>
                  </a:rPr>
                  <a:t>OpenSSO</a:t>
                </a:r>
                <a:endParaRPr kumimoji="0" lang="en-US" altLang="ja-JP" sz="457" kern="0"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457" kern="0" noProof="1">
                    <a:latin typeface="Meiryo UI" panose="020B0604030504040204" pitchFamily="50" charset="-128"/>
                    <a:ea typeface="Meiryo UI" panose="020B0604030504040204" pitchFamily="50" charset="-128"/>
                    <a:cs typeface="Meiryo UI" panose="020B0604030504040204" pitchFamily="50" charset="-128"/>
                    <a:hlinkClick r:id="rId142"/>
                  </a:rPr>
                  <a:t>PAM</a:t>
                </a:r>
                <a:endParaRPr kumimoji="0" lang="en-US" altLang="ja-JP" sz="457"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457" kern="0" noProof="1">
                    <a:latin typeface="Meiryo UI" panose="020B0604030504040204" pitchFamily="50" charset="-128"/>
                    <a:ea typeface="Meiryo UI" panose="020B0604030504040204" pitchFamily="50" charset="-128"/>
                    <a:cs typeface="Meiryo UI" panose="020B0604030504040204" pitchFamily="50" charset="-128"/>
                    <a:hlinkClick r:id="rId143"/>
                  </a:rPr>
                  <a:t>TOMOYO Linux</a:t>
                </a:r>
                <a:endParaRPr kumimoji="0" lang="en-US" altLang="ja-JP" sz="457"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457" kern="0" noProof="1">
                    <a:latin typeface="Meiryo UI" panose="020B0604030504040204" pitchFamily="50" charset="-128"/>
                    <a:ea typeface="Meiryo UI" panose="020B0604030504040204" pitchFamily="50" charset="-128"/>
                    <a:cs typeface="Meiryo UI" panose="020B0604030504040204" pitchFamily="50" charset="-128"/>
                    <a:hlinkClick r:id="rId144"/>
                  </a:rPr>
                  <a:t>usermin</a:t>
                </a:r>
                <a:endParaRPr kumimoji="0" lang="en-US" altLang="ja-JP" sz="457"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457" kern="0" noProof="1">
                    <a:latin typeface="Meiryo UI" panose="020B0604030504040204" pitchFamily="50" charset="-128"/>
                    <a:ea typeface="Meiryo UI" panose="020B0604030504040204" pitchFamily="50" charset="-128"/>
                    <a:cs typeface="Meiryo UI" panose="020B0604030504040204" pitchFamily="50" charset="-128"/>
                    <a:hlinkClick r:id="rId145"/>
                  </a:rPr>
                  <a:t>webmin</a:t>
                </a:r>
                <a:endParaRPr kumimoji="0" lang="en-US" altLang="ja-JP" sz="457" kern="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36" name="テキスト ボックス 135"/>
              <p:cNvSpPr txBox="1"/>
              <p:nvPr/>
            </p:nvSpPr>
            <p:spPr bwMode="gray">
              <a:xfrm>
                <a:off x="5688124" y="1408586"/>
                <a:ext cx="3240360"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Authentication and access management</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37" name="グループ化 136"/>
            <p:cNvGrpSpPr/>
            <p:nvPr/>
          </p:nvGrpSpPr>
          <p:grpSpPr>
            <a:xfrm>
              <a:off x="6170138" y="4348821"/>
              <a:ext cx="892319" cy="596737"/>
              <a:chOff x="5688124" y="1408586"/>
              <a:chExt cx="3240360" cy="758279"/>
            </a:xfrm>
          </p:grpSpPr>
          <p:sp>
            <p:nvSpPr>
              <p:cNvPr id="138" name="正方形/長方形 137"/>
              <p:cNvSpPr/>
              <p:nvPr/>
            </p:nvSpPr>
            <p:spPr bwMode="gray">
              <a:xfrm>
                <a:off x="5688124" y="1540339"/>
                <a:ext cx="3240360" cy="626526"/>
              </a:xfrm>
              <a:prstGeom prst="rect">
                <a:avLst/>
              </a:prstGeom>
              <a:solidFill>
                <a:schemeClr val="bg1"/>
              </a:solidFill>
              <a:ln w="9525">
                <a:solidFill>
                  <a:schemeClr val="tx1"/>
                </a:solidFill>
                <a:miter lim="800000"/>
                <a:headEnd/>
                <a:tailEnd/>
              </a:ln>
            </p:spPr>
            <p:txBody>
              <a:bodyPr lIns="25714" rIns="25714" anchor="t"/>
              <a:lstStyle/>
              <a:p>
                <a:pPr>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46"/>
                  </a:rPr>
                  <a:t>389 Directory Server</a:t>
                </a:r>
              </a:p>
              <a:p>
                <a:pPr>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46"/>
                  </a:rPr>
                  <a:t>(Fedora Directory Server)</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a:defRPr/>
                </a:pPr>
                <a:r>
                  <a:rPr kumimoji="0" lang="en-US" altLang="ja-JP" sz="457" kern="0" noProof="1">
                    <a:latin typeface="Meiryo UI" pitchFamily="50" charset="-128"/>
                    <a:ea typeface="Meiryo UI" pitchFamily="50" charset="-128"/>
                    <a:cs typeface="Meiryo UI" pitchFamily="50" charset="-128"/>
                    <a:hlinkClick r:id="rId147"/>
                  </a:rPr>
                  <a:t>Apache Directory</a:t>
                </a:r>
                <a:endParaRPr kumimoji="0" lang="en-US" altLang="ja-JP" sz="457" kern="0" dirty="0">
                  <a:latin typeface="Meiryo UI" pitchFamily="50" charset="-128"/>
                  <a:ea typeface="Meiryo UI" pitchFamily="50" charset="-128"/>
                  <a:cs typeface="Meiryo UI" pitchFamily="50" charset="-128"/>
                </a:endParaRPr>
              </a:p>
              <a:p>
                <a:pPr>
                  <a:defRPr/>
                </a:pPr>
                <a:r>
                  <a:rPr kumimoji="0" lang="en-US" altLang="ja-JP" sz="457" u="sng"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48"/>
                  </a:rPr>
                  <a:t>OpenLDAP</a:t>
                </a:r>
                <a:endParaRPr kumimoji="0" lang="en-US" altLang="ja-JP" sz="457"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139" name="テキスト ボックス 138"/>
              <p:cNvSpPr txBox="1"/>
              <p:nvPr/>
            </p:nvSpPr>
            <p:spPr bwMode="gray">
              <a:xfrm>
                <a:off x="5688124" y="1408586"/>
                <a:ext cx="3240360"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Directory Services</a:t>
                </a:r>
              </a:p>
            </p:txBody>
          </p:sp>
        </p:grpSp>
        <p:grpSp>
          <p:nvGrpSpPr>
            <p:cNvPr id="140" name="グループ化 139"/>
            <p:cNvGrpSpPr/>
            <p:nvPr/>
          </p:nvGrpSpPr>
          <p:grpSpPr>
            <a:xfrm>
              <a:off x="8019896" y="4965043"/>
              <a:ext cx="892319" cy="242702"/>
              <a:chOff x="5688124" y="1408585"/>
              <a:chExt cx="3240360" cy="339830"/>
            </a:xfrm>
          </p:grpSpPr>
          <p:sp>
            <p:nvSpPr>
              <p:cNvPr id="141" name="正方形/長方形 140"/>
              <p:cNvSpPr/>
              <p:nvPr/>
            </p:nvSpPr>
            <p:spPr bwMode="gray">
              <a:xfrm>
                <a:off x="5688124" y="1540339"/>
                <a:ext cx="3240360" cy="208076"/>
              </a:xfrm>
              <a:prstGeom prst="rect">
                <a:avLst/>
              </a:prstGeom>
              <a:solidFill>
                <a:schemeClr val="bg1"/>
              </a:solidFill>
              <a:ln w="9525">
                <a:solidFill>
                  <a:schemeClr val="tx1"/>
                </a:solidFill>
                <a:miter lim="800000"/>
                <a:headEnd/>
                <a:tailEnd/>
              </a:ln>
            </p:spPr>
            <p:txBody>
              <a:bodyPr lIns="25714" rIns="25714" anchor="t"/>
              <a:lstStyle/>
              <a:p>
                <a:endParaRPr kumimoji="0" lang="en-US" altLang="ja-JP" sz="457" kern="0" dirty="0">
                  <a:latin typeface="Meiryo UI" pitchFamily="50" charset="-128"/>
                  <a:ea typeface="Meiryo UI" pitchFamily="50" charset="-128"/>
                  <a:cs typeface="Meiryo UI" pitchFamily="50" charset="-128"/>
                </a:endParaRPr>
              </a:p>
            </p:txBody>
          </p:sp>
          <p:sp>
            <p:nvSpPr>
              <p:cNvPr id="142" name="テキスト ボックス 141"/>
              <p:cNvSpPr txBox="1"/>
              <p:nvPr/>
            </p:nvSpPr>
            <p:spPr bwMode="gray">
              <a:xfrm>
                <a:off x="5688124" y="1408585"/>
                <a:ext cx="3240360"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Identity Management</a:t>
                </a:r>
              </a:p>
            </p:txBody>
          </p:sp>
        </p:grpSp>
        <p:grpSp>
          <p:nvGrpSpPr>
            <p:cNvPr id="146" name="グループ化 145"/>
            <p:cNvGrpSpPr/>
            <p:nvPr/>
          </p:nvGrpSpPr>
          <p:grpSpPr>
            <a:xfrm>
              <a:off x="137968" y="4510599"/>
              <a:ext cx="892319" cy="493017"/>
              <a:chOff x="5688124" y="1408586"/>
              <a:chExt cx="3240360" cy="619148"/>
            </a:xfrm>
          </p:grpSpPr>
          <p:sp>
            <p:nvSpPr>
              <p:cNvPr id="147" name="正方形/長方形 146"/>
              <p:cNvSpPr/>
              <p:nvPr/>
            </p:nvSpPr>
            <p:spPr bwMode="gray">
              <a:xfrm>
                <a:off x="5688124" y="1540338"/>
                <a:ext cx="3240360" cy="487396"/>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49"/>
                  </a:rPr>
                  <a:t>Amanda</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50"/>
                  </a:rPr>
                  <a:t>Bacula</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51"/>
                  </a:rPr>
                  <a:t>Clonezilla</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52"/>
                  </a:rPr>
                  <a:t>Mondo Rescue</a:t>
                </a:r>
                <a:endParaRPr kumimoji="0" lang="en-US" altLang="ja-JP" sz="457" kern="0" dirty="0">
                  <a:latin typeface="Meiryo UI" pitchFamily="50" charset="-128"/>
                  <a:ea typeface="Meiryo UI" pitchFamily="50" charset="-128"/>
                  <a:cs typeface="Meiryo UI" pitchFamily="50" charset="-128"/>
                </a:endParaRPr>
              </a:p>
            </p:txBody>
          </p:sp>
          <p:sp>
            <p:nvSpPr>
              <p:cNvPr id="148" name="テキスト ボックス 147"/>
              <p:cNvSpPr txBox="1"/>
              <p:nvPr/>
            </p:nvSpPr>
            <p:spPr bwMode="gray">
              <a:xfrm>
                <a:off x="5688124" y="1408586"/>
                <a:ext cx="3240360" cy="131819"/>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Storage Backup</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49" name="グループ化 148"/>
            <p:cNvGrpSpPr/>
            <p:nvPr/>
          </p:nvGrpSpPr>
          <p:grpSpPr>
            <a:xfrm>
              <a:off x="127336" y="5582544"/>
              <a:ext cx="892319" cy="413480"/>
              <a:chOff x="5688124" y="1408586"/>
              <a:chExt cx="3240360" cy="519263"/>
            </a:xfrm>
          </p:grpSpPr>
          <p:sp>
            <p:nvSpPr>
              <p:cNvPr id="150" name="正方形/長方形 149"/>
              <p:cNvSpPr/>
              <p:nvPr/>
            </p:nvSpPr>
            <p:spPr bwMode="gray">
              <a:xfrm>
                <a:off x="5688124" y="1540338"/>
                <a:ext cx="3240360" cy="387511"/>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53"/>
                  </a:rPr>
                  <a:t>DRBD</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54"/>
                  </a:rPr>
                  <a:t>Heartbeat</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55"/>
                  </a:rPr>
                  <a:t>Pacemaker</a:t>
                </a:r>
                <a:endParaRPr kumimoji="0" lang="en-US" altLang="ja-JP" sz="457" kern="0" dirty="0">
                  <a:latin typeface="Meiryo UI" pitchFamily="50" charset="-128"/>
                  <a:ea typeface="Meiryo UI" pitchFamily="50" charset="-128"/>
                  <a:cs typeface="Meiryo UI" pitchFamily="50" charset="-128"/>
                </a:endParaRPr>
              </a:p>
            </p:txBody>
          </p:sp>
          <p:sp>
            <p:nvSpPr>
              <p:cNvPr id="151" name="テキスト ボックス 150"/>
              <p:cNvSpPr txBox="1"/>
              <p:nvPr/>
            </p:nvSpPr>
            <p:spPr bwMode="gray">
              <a:xfrm>
                <a:off x="5688124" y="1408586"/>
                <a:ext cx="3240360" cy="131819"/>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HA Cluster</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52" name="グループ化 151"/>
            <p:cNvGrpSpPr/>
            <p:nvPr/>
          </p:nvGrpSpPr>
          <p:grpSpPr>
            <a:xfrm>
              <a:off x="1084472" y="4510599"/>
              <a:ext cx="892319" cy="941813"/>
              <a:chOff x="5688124" y="1408586"/>
              <a:chExt cx="3240360" cy="1182761"/>
            </a:xfrm>
          </p:grpSpPr>
          <p:sp>
            <p:nvSpPr>
              <p:cNvPr id="153" name="正方形/長方形 152"/>
              <p:cNvSpPr/>
              <p:nvPr/>
            </p:nvSpPr>
            <p:spPr bwMode="gray">
              <a:xfrm>
                <a:off x="5688124" y="1540338"/>
                <a:ext cx="3240360" cy="1051009"/>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56"/>
                  </a:rPr>
                  <a:t>Groundwork</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u="sng"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57"/>
                  </a:rPr>
                  <a:t>Hinemos</a:t>
                </a:r>
                <a:endParaRPr kumimoji="0" lang="en-US" altLang="ja-JP" sz="457"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58"/>
                  </a:rPr>
                  <a:t>Monit</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59"/>
                  </a:rPr>
                  <a:t>Nagios</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60"/>
                  </a:rPr>
                  <a:t>OpenNMS</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61"/>
                  </a:rPr>
                  <a:t>Syslog NG</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u="sng"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62"/>
                  </a:rPr>
                  <a:t>Zabbix</a:t>
                </a:r>
                <a:endParaRPr kumimoji="0" lang="en-US" altLang="ja-JP" sz="457"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63"/>
                  </a:rPr>
                  <a:t>GNetWatch</a:t>
                </a:r>
                <a:endParaRPr kumimoji="0" lang="en-US" altLang="ja-JP" sz="457" kern="0" dirty="0">
                  <a:latin typeface="Meiryo UI" pitchFamily="50" charset="-128"/>
                  <a:ea typeface="Meiryo UI" pitchFamily="50" charset="-128"/>
                  <a:cs typeface="Meiryo UI" pitchFamily="50" charset="-128"/>
                </a:endParaRPr>
              </a:p>
            </p:txBody>
          </p:sp>
          <p:sp>
            <p:nvSpPr>
              <p:cNvPr id="154" name="テキスト ボックス 153"/>
              <p:cNvSpPr txBox="1"/>
              <p:nvPr/>
            </p:nvSpPr>
            <p:spPr bwMode="gray">
              <a:xfrm>
                <a:off x="5688124" y="1408586"/>
                <a:ext cx="3240360" cy="131819"/>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Operational monitoring</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55" name="グループ化 154"/>
            <p:cNvGrpSpPr/>
            <p:nvPr/>
          </p:nvGrpSpPr>
          <p:grpSpPr>
            <a:xfrm>
              <a:off x="1089313" y="5474538"/>
              <a:ext cx="892319" cy="1000021"/>
              <a:chOff x="5688124" y="1408586"/>
              <a:chExt cx="3240360" cy="1255860"/>
            </a:xfrm>
          </p:grpSpPr>
          <p:sp>
            <p:nvSpPr>
              <p:cNvPr id="156" name="正方形/長方形 155"/>
              <p:cNvSpPr/>
              <p:nvPr/>
            </p:nvSpPr>
            <p:spPr bwMode="gray">
              <a:xfrm>
                <a:off x="5688124" y="1532536"/>
                <a:ext cx="3240360" cy="1131910"/>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64"/>
                  </a:rPr>
                  <a:t>CACTI</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65"/>
                  </a:rPr>
                  <a:t>collectd</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66"/>
                  </a:rPr>
                  <a:t>MRTG</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67"/>
                  </a:rPr>
                  <a:t>Munin</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68"/>
                  </a:rPr>
                  <a:t>NetHogs</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69"/>
                  </a:rPr>
                  <a:t>RRDTool</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70"/>
                  </a:rPr>
                  <a:t>Vyatta Core Software</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71"/>
                  </a:rPr>
                  <a:t>Wireshark</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72"/>
                  </a:rPr>
                  <a:t>Zenoss</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73"/>
                  </a:rPr>
                  <a:t>IPTraf</a:t>
                </a:r>
                <a:endParaRPr kumimoji="0" lang="en-US" altLang="ja-JP" sz="457" kern="0" dirty="0">
                  <a:latin typeface="Meiryo UI" pitchFamily="50" charset="-128"/>
                  <a:ea typeface="Meiryo UI" pitchFamily="50" charset="-128"/>
                  <a:cs typeface="Meiryo UI" pitchFamily="50" charset="-128"/>
                </a:endParaRPr>
              </a:p>
            </p:txBody>
          </p:sp>
          <p:sp>
            <p:nvSpPr>
              <p:cNvPr id="157" name="テキスト ボックス 156"/>
              <p:cNvSpPr txBox="1"/>
              <p:nvPr/>
            </p:nvSpPr>
            <p:spPr bwMode="gray">
              <a:xfrm>
                <a:off x="5688124" y="1408586"/>
                <a:ext cx="3240360" cy="131819"/>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Network Monitoring</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58" name="グループ化 157"/>
            <p:cNvGrpSpPr/>
            <p:nvPr/>
          </p:nvGrpSpPr>
          <p:grpSpPr>
            <a:xfrm>
              <a:off x="132505" y="6032172"/>
              <a:ext cx="892319" cy="414081"/>
              <a:chOff x="5688124" y="1408586"/>
              <a:chExt cx="3240360" cy="520018"/>
            </a:xfrm>
          </p:grpSpPr>
          <p:sp>
            <p:nvSpPr>
              <p:cNvPr id="159" name="正方形/長方形 158"/>
              <p:cNvSpPr/>
              <p:nvPr/>
            </p:nvSpPr>
            <p:spPr bwMode="gray">
              <a:xfrm>
                <a:off x="5688124" y="1540338"/>
                <a:ext cx="3240360" cy="388266"/>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174"/>
                  </a:rPr>
                  <a:t>Linux Virtual Server</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75"/>
                  </a:rPr>
                  <a:t>Pound</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76"/>
                  </a:rPr>
                  <a:t>Ultra Monkey</a:t>
                </a:r>
                <a:endParaRPr kumimoji="0" lang="en-US" altLang="ja-JP" sz="457" kern="0" dirty="0">
                  <a:latin typeface="Meiryo UI" pitchFamily="50" charset="-128"/>
                  <a:ea typeface="Meiryo UI" pitchFamily="50" charset="-128"/>
                  <a:cs typeface="Meiryo UI" pitchFamily="50" charset="-128"/>
                </a:endParaRPr>
              </a:p>
            </p:txBody>
          </p:sp>
          <p:sp>
            <p:nvSpPr>
              <p:cNvPr id="160" name="テキスト ボックス 159"/>
              <p:cNvSpPr txBox="1"/>
              <p:nvPr/>
            </p:nvSpPr>
            <p:spPr bwMode="gray">
              <a:xfrm>
                <a:off x="5688124" y="1408586"/>
                <a:ext cx="3240360" cy="131819"/>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Load Balancing</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61" name="グループ化 160"/>
            <p:cNvGrpSpPr/>
            <p:nvPr/>
          </p:nvGrpSpPr>
          <p:grpSpPr>
            <a:xfrm>
              <a:off x="123618" y="5045273"/>
              <a:ext cx="892319" cy="501390"/>
              <a:chOff x="5688124" y="1408586"/>
              <a:chExt cx="3240360" cy="629663"/>
            </a:xfrm>
          </p:grpSpPr>
          <p:sp>
            <p:nvSpPr>
              <p:cNvPr id="162" name="正方形/長方形 161"/>
              <p:cNvSpPr/>
              <p:nvPr/>
            </p:nvSpPr>
            <p:spPr bwMode="gray">
              <a:xfrm>
                <a:off x="5688124" y="1540338"/>
                <a:ext cx="3240360" cy="497911"/>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177"/>
                  </a:rPr>
                  <a:t>Ansible</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78"/>
                  </a:rPr>
                  <a:t>Chef</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79"/>
                  </a:rPr>
                  <a:t>oVirt</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80"/>
                  </a:rPr>
                  <a:t>Puppet</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163" name="テキスト ボックス 162"/>
              <p:cNvSpPr txBox="1"/>
              <p:nvPr/>
            </p:nvSpPr>
            <p:spPr bwMode="gray">
              <a:xfrm>
                <a:off x="5688124" y="1408586"/>
                <a:ext cx="3240360" cy="131819"/>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lvl="0"/>
                <a:r>
                  <a:rPr kumimoji="0" lang="ja-JP" altLang="en-US" sz="457" kern="0" noProof="1">
                    <a:solidFill>
                      <a:srgbClr val="000000"/>
                    </a:solidFill>
                    <a:latin typeface="Meiryo UI" pitchFamily="50" charset="-128"/>
                    <a:ea typeface="Meiryo UI" pitchFamily="50" charset="-128"/>
                    <a:cs typeface="Meiryo UI" pitchFamily="50" charset="-128"/>
                  </a:rPr>
                  <a:t>Configuration Management</a:t>
                </a:r>
              </a:p>
            </p:txBody>
          </p:sp>
        </p:grpSp>
        <p:grpSp>
          <p:nvGrpSpPr>
            <p:cNvPr id="164" name="グループ化 163"/>
            <p:cNvGrpSpPr/>
            <p:nvPr/>
          </p:nvGrpSpPr>
          <p:grpSpPr>
            <a:xfrm>
              <a:off x="6159752" y="5448909"/>
              <a:ext cx="892319" cy="584613"/>
              <a:chOff x="5688124" y="1408586"/>
              <a:chExt cx="3240360" cy="742872"/>
            </a:xfrm>
          </p:grpSpPr>
          <p:sp>
            <p:nvSpPr>
              <p:cNvPr id="165" name="正方形/長方形 164"/>
              <p:cNvSpPr/>
              <p:nvPr/>
            </p:nvSpPr>
            <p:spPr bwMode="gray">
              <a:xfrm>
                <a:off x="5688124" y="1540340"/>
                <a:ext cx="3240360" cy="611118"/>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81"/>
                  </a:rPr>
                  <a:t>BIND</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82"/>
                  </a:rPr>
                  <a:t>djbdns</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83"/>
                  </a:rPr>
                  <a:t>ISC-DHCP</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84"/>
                  </a:rPr>
                  <a:t>NSD</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85"/>
                  </a:rPr>
                  <a:t>Unbound</a:t>
                </a:r>
                <a:endParaRPr kumimoji="0" lang="en-US" altLang="ja-JP" sz="457" kern="0" dirty="0">
                  <a:latin typeface="Meiryo UI" pitchFamily="50" charset="-128"/>
                  <a:ea typeface="Meiryo UI" pitchFamily="50" charset="-128"/>
                  <a:cs typeface="Meiryo UI" pitchFamily="50" charset="-128"/>
                </a:endParaRPr>
              </a:p>
            </p:txBody>
          </p:sp>
          <p:sp>
            <p:nvSpPr>
              <p:cNvPr id="166" name="テキスト ボックス 165"/>
              <p:cNvSpPr txBox="1"/>
              <p:nvPr/>
            </p:nvSpPr>
            <p:spPr bwMode="gray">
              <a:xfrm>
                <a:off x="5688124" y="1408586"/>
                <a:ext cx="3240360" cy="131819"/>
              </a:xfrm>
              <a:prstGeom prst="rect">
                <a:avLst/>
              </a:prstGeom>
              <a:solidFill>
                <a:srgbClr val="C9C9CA"/>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DNS/DHCP</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67" name="グループ化 166"/>
            <p:cNvGrpSpPr/>
            <p:nvPr/>
          </p:nvGrpSpPr>
          <p:grpSpPr>
            <a:xfrm>
              <a:off x="7087808" y="5448908"/>
              <a:ext cx="892319" cy="584611"/>
              <a:chOff x="5688124" y="1408586"/>
              <a:chExt cx="3240360" cy="742871"/>
            </a:xfrm>
          </p:grpSpPr>
          <p:sp>
            <p:nvSpPr>
              <p:cNvPr id="168" name="正方形/長方形 167"/>
              <p:cNvSpPr/>
              <p:nvPr/>
            </p:nvSpPr>
            <p:spPr bwMode="gray">
              <a:xfrm>
                <a:off x="5688124" y="1540339"/>
                <a:ext cx="3240360" cy="611118"/>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86"/>
                  </a:rPr>
                  <a:t>FileZilla </a:t>
                </a:r>
                <a:r>
                  <a:rPr kumimoji="0" lang="ja-JP" altLang="en-US"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rPr>
                  <a:t>(</a:t>
                </a:r>
                <a:r>
                  <a:rPr kumimoji="0" lang="en-US" altLang="ja-JP" sz="457" kern="0" noProof="1">
                    <a:solidFill>
                      <a:srgbClr val="00808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cs typeface="Meiryo UI" pitchFamily="50" charset="-128"/>
                    <a:hlinkClick r:id="rId187"/>
                  </a:rPr>
                  <a:t>JP)</a:t>
                </a:r>
                <a:endParaRPr kumimoji="0" lang="en-US" altLang="ja-JP" sz="457" kern="0" dirty="0">
                  <a:solidFill>
                    <a:srgbClr val="008080"/>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88"/>
                  </a:rPr>
                  <a:t>ProFTPD</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89"/>
                  </a:rPr>
                  <a:t>Pure-FTPd</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90"/>
                  </a:rPr>
                  <a:t>vsftpd</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91"/>
                  </a:rPr>
                  <a:t>WU-FTPD</a:t>
                </a:r>
                <a:endParaRPr kumimoji="0" lang="en-US" altLang="ja-JP" sz="457" kern="0" dirty="0">
                  <a:latin typeface="Meiryo UI" pitchFamily="50" charset="-128"/>
                  <a:ea typeface="Meiryo UI" pitchFamily="50" charset="-128"/>
                  <a:cs typeface="Meiryo UI" pitchFamily="50" charset="-128"/>
                </a:endParaRPr>
              </a:p>
            </p:txBody>
          </p:sp>
          <p:sp>
            <p:nvSpPr>
              <p:cNvPr id="169" name="テキスト ボックス 168"/>
              <p:cNvSpPr txBox="1"/>
              <p:nvPr/>
            </p:nvSpPr>
            <p:spPr bwMode="gray">
              <a:xfrm>
                <a:off x="5688124" y="1408586"/>
                <a:ext cx="3240360" cy="131819"/>
              </a:xfrm>
              <a:prstGeom prst="rect">
                <a:avLst/>
              </a:prstGeom>
              <a:solidFill>
                <a:srgbClr val="C9C9CA"/>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FTP Server</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70" name="グループ化 169"/>
            <p:cNvGrpSpPr/>
            <p:nvPr/>
          </p:nvGrpSpPr>
          <p:grpSpPr>
            <a:xfrm>
              <a:off x="6170534" y="6067099"/>
              <a:ext cx="892319" cy="537969"/>
              <a:chOff x="5688124" y="1408586"/>
              <a:chExt cx="3240360" cy="539858"/>
            </a:xfrm>
          </p:grpSpPr>
          <p:sp>
            <p:nvSpPr>
              <p:cNvPr id="171" name="正方形/長方形 170"/>
              <p:cNvSpPr/>
              <p:nvPr/>
            </p:nvSpPr>
            <p:spPr bwMode="gray">
              <a:xfrm>
                <a:off x="5688124" y="1522356"/>
                <a:ext cx="3240360" cy="426088"/>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192"/>
                  </a:rPr>
                  <a:t>FreeNAS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93"/>
                  </a:rPr>
                  <a:t>NFS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94"/>
                  </a:rPr>
                  <a:t>Samba </a:t>
                </a:r>
                <a:r>
                  <a:rPr kumimoji="0" lang="ja-JP" altLang="en-US"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rPr>
                  <a:t>(</a:t>
                </a:r>
                <a:r>
                  <a:rPr kumimoji="0" lang="en-US" altLang="ja-JP" sz="457" kern="0" noProof="1">
                    <a:solidFill>
                      <a:srgbClr val="FF00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cs typeface="Meiryo UI" pitchFamily="50" charset="-128"/>
                    <a:hlinkClick r:id="rId195" action="ppaction://hlinkfile"/>
                  </a:rPr>
                  <a:t>JP)</a:t>
                </a:r>
                <a:endParaRPr kumimoji="0" lang="en-US" altLang="ja-JP" sz="457" kern="0" dirty="0">
                  <a:solidFill>
                    <a:srgbClr val="FF00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cs typeface="Meiryo UI" pitchFamily="50" charset="-128"/>
                </a:endParaRPr>
              </a:p>
              <a:p>
                <a:r>
                  <a:rPr kumimoji="0" lang="en-US" altLang="ja-JP" sz="457" kern="0" noProof="1">
                    <a:latin typeface="Meiryo UI" panose="020B0604030504040204" pitchFamily="50" charset="-128"/>
                    <a:ea typeface="Meiryo UI" panose="020B0604030504040204" pitchFamily="50" charset="-128"/>
                    <a:cs typeface="Meiryo UI" panose="020B0604030504040204" pitchFamily="50" charset="-128"/>
                    <a:hlinkClick r:id="rId196"/>
                  </a:rPr>
                  <a:t>OwnCloud</a:t>
                </a:r>
                <a:endParaRPr kumimoji="0" lang="en-US" altLang="ja-JP" sz="457" kern="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72" name="テキスト ボックス 171"/>
              <p:cNvSpPr txBox="1"/>
              <p:nvPr/>
            </p:nvSpPr>
            <p:spPr bwMode="gray">
              <a:xfrm>
                <a:off x="5688124" y="1408586"/>
                <a:ext cx="3240360" cy="131819"/>
              </a:xfrm>
              <a:prstGeom prst="rect">
                <a:avLst/>
              </a:prstGeom>
              <a:solidFill>
                <a:srgbClr val="C9C9CA"/>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File Server</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73" name="グループ化 172"/>
            <p:cNvGrpSpPr/>
            <p:nvPr/>
          </p:nvGrpSpPr>
          <p:grpSpPr>
            <a:xfrm>
              <a:off x="8017767" y="5448909"/>
              <a:ext cx="892319" cy="1189529"/>
              <a:chOff x="5688124" y="1408586"/>
              <a:chExt cx="3240360" cy="1511545"/>
            </a:xfrm>
          </p:grpSpPr>
          <p:sp>
            <p:nvSpPr>
              <p:cNvPr id="174" name="正方形/長方形 173"/>
              <p:cNvSpPr/>
              <p:nvPr/>
            </p:nvSpPr>
            <p:spPr bwMode="gray">
              <a:xfrm>
                <a:off x="5688124" y="1540339"/>
                <a:ext cx="3240360" cy="1379792"/>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97"/>
                  </a:rPr>
                  <a:t>Courier-IMAP</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97"/>
                  </a:rPr>
                  <a:t>Courier-MTA</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98"/>
                  </a:rPr>
                  <a:t>Cyrus IMAP</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99"/>
                  </a:rPr>
                  <a:t>Dovecot</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00"/>
                  </a:rPr>
                  <a:t>Exim</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01"/>
                  </a:rPr>
                  <a:t>fml</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a:effectLst>
                      <a:outerShdw blurRad="38100" dist="38100" dir="2700000" algn="tl">
                        <a:srgbClr val="000000">
                          <a:alpha val="43137"/>
                        </a:srgbClr>
                      </a:outerShdw>
                    </a:effectLst>
                    <a:latin typeface="Meiryo UI" pitchFamily="50" charset="-128"/>
                    <a:ea typeface="Meiryo UI" pitchFamily="50" charset="-128"/>
                    <a:cs typeface="Meiryo UI" pitchFamily="50" charset="-128"/>
                  </a:rPr>
                  <a:t>  </a:t>
                </a: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02"/>
                  </a:rPr>
                  <a:t>Postfix (</a:t>
                </a:r>
                <a:r>
                  <a:rPr kumimoji="0" lang="en-US" altLang="ja-JP" sz="457" kern="0" noProof="1">
                    <a:solidFill>
                      <a:srgbClr val="00808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cs typeface="Meiryo UI" pitchFamily="50" charset="-128"/>
                    <a:hlinkClick r:id="rId203"/>
                  </a:rPr>
                  <a:t>JP)</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04"/>
                  </a:rPr>
                  <a:t>qmail</a:t>
                </a:r>
                <a:r>
                  <a:rPr kumimoji="0" lang="en-US" altLang="ja-JP" sz="457" kern="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04"/>
                  </a:rPr>
                  <a:t>  </a:t>
                </a:r>
              </a:p>
              <a:p>
                <a:r>
                  <a:rPr kumimoji="0" lang="en-US" altLang="ja-JP" sz="457" kern="0" noProof="1">
                    <a:latin typeface="Meiryo UI" pitchFamily="50" charset="-128"/>
                    <a:ea typeface="Meiryo UI" pitchFamily="50" charset="-128"/>
                    <a:cs typeface="Meiryo UI" pitchFamily="50" charset="-128"/>
                    <a:hlinkClick r:id="rId205"/>
                  </a:rPr>
                  <a:t>qpopper</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06"/>
                  </a:rPr>
                  <a:t>sendmail</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07"/>
                  </a:rPr>
                  <a:t>SquirrelMail</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08"/>
                  </a:rPr>
                  <a:t>XMail</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endParaRPr kumimoji="0" lang="en-US" altLang="ja-JP" sz="457" kern="0" dirty="0">
                  <a:latin typeface="Meiryo UI" pitchFamily="50" charset="-128"/>
                  <a:ea typeface="Meiryo UI" pitchFamily="50" charset="-128"/>
                  <a:cs typeface="Meiryo UI" pitchFamily="50" charset="-128"/>
                </a:endParaRPr>
              </a:p>
            </p:txBody>
          </p:sp>
          <p:sp>
            <p:nvSpPr>
              <p:cNvPr id="175" name="テキスト ボックス 174"/>
              <p:cNvSpPr txBox="1"/>
              <p:nvPr/>
            </p:nvSpPr>
            <p:spPr bwMode="gray">
              <a:xfrm>
                <a:off x="5688124" y="1408586"/>
                <a:ext cx="3240360" cy="131819"/>
              </a:xfrm>
              <a:prstGeom prst="rect">
                <a:avLst/>
              </a:prstGeom>
              <a:solidFill>
                <a:srgbClr val="C9C9CA"/>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POP/IMAP/MTA</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76" name="グループ化 175"/>
            <p:cNvGrpSpPr/>
            <p:nvPr/>
          </p:nvGrpSpPr>
          <p:grpSpPr>
            <a:xfrm>
              <a:off x="3117638" y="3109169"/>
              <a:ext cx="892319" cy="972041"/>
              <a:chOff x="5688124" y="1408586"/>
              <a:chExt cx="3240360" cy="1087929"/>
            </a:xfrm>
          </p:grpSpPr>
          <p:sp>
            <p:nvSpPr>
              <p:cNvPr id="177" name="正方形/長方形 176"/>
              <p:cNvSpPr/>
              <p:nvPr/>
            </p:nvSpPr>
            <p:spPr bwMode="gray">
              <a:xfrm>
                <a:off x="5688124" y="1540339"/>
                <a:ext cx="3240360" cy="956176"/>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09"/>
                  </a:rPr>
                  <a:t>Android</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10"/>
                  </a:rPr>
                  <a:t>CentOS</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11"/>
                  </a:rPr>
                  <a:t>Debian</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12"/>
                  </a:rPr>
                  <a:t>Fedora</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13"/>
                  </a:rPr>
                  <a:t>FreeBSD</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14"/>
                  </a:rPr>
                  <a:t>OpenSUSE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15"/>
                  </a:rPr>
                  <a:t>Scientific Linux</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16"/>
                  </a:rPr>
                  <a:t>Ubuntu</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17"/>
                  </a:rPr>
                  <a:t>CoreOS</a:t>
                </a:r>
                <a:endParaRPr kumimoji="0" lang="en-US" altLang="ja-JP" sz="457" kern="0" dirty="0">
                  <a:latin typeface="Meiryo UI" pitchFamily="50" charset="-128"/>
                  <a:ea typeface="Meiryo UI" pitchFamily="50" charset="-128"/>
                  <a:cs typeface="Meiryo UI" pitchFamily="50" charset="-128"/>
                </a:endParaRPr>
              </a:p>
            </p:txBody>
          </p:sp>
          <p:sp>
            <p:nvSpPr>
              <p:cNvPr id="178" name="テキスト ボックス 177"/>
              <p:cNvSpPr txBox="1"/>
              <p:nvPr/>
            </p:nvSpPr>
            <p:spPr bwMode="gray">
              <a:xfrm>
                <a:off x="5688124" y="1408586"/>
                <a:ext cx="3240360" cy="131819"/>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OS</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79" name="グループ化 178"/>
            <p:cNvGrpSpPr/>
            <p:nvPr/>
          </p:nvGrpSpPr>
          <p:grpSpPr>
            <a:xfrm>
              <a:off x="4104181" y="3251339"/>
              <a:ext cx="892319" cy="727438"/>
              <a:chOff x="5688124" y="1408586"/>
              <a:chExt cx="3240360" cy="751616"/>
            </a:xfrm>
          </p:grpSpPr>
          <p:sp>
            <p:nvSpPr>
              <p:cNvPr id="180" name="正方形/長方形 179"/>
              <p:cNvSpPr/>
              <p:nvPr/>
            </p:nvSpPr>
            <p:spPr bwMode="gray">
              <a:xfrm>
                <a:off x="5688124" y="1540339"/>
                <a:ext cx="3240360" cy="619863"/>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18"/>
                  </a:rPr>
                  <a:t>KVM</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19"/>
                  </a:rPr>
                  <a:t>OpenNebula</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20"/>
                  </a:rPr>
                  <a:t>Virt-Manager</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21"/>
                  </a:rPr>
                  <a:t>VirtualBox</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22"/>
                  </a:rPr>
                  <a:t>Xen</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23"/>
                  </a:rPr>
                  <a:t>Docker</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181" name="テキスト ボックス 180"/>
              <p:cNvSpPr txBox="1"/>
              <p:nvPr/>
            </p:nvSpPr>
            <p:spPr bwMode="gray">
              <a:xfrm>
                <a:off x="5688124" y="1408586"/>
                <a:ext cx="3240360" cy="131819"/>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Server virtualization</a:t>
                </a:r>
              </a:p>
            </p:txBody>
          </p:sp>
        </p:grpSp>
        <p:grpSp>
          <p:nvGrpSpPr>
            <p:cNvPr id="182" name="グループ化 181"/>
            <p:cNvGrpSpPr/>
            <p:nvPr/>
          </p:nvGrpSpPr>
          <p:grpSpPr>
            <a:xfrm>
              <a:off x="5083702" y="3109650"/>
              <a:ext cx="892319" cy="420992"/>
              <a:chOff x="5688124" y="1408586"/>
              <a:chExt cx="3240360" cy="534958"/>
            </a:xfrm>
          </p:grpSpPr>
          <p:sp>
            <p:nvSpPr>
              <p:cNvPr id="183" name="正方形/長方形 182"/>
              <p:cNvSpPr/>
              <p:nvPr/>
            </p:nvSpPr>
            <p:spPr bwMode="gray">
              <a:xfrm>
                <a:off x="5688124" y="1540339"/>
                <a:ext cx="3240360" cy="403205"/>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u="sng"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24"/>
                  </a:rPr>
                  <a:t>Ceph</a:t>
                </a:r>
                <a:endParaRPr kumimoji="0" lang="en-US" altLang="ja-JP" sz="457"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u="sng"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25"/>
                  </a:rPr>
                  <a:t>GlusterFS</a:t>
                </a:r>
                <a:endParaRPr kumimoji="0" lang="en-US" altLang="ja-JP" sz="457"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u="sng" kern="0" noProof="1">
                    <a:latin typeface="Meiryo UI" pitchFamily="50" charset="-128"/>
                    <a:ea typeface="Meiryo UI" pitchFamily="50" charset="-128"/>
                    <a:cs typeface="Meiryo UI" pitchFamily="50" charset="-128"/>
                    <a:hlinkClick r:id="rId226"/>
                  </a:rPr>
                  <a:t>Lustre</a:t>
                </a:r>
                <a:endParaRPr kumimoji="0" lang="en-US" altLang="ja-JP" sz="457" u="sng" kern="0" dirty="0">
                  <a:latin typeface="Meiryo UI" pitchFamily="50" charset="-128"/>
                  <a:ea typeface="Meiryo UI" pitchFamily="50" charset="-128"/>
                  <a:cs typeface="Meiryo UI" pitchFamily="50" charset="-128"/>
                </a:endParaRPr>
              </a:p>
            </p:txBody>
          </p:sp>
          <p:sp>
            <p:nvSpPr>
              <p:cNvPr id="184" name="テキスト ボックス 183"/>
              <p:cNvSpPr txBox="1"/>
              <p:nvPr/>
            </p:nvSpPr>
            <p:spPr bwMode="gray">
              <a:xfrm>
                <a:off x="5688124" y="1408586"/>
                <a:ext cx="3240360" cy="131819"/>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Storage virtualization</a:t>
                </a:r>
              </a:p>
            </p:txBody>
          </p:sp>
        </p:grpSp>
        <p:grpSp>
          <p:nvGrpSpPr>
            <p:cNvPr id="185" name="グループ化 184"/>
            <p:cNvGrpSpPr/>
            <p:nvPr/>
          </p:nvGrpSpPr>
          <p:grpSpPr>
            <a:xfrm>
              <a:off x="5083702" y="3566090"/>
              <a:ext cx="892319" cy="442111"/>
              <a:chOff x="5688124" y="1408586"/>
              <a:chExt cx="3240360" cy="561794"/>
            </a:xfrm>
          </p:grpSpPr>
          <p:sp>
            <p:nvSpPr>
              <p:cNvPr id="186" name="正方形/長方形 185"/>
              <p:cNvSpPr/>
              <p:nvPr/>
            </p:nvSpPr>
            <p:spPr bwMode="gray">
              <a:xfrm>
                <a:off x="5688124" y="1540339"/>
                <a:ext cx="3240360" cy="430041"/>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227"/>
                  </a:rPr>
                  <a:t>OpenDaylight</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28"/>
                  </a:rPr>
                  <a:t>Trema</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29"/>
                  </a:rPr>
                  <a:t>OF-patch</a:t>
                </a:r>
                <a:endParaRPr kumimoji="0" lang="en-US" altLang="ja-JP" sz="457" kern="0" dirty="0">
                  <a:latin typeface="Meiryo UI" pitchFamily="50" charset="-128"/>
                  <a:ea typeface="Meiryo UI" pitchFamily="50" charset="-128"/>
                  <a:cs typeface="Meiryo UI" pitchFamily="50" charset="-128"/>
                </a:endParaRPr>
              </a:p>
            </p:txBody>
          </p:sp>
          <p:sp>
            <p:nvSpPr>
              <p:cNvPr id="187" name="テキスト ボックス 186"/>
              <p:cNvSpPr txBox="1"/>
              <p:nvPr/>
            </p:nvSpPr>
            <p:spPr bwMode="gray">
              <a:xfrm>
                <a:off x="5688124" y="1408586"/>
                <a:ext cx="3240360" cy="131819"/>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Network virtualization</a:t>
                </a:r>
              </a:p>
            </p:txBody>
          </p:sp>
        </p:grpSp>
        <p:grpSp>
          <p:nvGrpSpPr>
            <p:cNvPr id="19" name="グループ化 18"/>
            <p:cNvGrpSpPr/>
            <p:nvPr/>
          </p:nvGrpSpPr>
          <p:grpSpPr>
            <a:xfrm>
              <a:off x="3115396" y="4198353"/>
              <a:ext cx="892319" cy="745386"/>
              <a:chOff x="4347025" y="5411626"/>
              <a:chExt cx="1249247" cy="1043541"/>
            </a:xfrm>
          </p:grpSpPr>
          <p:sp>
            <p:nvSpPr>
              <p:cNvPr id="192" name="正方形/長方形 191"/>
              <p:cNvSpPr/>
              <p:nvPr/>
            </p:nvSpPr>
            <p:spPr bwMode="gray">
              <a:xfrm>
                <a:off x="4347025" y="5649657"/>
                <a:ext cx="1249247" cy="805510"/>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230"/>
                  </a:rPr>
                  <a:t>Apache CloudStack</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31"/>
                  </a:rPr>
                  <a:t>Eucalyptus</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32"/>
                  </a:rPr>
                  <a:t>openQRM</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33"/>
                  </a:rPr>
                  <a:t>Vagrant</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34"/>
                  </a:rPr>
                  <a:t>OpenStack Ironic</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35"/>
                  </a:rPr>
                  <a:t>OpenStack Magnum</a:t>
                </a:r>
                <a:endParaRPr kumimoji="0" lang="en-US" altLang="ja-JP" sz="457" kern="0" dirty="0">
                  <a:latin typeface="Meiryo UI" pitchFamily="50" charset="-128"/>
                  <a:ea typeface="Meiryo UI" pitchFamily="50" charset="-128"/>
                  <a:cs typeface="Meiryo UI" pitchFamily="50" charset="-128"/>
                </a:endParaRPr>
              </a:p>
            </p:txBody>
          </p:sp>
          <p:sp>
            <p:nvSpPr>
              <p:cNvPr id="193" name="テキスト ボックス 192"/>
              <p:cNvSpPr txBox="1"/>
              <p:nvPr/>
            </p:nvSpPr>
            <p:spPr bwMode="gray">
              <a:xfrm>
                <a:off x="4347025" y="5411626"/>
                <a:ext cx="1249247" cy="237557"/>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457" kern="0" noProof="1">
                    <a:solidFill>
                      <a:srgbClr val="000000"/>
                    </a:solidFill>
                    <a:latin typeface="Tw Cen MT Condensed" panose="020B0606020104020203" pitchFamily="34" charset="0"/>
                    <a:ea typeface="Meiryo UI" pitchFamily="50" charset="-128"/>
                    <a:cs typeface="Meiryo UI" pitchFamily="50" charset="-128"/>
                  </a:rPr>
                  <a:t>Infrastructure as a Service (IaaS)</a:t>
                </a:r>
                <a:endParaRPr kumimoji="0" lang="ja-JP" altLang="en-US" sz="457"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197" name="グループ化 196"/>
            <p:cNvGrpSpPr/>
            <p:nvPr/>
          </p:nvGrpSpPr>
          <p:grpSpPr>
            <a:xfrm>
              <a:off x="3110338" y="5507238"/>
              <a:ext cx="892319" cy="363612"/>
              <a:chOff x="5688124" y="1462377"/>
              <a:chExt cx="3240360" cy="462044"/>
            </a:xfrm>
          </p:grpSpPr>
          <p:sp>
            <p:nvSpPr>
              <p:cNvPr id="198" name="正方形/長方形 197"/>
              <p:cNvSpPr/>
              <p:nvPr/>
            </p:nvSpPr>
            <p:spPr bwMode="gray">
              <a:xfrm>
                <a:off x="5688124" y="1670416"/>
                <a:ext cx="3240360" cy="254005"/>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236"/>
                  </a:rPr>
                  <a:t>OpenStack Murano</a:t>
                </a:r>
                <a:endParaRPr kumimoji="0" lang="en-US" altLang="ja-JP" sz="457" kern="0" dirty="0">
                  <a:latin typeface="Meiryo UI" pitchFamily="50" charset="-128"/>
                  <a:ea typeface="Meiryo UI" pitchFamily="50" charset="-128"/>
                  <a:cs typeface="Meiryo UI" pitchFamily="50" charset="-128"/>
                </a:endParaRPr>
              </a:p>
            </p:txBody>
          </p:sp>
          <p:sp>
            <p:nvSpPr>
              <p:cNvPr id="199" name="テキスト ボックス 198"/>
              <p:cNvSpPr txBox="1"/>
              <p:nvPr/>
            </p:nvSpPr>
            <p:spPr bwMode="gray">
              <a:xfrm>
                <a:off x="5688124" y="1462377"/>
                <a:ext cx="3240360" cy="207608"/>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457" kern="0" noProof="1">
                    <a:solidFill>
                      <a:srgbClr val="000000"/>
                    </a:solidFill>
                    <a:latin typeface="Tw Cen MT Condensed" panose="020B0606020104020203" pitchFamily="34" charset="0"/>
                    <a:ea typeface="Meiryo UI" pitchFamily="50" charset="-128"/>
                    <a:cs typeface="Meiryo UI" pitchFamily="50" charset="-128"/>
                  </a:rPr>
                  <a:t>Software as a Service (SaaS)</a:t>
                </a:r>
                <a:endParaRPr kumimoji="0" lang="ja-JP" altLang="en-US" sz="457"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09" name="グループ化 208"/>
            <p:cNvGrpSpPr/>
            <p:nvPr/>
          </p:nvGrpSpPr>
          <p:grpSpPr>
            <a:xfrm>
              <a:off x="4081834" y="5523166"/>
              <a:ext cx="895464" cy="358306"/>
              <a:chOff x="5676706" y="1476625"/>
              <a:chExt cx="3251778" cy="455303"/>
            </a:xfrm>
          </p:grpSpPr>
          <p:sp>
            <p:nvSpPr>
              <p:cNvPr id="210" name="正方形/長方形 209"/>
              <p:cNvSpPr/>
              <p:nvPr/>
            </p:nvSpPr>
            <p:spPr bwMode="gray">
              <a:xfrm>
                <a:off x="5688124" y="1670416"/>
                <a:ext cx="3240360" cy="261512"/>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solidFill>
                      <a:srgbClr val="000000"/>
                    </a:solidFill>
                    <a:latin typeface="Meiryo UI" pitchFamily="50" charset="-128"/>
                    <a:ea typeface="Meiryo UI" pitchFamily="50" charset="-128"/>
                    <a:cs typeface="Meiryo UI" pitchFamily="50" charset="-128"/>
                    <a:hlinkClick r:id="rId237"/>
                  </a:rPr>
                  <a:t>OpenStack Neutron</a:t>
                </a: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653156">
                  <a:defRPr/>
                </a:pPr>
                <a:r>
                  <a:rPr kumimoji="0" lang="en-US" altLang="ja-JP" sz="457" kern="0" noProof="1">
                    <a:solidFill>
                      <a:srgbClr val="000000"/>
                    </a:solidFill>
                    <a:latin typeface="Meiryo UI" pitchFamily="50" charset="-128"/>
                    <a:ea typeface="Meiryo UI" pitchFamily="50" charset="-128"/>
                    <a:cs typeface="Meiryo UI" pitchFamily="50" charset="-128"/>
                    <a:hlinkClick r:id="rId238"/>
                  </a:rPr>
                  <a:t>OpenStack Designate</a:t>
                </a: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211" name="テキスト ボックス 210"/>
              <p:cNvSpPr txBox="1"/>
              <p:nvPr/>
            </p:nvSpPr>
            <p:spPr bwMode="gray">
              <a:xfrm>
                <a:off x="5676706" y="1476625"/>
                <a:ext cx="3240360" cy="188843"/>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457" kern="0" noProof="1">
                    <a:solidFill>
                      <a:srgbClr val="000000"/>
                    </a:solidFill>
                    <a:latin typeface="Tw Cen MT Condensed" panose="020B0606020104020203" pitchFamily="34" charset="0"/>
                    <a:ea typeface="Meiryo UI" pitchFamily="50" charset="-128"/>
                    <a:cs typeface="Meiryo UI" pitchFamily="50" charset="-128"/>
                  </a:rPr>
                  <a:t>Network as a Service (NaaS)</a:t>
                </a:r>
                <a:endParaRPr kumimoji="0" lang="ja-JP" altLang="en-US" sz="457"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12" name="グループ化 211"/>
            <p:cNvGrpSpPr/>
            <p:nvPr/>
          </p:nvGrpSpPr>
          <p:grpSpPr>
            <a:xfrm>
              <a:off x="5093517" y="4203702"/>
              <a:ext cx="892319" cy="330406"/>
              <a:chOff x="5688124" y="1522080"/>
              <a:chExt cx="3240360" cy="419850"/>
            </a:xfrm>
          </p:grpSpPr>
          <p:sp>
            <p:nvSpPr>
              <p:cNvPr id="213" name="正方形/長方形 212"/>
              <p:cNvSpPr/>
              <p:nvPr/>
            </p:nvSpPr>
            <p:spPr bwMode="gray">
              <a:xfrm>
                <a:off x="5688124" y="1670416"/>
                <a:ext cx="3240360" cy="271514"/>
              </a:xfrm>
              <a:prstGeom prst="rect">
                <a:avLst/>
              </a:prstGeom>
              <a:solidFill>
                <a:schemeClr val="bg1"/>
              </a:solidFill>
              <a:ln w="9525">
                <a:solidFill>
                  <a:schemeClr val="tx1"/>
                </a:solidFill>
                <a:miter lim="800000"/>
                <a:headEnd/>
                <a:tailEnd/>
              </a:ln>
            </p:spPr>
            <p:txBody>
              <a:bodyPr lIns="25714" rIns="25714" anchor="t"/>
              <a:lstStyle/>
              <a:p>
                <a:pPr defTabSz="653156">
                  <a:defRPr/>
                </a:pPr>
                <a:endParaRPr kumimoji="0" lang="en-US" altLang="ja-JP" sz="457" kern="0" dirty="0">
                  <a:latin typeface="Meiryo UI" pitchFamily="50" charset="-128"/>
                  <a:ea typeface="Meiryo UI" pitchFamily="50" charset="-128"/>
                  <a:cs typeface="Meiryo UI" pitchFamily="50" charset="-128"/>
                </a:endParaRPr>
              </a:p>
            </p:txBody>
          </p:sp>
          <p:sp>
            <p:nvSpPr>
              <p:cNvPr id="214" name="テキスト ボックス 213"/>
              <p:cNvSpPr txBox="1"/>
              <p:nvPr/>
            </p:nvSpPr>
            <p:spPr bwMode="gray">
              <a:xfrm>
                <a:off x="5688124" y="1522080"/>
                <a:ext cx="3240360" cy="207421"/>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pt-BR" altLang="ja-JP" sz="457" kern="0" noProof="1">
                    <a:solidFill>
                      <a:srgbClr val="000000"/>
                    </a:solidFill>
                    <a:latin typeface="Tw Cen MT Condensed" panose="020B0606020104020203" pitchFamily="34" charset="0"/>
                    <a:ea typeface="Meiryo UI" pitchFamily="50" charset="-128"/>
                    <a:cs typeface="Meiryo UI" pitchFamily="50" charset="-128"/>
                  </a:rPr>
                  <a:t>Database as a Service (DBaaS)</a:t>
                </a:r>
                <a:endParaRPr kumimoji="0" lang="ja-JP" altLang="en-US" sz="457"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15" name="グループ化 214"/>
            <p:cNvGrpSpPr/>
            <p:nvPr/>
          </p:nvGrpSpPr>
          <p:grpSpPr>
            <a:xfrm>
              <a:off x="5100891" y="4571812"/>
              <a:ext cx="892319" cy="364757"/>
              <a:chOff x="5688124" y="1464347"/>
              <a:chExt cx="3240360" cy="463500"/>
            </a:xfrm>
          </p:grpSpPr>
          <p:sp>
            <p:nvSpPr>
              <p:cNvPr id="216" name="正方形/長方形 215"/>
              <p:cNvSpPr/>
              <p:nvPr/>
            </p:nvSpPr>
            <p:spPr bwMode="gray">
              <a:xfrm>
                <a:off x="5688124" y="1670416"/>
                <a:ext cx="3240360" cy="257431"/>
              </a:xfrm>
              <a:prstGeom prst="rect">
                <a:avLst/>
              </a:prstGeom>
              <a:solidFill>
                <a:schemeClr val="bg1"/>
              </a:solidFill>
              <a:ln w="9525">
                <a:solidFill>
                  <a:schemeClr val="tx1"/>
                </a:solidFill>
                <a:miter lim="800000"/>
                <a:headEnd/>
                <a:tailEnd/>
              </a:ln>
            </p:spPr>
            <p:txBody>
              <a:bodyPr lIns="25714" rIns="25714" anchor="t"/>
              <a:lstStyle/>
              <a:p>
                <a:pPr defTabSz="653156">
                  <a:defRPr/>
                </a:pPr>
                <a:endParaRPr kumimoji="0" lang="en-US" altLang="ja-JP" sz="457" b="1" kern="0">
                  <a:solidFill>
                    <a:srgbClr val="000000"/>
                  </a:solidFill>
                  <a:latin typeface="Meiryo UI" pitchFamily="50" charset="-128"/>
                  <a:ea typeface="Meiryo UI" pitchFamily="50" charset="-128"/>
                  <a:cs typeface="Meiryo UI" pitchFamily="50" charset="-128"/>
                </a:endParaRPr>
              </a:p>
            </p:txBody>
          </p:sp>
          <p:sp>
            <p:nvSpPr>
              <p:cNvPr id="217" name="テキスト ボックス 216"/>
              <p:cNvSpPr txBox="1"/>
              <p:nvPr/>
            </p:nvSpPr>
            <p:spPr bwMode="gray">
              <a:xfrm>
                <a:off x="5688124" y="1464347"/>
                <a:ext cx="3240360" cy="205638"/>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pt-BR" altLang="ja-JP" sz="457" kern="0" noProof="1">
                    <a:solidFill>
                      <a:srgbClr val="000000"/>
                    </a:solidFill>
                    <a:latin typeface="Tw Cen MT Condensed" panose="020B0606020104020203" pitchFamily="34" charset="0"/>
                    <a:ea typeface="Meiryo UI" pitchFamily="50" charset="-128"/>
                    <a:cs typeface="Meiryo UI" pitchFamily="50" charset="-128"/>
                  </a:rPr>
                  <a:t>Desktop as a Service (DaaS)</a:t>
                </a:r>
                <a:endParaRPr kumimoji="0" lang="ja-JP" altLang="en-US" sz="457"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18" name="グループ化 217"/>
            <p:cNvGrpSpPr/>
            <p:nvPr/>
          </p:nvGrpSpPr>
          <p:grpSpPr>
            <a:xfrm>
              <a:off x="5100326" y="5022306"/>
              <a:ext cx="892319" cy="331523"/>
              <a:chOff x="5688124" y="1530936"/>
              <a:chExt cx="3240360" cy="421268"/>
            </a:xfrm>
          </p:grpSpPr>
          <p:sp>
            <p:nvSpPr>
              <p:cNvPr id="219" name="正方形/長方形 218"/>
              <p:cNvSpPr/>
              <p:nvPr/>
            </p:nvSpPr>
            <p:spPr bwMode="gray">
              <a:xfrm>
                <a:off x="5688124" y="1670416"/>
                <a:ext cx="3240360" cy="281788"/>
              </a:xfrm>
              <a:prstGeom prst="rect">
                <a:avLst/>
              </a:prstGeom>
              <a:solidFill>
                <a:schemeClr val="bg1"/>
              </a:solidFill>
              <a:ln w="9525">
                <a:solidFill>
                  <a:schemeClr val="tx1"/>
                </a:solidFill>
                <a:miter lim="800000"/>
                <a:headEnd/>
                <a:tailEnd/>
              </a:ln>
            </p:spPr>
            <p:txBody>
              <a:bodyPr lIns="25714" rIns="25714" anchor="t"/>
              <a:lstStyle/>
              <a:p>
                <a:pPr defTabSz="653156">
                  <a:defRPr/>
                </a:pPr>
                <a:endParaRPr kumimoji="0" lang="en-US" altLang="ja-JP" sz="457" b="1" kern="0">
                  <a:solidFill>
                    <a:srgbClr val="000000"/>
                  </a:solidFill>
                  <a:latin typeface="Meiryo UI" pitchFamily="50" charset="-128"/>
                  <a:ea typeface="Meiryo UI" pitchFamily="50" charset="-128"/>
                  <a:cs typeface="Meiryo UI" pitchFamily="50" charset="-128"/>
                </a:endParaRPr>
              </a:p>
            </p:txBody>
          </p:sp>
          <p:sp>
            <p:nvSpPr>
              <p:cNvPr id="220" name="テキスト ボックス 219"/>
              <p:cNvSpPr txBox="1"/>
              <p:nvPr/>
            </p:nvSpPr>
            <p:spPr bwMode="gray">
              <a:xfrm>
                <a:off x="5688124" y="1530936"/>
                <a:ext cx="3240360" cy="215976"/>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pt-BR" altLang="ja-JP" sz="457" kern="0" noProof="1">
                    <a:solidFill>
                      <a:srgbClr val="000000"/>
                    </a:solidFill>
                    <a:latin typeface="Tw Cen MT Condensed" panose="020B0606020104020203" pitchFamily="34" charset="0"/>
                    <a:ea typeface="Meiryo UI" pitchFamily="50" charset="-128"/>
                    <a:cs typeface="Meiryo UI" pitchFamily="50" charset="-128"/>
                  </a:rPr>
                  <a:t>Email as a Service (EaaS)</a:t>
                </a:r>
              </a:p>
            </p:txBody>
          </p:sp>
        </p:grpSp>
        <p:grpSp>
          <p:nvGrpSpPr>
            <p:cNvPr id="221" name="グループ化 220"/>
            <p:cNvGrpSpPr/>
            <p:nvPr/>
          </p:nvGrpSpPr>
          <p:grpSpPr>
            <a:xfrm>
              <a:off x="5100326" y="5426602"/>
              <a:ext cx="892319" cy="341739"/>
              <a:chOff x="5688124" y="1485018"/>
              <a:chExt cx="3240360" cy="434251"/>
            </a:xfrm>
          </p:grpSpPr>
          <p:sp>
            <p:nvSpPr>
              <p:cNvPr id="222" name="正方形/長方形 221"/>
              <p:cNvSpPr/>
              <p:nvPr/>
            </p:nvSpPr>
            <p:spPr bwMode="gray">
              <a:xfrm>
                <a:off x="5688124" y="1670416"/>
                <a:ext cx="3240360" cy="248853"/>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solidFill>
                      <a:srgbClr val="000000"/>
                    </a:solidFill>
                    <a:latin typeface="Meiryo UI" pitchFamily="50" charset="-128"/>
                    <a:ea typeface="Meiryo UI" pitchFamily="50" charset="-128"/>
                    <a:cs typeface="Meiryo UI" pitchFamily="50" charset="-128"/>
                    <a:hlinkClick r:id="rId239"/>
                  </a:rPr>
                  <a:t>OpenStack Keystone</a:t>
                </a: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223" name="テキスト ボックス 222"/>
              <p:cNvSpPr txBox="1"/>
              <p:nvPr/>
            </p:nvSpPr>
            <p:spPr bwMode="gray">
              <a:xfrm>
                <a:off x="5688124" y="1485018"/>
                <a:ext cx="3240360" cy="184968"/>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pt-BR" altLang="ja-JP" sz="457" kern="0" noProof="1">
                    <a:solidFill>
                      <a:srgbClr val="000000"/>
                    </a:solidFill>
                    <a:latin typeface="Tw Cen MT Condensed" panose="020B0606020104020203" pitchFamily="34" charset="0"/>
                    <a:ea typeface="Meiryo UI" pitchFamily="50" charset="-128"/>
                    <a:cs typeface="Meiryo UI" pitchFamily="50" charset="-128"/>
                  </a:rPr>
                  <a:t>Identity as a Service (IDaaS)</a:t>
                </a:r>
              </a:p>
            </p:txBody>
          </p:sp>
        </p:grpSp>
        <p:grpSp>
          <p:nvGrpSpPr>
            <p:cNvPr id="224" name="グループ化 223"/>
            <p:cNvGrpSpPr/>
            <p:nvPr/>
          </p:nvGrpSpPr>
          <p:grpSpPr>
            <a:xfrm>
              <a:off x="5103851" y="5835446"/>
              <a:ext cx="892320" cy="357396"/>
              <a:chOff x="5688121" y="1465122"/>
              <a:chExt cx="3240363" cy="454147"/>
            </a:xfrm>
          </p:grpSpPr>
          <p:sp>
            <p:nvSpPr>
              <p:cNvPr id="225" name="正方形/長方形 224"/>
              <p:cNvSpPr/>
              <p:nvPr/>
            </p:nvSpPr>
            <p:spPr bwMode="gray">
              <a:xfrm>
                <a:off x="5688124" y="1670416"/>
                <a:ext cx="3240360" cy="248853"/>
              </a:xfrm>
              <a:prstGeom prst="rect">
                <a:avLst/>
              </a:prstGeom>
              <a:solidFill>
                <a:schemeClr val="bg1"/>
              </a:solidFill>
              <a:ln w="9525">
                <a:solidFill>
                  <a:schemeClr val="tx1"/>
                </a:solidFill>
                <a:miter lim="800000"/>
                <a:headEnd/>
                <a:tailEnd/>
              </a:ln>
            </p:spPr>
            <p:txBody>
              <a:bodyPr lIns="25714" rIns="25714" anchor="t"/>
              <a:lstStyle/>
              <a:p>
                <a:pPr defTabSz="653156">
                  <a:defRPr/>
                </a:pPr>
                <a:endParaRPr kumimoji="0" lang="en-US" altLang="ja-JP" sz="457" b="1" kern="0">
                  <a:solidFill>
                    <a:srgbClr val="000000"/>
                  </a:solidFill>
                  <a:latin typeface="Meiryo UI" pitchFamily="50" charset="-128"/>
                  <a:ea typeface="Meiryo UI" pitchFamily="50" charset="-128"/>
                  <a:cs typeface="Meiryo UI" pitchFamily="50" charset="-128"/>
                </a:endParaRPr>
              </a:p>
            </p:txBody>
          </p:sp>
          <p:sp>
            <p:nvSpPr>
              <p:cNvPr id="226" name="テキスト ボックス 225"/>
              <p:cNvSpPr txBox="1"/>
              <p:nvPr/>
            </p:nvSpPr>
            <p:spPr bwMode="gray">
              <a:xfrm>
                <a:off x="5688121" y="1465122"/>
                <a:ext cx="3240360" cy="201431"/>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pt-BR" altLang="ja-JP" sz="457" kern="0" noProof="1">
                    <a:solidFill>
                      <a:srgbClr val="000000"/>
                    </a:solidFill>
                    <a:latin typeface="Tw Cen MT Condensed" panose="020B0606020104020203" pitchFamily="34" charset="0"/>
                    <a:ea typeface="Meiryo UI" pitchFamily="50" charset="-128"/>
                    <a:cs typeface="Meiryo UI" pitchFamily="50" charset="-128"/>
                  </a:rPr>
                  <a:t>Management as a Service (MaaS)</a:t>
                </a:r>
              </a:p>
            </p:txBody>
          </p:sp>
        </p:grpSp>
        <p:grpSp>
          <p:nvGrpSpPr>
            <p:cNvPr id="227" name="グループ化 226"/>
            <p:cNvGrpSpPr/>
            <p:nvPr/>
          </p:nvGrpSpPr>
          <p:grpSpPr>
            <a:xfrm>
              <a:off x="5103851" y="6257245"/>
              <a:ext cx="892319" cy="348666"/>
              <a:chOff x="5688124" y="1472424"/>
              <a:chExt cx="3240360" cy="443053"/>
            </a:xfrm>
          </p:grpSpPr>
          <p:sp>
            <p:nvSpPr>
              <p:cNvPr id="228" name="正方形/長方形 227"/>
              <p:cNvSpPr/>
              <p:nvPr/>
            </p:nvSpPr>
            <p:spPr bwMode="gray">
              <a:xfrm>
                <a:off x="5688124" y="1670416"/>
                <a:ext cx="3240360" cy="245061"/>
              </a:xfrm>
              <a:prstGeom prst="rect">
                <a:avLst/>
              </a:prstGeom>
              <a:solidFill>
                <a:schemeClr val="bg1"/>
              </a:solidFill>
              <a:ln w="9525">
                <a:solidFill>
                  <a:schemeClr val="tx1"/>
                </a:solidFill>
                <a:miter lim="800000"/>
                <a:headEnd/>
                <a:tailEnd/>
              </a:ln>
            </p:spPr>
            <p:txBody>
              <a:bodyPr lIns="25714" rIns="25714" anchor="t"/>
              <a:lstStyle/>
              <a:p>
                <a:pPr defTabSz="653156">
                  <a:defRPr/>
                </a:pPr>
                <a:endParaRPr kumimoji="0" lang="en-US" altLang="ja-JP" sz="457" b="1" kern="0">
                  <a:solidFill>
                    <a:srgbClr val="000000"/>
                  </a:solidFill>
                  <a:latin typeface="Meiryo UI" pitchFamily="50" charset="-128"/>
                  <a:ea typeface="Meiryo UI" pitchFamily="50" charset="-128"/>
                  <a:cs typeface="Meiryo UI" pitchFamily="50" charset="-128"/>
                </a:endParaRPr>
              </a:p>
            </p:txBody>
          </p:sp>
          <p:sp>
            <p:nvSpPr>
              <p:cNvPr id="229" name="テキスト ボックス 228"/>
              <p:cNvSpPr txBox="1"/>
              <p:nvPr/>
            </p:nvSpPr>
            <p:spPr bwMode="gray">
              <a:xfrm>
                <a:off x="5688124" y="1472424"/>
                <a:ext cx="3240360" cy="197562"/>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457" kern="0" noProof="1">
                    <a:solidFill>
                      <a:srgbClr val="000000"/>
                    </a:solidFill>
                    <a:latin typeface="Tw Cen MT Condensed" panose="020B0606020104020203" pitchFamily="34" charset="0"/>
                    <a:ea typeface="Meiryo UI" pitchFamily="50" charset="-128"/>
                    <a:cs typeface="Meiryo UI" pitchFamily="50" charset="-128"/>
                  </a:rPr>
                  <a:t>Security as a Service (SECaaS)</a:t>
                </a:r>
              </a:p>
            </p:txBody>
          </p:sp>
        </p:grpSp>
        <p:sp>
          <p:nvSpPr>
            <p:cNvPr id="232" name="角丸四角形 231"/>
            <p:cNvSpPr/>
            <p:nvPr/>
          </p:nvSpPr>
          <p:spPr>
            <a:xfrm>
              <a:off x="3084174" y="4110920"/>
              <a:ext cx="1928571" cy="1812642"/>
            </a:xfrm>
            <a:prstGeom prst="roundRect">
              <a:avLst>
                <a:gd name="adj" fmla="val 2128"/>
              </a:avLst>
            </a:prstGeom>
            <a:noFill/>
            <a:ln w="25400">
              <a:solidFill>
                <a:srgbClr val="002060"/>
              </a:solidFill>
              <a:prstDash val="dash"/>
            </a:ln>
            <a:effectLst/>
          </p:spPr>
          <p:style>
            <a:lnRef idx="1">
              <a:schemeClr val="accent1"/>
            </a:lnRef>
            <a:fillRef idx="3">
              <a:schemeClr val="accent1"/>
            </a:fillRef>
            <a:effectRef idx="2">
              <a:schemeClr val="accent1"/>
            </a:effectRef>
            <a:fontRef idx="minor">
              <a:schemeClr val="lt1"/>
            </a:fontRef>
          </p:style>
          <p:txBody>
            <a:bodyPr lIns="25714" tIns="0" rIns="25714" bIns="25714" rtlCol="0" anchor="t"/>
            <a:lstStyle/>
            <a:p>
              <a:r>
                <a:rPr lang="en-US" altLang="ja-JP" sz="457" b="1"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*1</a:t>
              </a:r>
            </a:p>
          </p:txBody>
        </p:sp>
        <p:sp>
          <p:nvSpPr>
            <p:cNvPr id="233" name="正方形/長方形 232"/>
            <p:cNvSpPr/>
            <p:nvPr/>
          </p:nvSpPr>
          <p:spPr bwMode="gray">
            <a:xfrm>
              <a:off x="3039685" y="5923563"/>
              <a:ext cx="2036135" cy="61940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pPr algn="l"/>
              <a:r>
                <a:rPr lang="en-US" altLang="ja-JP" sz="457" b="1"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*1:Cloud service categories</a:t>
              </a:r>
            </a:p>
            <a:p>
              <a:pPr algn="l"/>
              <a:r>
                <a:rPr lang="en-US" altLang="ja-JP" sz="457" b="1"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*2:Emerging cloud service categories</a:t>
              </a:r>
            </a:p>
            <a:p>
              <a:pPr algn="l"/>
              <a:endParaRPr lang="en-US" altLang="ja-JP" sz="457" b="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l"/>
              <a:r>
                <a:rPr lang="ja-JP" altLang="en-US" sz="457" b="1"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Reference: ISO/IEC 17788:2014</a:t>
              </a:r>
            </a:p>
            <a:p>
              <a:pPr algn="l"/>
              <a:r>
                <a:rPr lang="en-US" altLang="ja-JP" sz="457" b="1"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Information technology</a:t>
              </a:r>
            </a:p>
            <a:p>
              <a:pPr algn="l"/>
              <a:r>
                <a:rPr lang="en-US" altLang="ja-JP" sz="457" b="1"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 Cloud computing -- Overview and vocabulary</a:t>
              </a:r>
            </a:p>
          </p:txBody>
        </p:sp>
        <p:sp>
          <p:nvSpPr>
            <p:cNvPr id="235" name="角丸四角形 234"/>
            <p:cNvSpPr/>
            <p:nvPr/>
          </p:nvSpPr>
          <p:spPr>
            <a:xfrm>
              <a:off x="5054254" y="4109638"/>
              <a:ext cx="964286" cy="2569686"/>
            </a:xfrm>
            <a:prstGeom prst="roundRect">
              <a:avLst>
                <a:gd name="adj" fmla="val 2128"/>
              </a:avLst>
            </a:prstGeom>
            <a:noFill/>
            <a:ln w="25400">
              <a:solidFill>
                <a:srgbClr val="002060"/>
              </a:solidFill>
              <a:prstDash val="dash"/>
            </a:ln>
            <a:effectLst/>
          </p:spPr>
          <p:style>
            <a:lnRef idx="1">
              <a:schemeClr val="accent1"/>
            </a:lnRef>
            <a:fillRef idx="3">
              <a:schemeClr val="accent1"/>
            </a:fillRef>
            <a:effectRef idx="2">
              <a:schemeClr val="accent1"/>
            </a:effectRef>
            <a:fontRef idx="minor">
              <a:schemeClr val="lt1"/>
            </a:fontRef>
          </p:style>
          <p:txBody>
            <a:bodyPr lIns="25714" tIns="0" rIns="25714" bIns="25714" rtlCol="0" anchor="t"/>
            <a:lstStyle/>
            <a:p>
              <a:r>
                <a:rPr lang="en-US" altLang="ja-JP" sz="457" b="1"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*2</a:t>
              </a:r>
              <a:endParaRPr lang="en-US" altLang="ja-JP" sz="457" b="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26" name="グループ化 25"/>
            <p:cNvGrpSpPr/>
            <p:nvPr/>
          </p:nvGrpSpPr>
          <p:grpSpPr>
            <a:xfrm>
              <a:off x="8052954" y="1998246"/>
              <a:ext cx="893234" cy="1209134"/>
              <a:chOff x="9968061" y="3572010"/>
              <a:chExt cx="1250527" cy="1510814"/>
            </a:xfrm>
          </p:grpSpPr>
          <p:sp>
            <p:nvSpPr>
              <p:cNvPr id="231" name="正方形/長方形 230"/>
              <p:cNvSpPr/>
              <p:nvPr/>
            </p:nvSpPr>
            <p:spPr bwMode="gray">
              <a:xfrm>
                <a:off x="9969341" y="3717205"/>
                <a:ext cx="1249247" cy="1365619"/>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240"/>
                  </a:rPr>
                  <a:t>JMeter</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41"/>
                  </a:rPr>
                  <a:t>bonnie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42"/>
                  </a:rPr>
                  <a:t>FindBugs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43"/>
                  </a:rPr>
                  <a:t>JUnit</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44"/>
                  </a:rPr>
                  <a:t>openSTA</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45"/>
                  </a:rPr>
                  <a:t>PasTmon</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46"/>
                  </a:rPr>
                  <a:t>Selenium</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47"/>
                  </a:rPr>
                  <a:t>TestNG</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48"/>
                  </a:rPr>
                  <a:t>Valgrind</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49"/>
                  </a:rPr>
                  <a:t>WebLOAD Open Source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50"/>
                  </a:rPr>
                  <a:t>Gdb</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51"/>
                  </a:rPr>
                  <a:t>Jenkins</a:t>
                </a:r>
                <a:endParaRPr kumimoji="0" lang="en-US" altLang="ja-JP" sz="457" kern="0" dirty="0">
                  <a:latin typeface="Meiryo UI" pitchFamily="50" charset="-128"/>
                  <a:ea typeface="Meiryo UI" pitchFamily="50" charset="-128"/>
                  <a:cs typeface="Meiryo UI" pitchFamily="50" charset="-128"/>
                </a:endParaRPr>
              </a:p>
            </p:txBody>
          </p:sp>
          <p:sp>
            <p:nvSpPr>
              <p:cNvPr id="234" name="テキスト ボックス 233"/>
              <p:cNvSpPr txBox="1"/>
              <p:nvPr/>
            </p:nvSpPr>
            <p:spPr bwMode="gray">
              <a:xfrm>
                <a:off x="9968061" y="3572010"/>
                <a:ext cx="1249247" cy="145231"/>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Test Tools</a:t>
                </a:r>
              </a:p>
            </p:txBody>
          </p:sp>
        </p:grpSp>
        <p:sp>
          <p:nvSpPr>
            <p:cNvPr id="236" name="Freeform 262"/>
            <p:cNvSpPr>
              <a:spLocks noChangeArrowheads="1"/>
            </p:cNvSpPr>
            <p:nvPr/>
          </p:nvSpPr>
          <p:spPr bwMode="auto">
            <a:xfrm>
              <a:off x="3013948" y="407676"/>
              <a:ext cx="3002005" cy="2544722"/>
            </a:xfrm>
            <a:custGeom>
              <a:avLst/>
              <a:gdLst>
                <a:gd name="T0" fmla="*/ 2657 w 2658"/>
                <a:gd name="T1" fmla="*/ 3074 h 3075"/>
                <a:gd name="T2" fmla="*/ 0 w 2658"/>
                <a:gd name="T3" fmla="*/ 3074 h 3075"/>
                <a:gd name="T4" fmla="*/ 0 w 2658"/>
                <a:gd name="T5" fmla="*/ 0 h 3075"/>
                <a:gd name="T6" fmla="*/ 2657 w 2658"/>
                <a:gd name="T7" fmla="*/ 0 h 3075"/>
                <a:gd name="T8" fmla="*/ 2657 w 2658"/>
                <a:gd name="T9" fmla="*/ 3074 h 3075"/>
              </a:gdLst>
              <a:ahLst/>
              <a:cxnLst>
                <a:cxn ang="0">
                  <a:pos x="T0" y="T1"/>
                </a:cxn>
                <a:cxn ang="0">
                  <a:pos x="T2" y="T3"/>
                </a:cxn>
                <a:cxn ang="0">
                  <a:pos x="T4" y="T5"/>
                </a:cxn>
                <a:cxn ang="0">
                  <a:pos x="T6" y="T7"/>
                </a:cxn>
                <a:cxn ang="0">
                  <a:pos x="T8" y="T9"/>
                </a:cxn>
              </a:cxnLst>
              <a:rect l="0" t="0" r="r" b="b"/>
              <a:pathLst>
                <a:path w="2658" h="3075">
                  <a:moveTo>
                    <a:pt x="2657" y="3074"/>
                  </a:moveTo>
                  <a:lnTo>
                    <a:pt x="0" y="3074"/>
                  </a:lnTo>
                  <a:lnTo>
                    <a:pt x="0" y="0"/>
                  </a:lnTo>
                  <a:lnTo>
                    <a:pt x="2657" y="0"/>
                  </a:lnTo>
                  <a:lnTo>
                    <a:pt x="2657" y="3074"/>
                  </a:lnTo>
                </a:path>
              </a:pathLst>
            </a:custGeom>
            <a:solidFill>
              <a:schemeClr val="accent2">
                <a:lumMod val="20000"/>
                <a:lumOff val="80000"/>
              </a:schemeClr>
            </a:solidFill>
            <a:ln w="9525" cap="flat">
              <a:solidFill>
                <a:schemeClr val="tx1"/>
              </a:solidFill>
              <a:round/>
              <a:headEnd/>
              <a:tailEnd/>
            </a:ln>
            <a:effectLst/>
          </p:spPr>
          <p:txBody>
            <a:bodyPr wrap="none" lIns="82943" tIns="41471" rIns="82943" bIns="41471" anchor="t"/>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BigData</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9" name="グループ化 8"/>
            <p:cNvGrpSpPr/>
            <p:nvPr/>
          </p:nvGrpSpPr>
          <p:grpSpPr>
            <a:xfrm>
              <a:off x="134471" y="542123"/>
              <a:ext cx="892319" cy="1091159"/>
              <a:chOff x="193155" y="786348"/>
              <a:chExt cx="1249247" cy="1527623"/>
            </a:xfrm>
          </p:grpSpPr>
          <p:sp>
            <p:nvSpPr>
              <p:cNvPr id="21" name="テキスト ボックス 20"/>
              <p:cNvSpPr txBox="1"/>
              <p:nvPr/>
            </p:nvSpPr>
            <p:spPr bwMode="gray">
              <a:xfrm>
                <a:off x="193155" y="786348"/>
                <a:ext cx="1249247" cy="145231"/>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Desktop</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0" name="正方形/長方形 19"/>
              <p:cNvSpPr/>
              <p:nvPr/>
            </p:nvSpPr>
            <p:spPr bwMode="gray">
              <a:xfrm>
                <a:off x="193155" y="931509"/>
                <a:ext cx="1249247" cy="1382462"/>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252"/>
                  </a:rPr>
                  <a:t>Adium</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53"/>
                  </a:rPr>
                  <a:t>Chromium</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54"/>
                  </a:rPr>
                  <a:t>Firefox</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55"/>
                  </a:rPr>
                  <a:t>Evolution</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56"/>
                  </a:rPr>
                  <a:t>KDE</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57"/>
                  </a:rPr>
                  <a:t>Kopete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58"/>
                  </a:rPr>
                  <a:t>Open Manager</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59"/>
                  </a:rPr>
                  <a:t>Pidgin</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60"/>
                  </a:rPr>
                  <a:t>RealVNC</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61"/>
                  </a:rPr>
                  <a:t>Sylpheed</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62"/>
                  </a:rPr>
                  <a:t>Thunderbird</a:t>
                </a:r>
                <a:endParaRPr kumimoji="0" lang="en-US" altLang="ja-JP" sz="457" kern="0" dirty="0">
                  <a:latin typeface="Meiryo UI" pitchFamily="50" charset="-128"/>
                  <a:ea typeface="Meiryo UI" pitchFamily="50" charset="-128"/>
                  <a:cs typeface="Meiryo UI" pitchFamily="50" charset="-128"/>
                </a:endParaRPr>
              </a:p>
            </p:txBody>
          </p:sp>
        </p:grpSp>
        <p:grpSp>
          <p:nvGrpSpPr>
            <p:cNvPr id="194" name="グループ化 193"/>
            <p:cNvGrpSpPr/>
            <p:nvPr/>
          </p:nvGrpSpPr>
          <p:grpSpPr>
            <a:xfrm>
              <a:off x="3110338" y="4996452"/>
              <a:ext cx="892319" cy="492301"/>
              <a:chOff x="5688124" y="1116210"/>
              <a:chExt cx="3240360" cy="625570"/>
            </a:xfrm>
          </p:grpSpPr>
          <p:sp>
            <p:nvSpPr>
              <p:cNvPr id="195" name="正方形/長方形 194"/>
              <p:cNvSpPr/>
              <p:nvPr/>
            </p:nvSpPr>
            <p:spPr bwMode="gray">
              <a:xfrm>
                <a:off x="5688124" y="1333169"/>
                <a:ext cx="3240360" cy="408611"/>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263"/>
                  </a:rPr>
                  <a:t>CloudFoundry</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64"/>
                  </a:rPr>
                  <a:t>Deltacloud</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65"/>
                  </a:rPr>
                  <a:t>OpenShift</a:t>
                </a:r>
                <a:endParaRPr kumimoji="0" lang="en-US" altLang="ja-JP" sz="457" kern="0" dirty="0">
                  <a:latin typeface="Meiryo UI" pitchFamily="50" charset="-128"/>
                  <a:ea typeface="Meiryo UI" pitchFamily="50" charset="-128"/>
                  <a:cs typeface="Meiryo UI" pitchFamily="50" charset="-128"/>
                </a:endParaRPr>
              </a:p>
            </p:txBody>
          </p:sp>
          <p:sp>
            <p:nvSpPr>
              <p:cNvPr id="196" name="テキスト ボックス 195"/>
              <p:cNvSpPr txBox="1"/>
              <p:nvPr/>
            </p:nvSpPr>
            <p:spPr bwMode="gray">
              <a:xfrm>
                <a:off x="5688124" y="1116210"/>
                <a:ext cx="3240360" cy="216530"/>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457" kern="0" noProof="1">
                    <a:solidFill>
                      <a:srgbClr val="000000"/>
                    </a:solidFill>
                    <a:latin typeface="Tw Cen MT Condensed" panose="020B0606020104020203" pitchFamily="34" charset="0"/>
                    <a:ea typeface="Meiryo UI" pitchFamily="50" charset="-128"/>
                    <a:cs typeface="Meiryo UI" pitchFamily="50" charset="-128"/>
                  </a:rPr>
                  <a:t>Platform as a Service (PaaS)</a:t>
                </a:r>
                <a:endParaRPr kumimoji="0" lang="ja-JP" altLang="en-US" sz="457"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00" name="グループ化 199"/>
            <p:cNvGrpSpPr/>
            <p:nvPr/>
          </p:nvGrpSpPr>
          <p:grpSpPr>
            <a:xfrm>
              <a:off x="4083408" y="4197542"/>
              <a:ext cx="892319" cy="429285"/>
              <a:chOff x="5688124" y="1408583"/>
              <a:chExt cx="3240360" cy="545495"/>
            </a:xfrm>
          </p:grpSpPr>
          <p:sp>
            <p:nvSpPr>
              <p:cNvPr id="201" name="正方形/長方形 200"/>
              <p:cNvSpPr/>
              <p:nvPr/>
            </p:nvSpPr>
            <p:spPr bwMode="gray">
              <a:xfrm>
                <a:off x="5688124" y="1670416"/>
                <a:ext cx="3240360" cy="283662"/>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solidFill>
                      <a:srgbClr val="000000"/>
                    </a:solidFill>
                    <a:latin typeface="Meiryo UI" pitchFamily="50" charset="-128"/>
                    <a:ea typeface="Meiryo UI" pitchFamily="50" charset="-128"/>
                    <a:cs typeface="Meiryo UI" pitchFamily="50" charset="-128"/>
                    <a:hlinkClick r:id="rId266"/>
                  </a:rPr>
                  <a:t>OpenStack Nova</a:t>
                </a: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653156">
                  <a:defRPr/>
                </a:pPr>
                <a:r>
                  <a:rPr kumimoji="0" lang="en-US" altLang="ja-JP" sz="457" kern="0" noProof="1">
                    <a:solidFill>
                      <a:srgbClr val="000000"/>
                    </a:solidFill>
                    <a:latin typeface="Meiryo UI" pitchFamily="50" charset="-128"/>
                    <a:ea typeface="Meiryo UI" pitchFamily="50" charset="-128"/>
                    <a:cs typeface="Meiryo UI" pitchFamily="50" charset="-128"/>
                    <a:hlinkClick r:id="rId267"/>
                  </a:rPr>
                  <a:t>OpenStack Glance</a:t>
                </a: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202" name="テキスト ボックス 201"/>
              <p:cNvSpPr txBox="1"/>
              <p:nvPr/>
            </p:nvSpPr>
            <p:spPr bwMode="gray">
              <a:xfrm>
                <a:off x="5688124" y="1408583"/>
                <a:ext cx="3240360" cy="261403"/>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457" kern="0" noProof="1">
                    <a:solidFill>
                      <a:srgbClr val="000000"/>
                    </a:solidFill>
                    <a:latin typeface="Tw Cen MT Condensed" panose="020B0606020104020203" pitchFamily="34" charset="0"/>
                    <a:ea typeface="Meiryo UI" pitchFamily="50" charset="-128"/>
                    <a:cs typeface="Meiryo UI" pitchFamily="50" charset="-128"/>
                  </a:rPr>
                  <a:t>Compute as a Service</a:t>
                </a:r>
              </a:p>
              <a:p>
                <a:pPr defTabSz="653156" fontAlgn="ctr">
                  <a:lnSpc>
                    <a:spcPts val="571"/>
                  </a:lnSpc>
                  <a:defRPr/>
                </a:pPr>
                <a:r>
                  <a:rPr kumimoji="0" lang="en-US" altLang="ja-JP" sz="457" kern="0" noProof="1">
                    <a:solidFill>
                      <a:srgbClr val="000000"/>
                    </a:solidFill>
                    <a:latin typeface="Tw Cen MT Condensed" panose="020B0606020104020203" pitchFamily="34" charset="0"/>
                    <a:ea typeface="Meiryo UI" pitchFamily="50" charset="-128"/>
                    <a:cs typeface="Meiryo UI" pitchFamily="50" charset="-128"/>
                  </a:rPr>
                  <a:t>(CompaaS)</a:t>
                </a:r>
                <a:endParaRPr kumimoji="0" lang="ja-JP" altLang="en-US" sz="457"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03" name="グループ化 202"/>
            <p:cNvGrpSpPr/>
            <p:nvPr/>
          </p:nvGrpSpPr>
          <p:grpSpPr>
            <a:xfrm>
              <a:off x="4086448" y="4663308"/>
              <a:ext cx="892319" cy="325719"/>
              <a:chOff x="5688124" y="1516792"/>
              <a:chExt cx="3240360" cy="413893"/>
            </a:xfrm>
          </p:grpSpPr>
          <p:sp>
            <p:nvSpPr>
              <p:cNvPr id="204" name="正方形/長方形 203"/>
              <p:cNvSpPr/>
              <p:nvPr/>
            </p:nvSpPr>
            <p:spPr bwMode="gray">
              <a:xfrm>
                <a:off x="5688124" y="1670416"/>
                <a:ext cx="3240360" cy="260269"/>
              </a:xfrm>
              <a:prstGeom prst="rect">
                <a:avLst/>
              </a:prstGeom>
              <a:solidFill>
                <a:schemeClr val="bg1"/>
              </a:solidFill>
              <a:ln w="9525">
                <a:solidFill>
                  <a:schemeClr val="tx1"/>
                </a:solidFill>
                <a:miter lim="800000"/>
                <a:headEnd/>
                <a:tailEnd/>
              </a:ln>
            </p:spPr>
            <p:txBody>
              <a:bodyPr lIns="25714" rIns="25714" anchor="t"/>
              <a:lstStyle/>
              <a:p>
                <a:pPr defTabSz="653156">
                  <a:defRPr/>
                </a:pPr>
                <a:endParaRPr kumimoji="0" lang="en-US" altLang="ja-JP" sz="457" b="1" kern="0">
                  <a:solidFill>
                    <a:srgbClr val="000000"/>
                  </a:solidFill>
                  <a:latin typeface="Meiryo UI" pitchFamily="50" charset="-128"/>
                  <a:ea typeface="Meiryo UI" pitchFamily="50" charset="-128"/>
                  <a:cs typeface="Meiryo UI" pitchFamily="50" charset="-128"/>
                </a:endParaRPr>
              </a:p>
            </p:txBody>
          </p:sp>
          <p:sp>
            <p:nvSpPr>
              <p:cNvPr id="205" name="テキスト ボックス 204"/>
              <p:cNvSpPr txBox="1"/>
              <p:nvPr/>
            </p:nvSpPr>
            <p:spPr bwMode="gray">
              <a:xfrm>
                <a:off x="5688124" y="1516792"/>
                <a:ext cx="3240360" cy="221263"/>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457" kern="0" noProof="1">
                    <a:solidFill>
                      <a:srgbClr val="000000"/>
                    </a:solidFill>
                    <a:latin typeface="Tw Cen MT Condensed" panose="020B0606020104020203" pitchFamily="34" charset="0"/>
                    <a:ea typeface="Meiryo UI" pitchFamily="50" charset="-128"/>
                    <a:cs typeface="Meiryo UI" pitchFamily="50" charset="-128"/>
                  </a:rPr>
                  <a:t>Communications as a Service (CaaS)</a:t>
                </a:r>
                <a:endParaRPr kumimoji="0" lang="ja-JP" altLang="en-US" sz="457"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06" name="グループ化 205"/>
            <p:cNvGrpSpPr/>
            <p:nvPr/>
          </p:nvGrpSpPr>
          <p:grpSpPr>
            <a:xfrm>
              <a:off x="4083408" y="5009507"/>
              <a:ext cx="892319" cy="501293"/>
              <a:chOff x="5688124" y="1408583"/>
              <a:chExt cx="3240360" cy="636997"/>
            </a:xfrm>
          </p:grpSpPr>
          <p:sp>
            <p:nvSpPr>
              <p:cNvPr id="207" name="正方形/長方形 206"/>
              <p:cNvSpPr/>
              <p:nvPr/>
            </p:nvSpPr>
            <p:spPr bwMode="gray">
              <a:xfrm>
                <a:off x="5688124" y="1670416"/>
                <a:ext cx="3240360" cy="375164"/>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solidFill>
                      <a:srgbClr val="000000"/>
                    </a:solidFill>
                    <a:latin typeface="Meiryo UI" pitchFamily="50" charset="-128"/>
                    <a:ea typeface="Meiryo UI" pitchFamily="50" charset="-128"/>
                    <a:cs typeface="Meiryo UI" pitchFamily="50" charset="-128"/>
                    <a:hlinkClick r:id="rId268"/>
                  </a:rPr>
                  <a:t>OpenStack Swift</a:t>
                </a: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653156">
                  <a:defRPr/>
                </a:pPr>
                <a:r>
                  <a:rPr kumimoji="0" lang="en-US" altLang="ja-JP" sz="457" kern="0" noProof="1">
                    <a:solidFill>
                      <a:srgbClr val="000000"/>
                    </a:solidFill>
                    <a:latin typeface="Meiryo UI" pitchFamily="50" charset="-128"/>
                    <a:ea typeface="Meiryo UI" pitchFamily="50" charset="-128"/>
                    <a:cs typeface="Meiryo UI" pitchFamily="50" charset="-128"/>
                    <a:hlinkClick r:id="rId269"/>
                  </a:rPr>
                  <a:t>OpenStack Cinder</a:t>
                </a: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653156">
                  <a:defRPr/>
                </a:pPr>
                <a:r>
                  <a:rPr kumimoji="0" lang="en-US" altLang="ja-JP" sz="457" kern="0" noProof="1">
                    <a:solidFill>
                      <a:srgbClr val="000000"/>
                    </a:solidFill>
                    <a:latin typeface="Meiryo UI" pitchFamily="50" charset="-128"/>
                    <a:ea typeface="Meiryo UI" pitchFamily="50" charset="-128"/>
                    <a:cs typeface="Meiryo UI" pitchFamily="50" charset="-128"/>
                    <a:hlinkClick r:id="rId270"/>
                  </a:rPr>
                  <a:t>OpenStack Manila</a:t>
                </a: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208" name="テキスト ボックス 207"/>
              <p:cNvSpPr txBox="1"/>
              <p:nvPr/>
            </p:nvSpPr>
            <p:spPr bwMode="gray">
              <a:xfrm>
                <a:off x="5688124" y="1408583"/>
                <a:ext cx="3240360" cy="261403"/>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457" kern="0" noProof="1">
                    <a:solidFill>
                      <a:srgbClr val="000000"/>
                    </a:solidFill>
                    <a:latin typeface="Tw Cen MT Condensed" panose="020B0606020104020203" pitchFamily="34" charset="0"/>
                    <a:ea typeface="Meiryo UI" pitchFamily="50" charset="-128"/>
                    <a:cs typeface="Meiryo UI" pitchFamily="50" charset="-128"/>
                  </a:rPr>
                  <a:t>Data Storage as a Service</a:t>
                </a:r>
              </a:p>
              <a:p>
                <a:pPr defTabSz="653156" fontAlgn="ctr">
                  <a:lnSpc>
                    <a:spcPts val="571"/>
                  </a:lnSpc>
                  <a:defRPr/>
                </a:pPr>
                <a:r>
                  <a:rPr kumimoji="0" lang="en-US" altLang="ja-JP" sz="457" kern="0" noProof="1">
                    <a:solidFill>
                      <a:srgbClr val="000000"/>
                    </a:solidFill>
                    <a:latin typeface="Tw Cen MT Condensed" panose="020B0606020104020203" pitchFamily="34" charset="0"/>
                    <a:ea typeface="Meiryo UI" pitchFamily="50" charset="-128"/>
                    <a:cs typeface="Meiryo UI" pitchFamily="50" charset="-128"/>
                  </a:rPr>
                  <a:t>(DSaaS)</a:t>
                </a:r>
                <a:endParaRPr kumimoji="0" lang="ja-JP" altLang="en-US" sz="457"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39" name="グループ化 238"/>
            <p:cNvGrpSpPr/>
            <p:nvPr/>
          </p:nvGrpSpPr>
          <p:grpSpPr>
            <a:xfrm>
              <a:off x="3112492" y="1278048"/>
              <a:ext cx="883865" cy="320380"/>
              <a:chOff x="5688124" y="1384478"/>
              <a:chExt cx="3240360" cy="529847"/>
            </a:xfrm>
          </p:grpSpPr>
          <p:sp>
            <p:nvSpPr>
              <p:cNvPr id="240" name="正方形/長方形 239"/>
              <p:cNvSpPr/>
              <p:nvPr/>
            </p:nvSpPr>
            <p:spPr bwMode="gray">
              <a:xfrm>
                <a:off x="5688124" y="1540338"/>
                <a:ext cx="3240360" cy="373987"/>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271"/>
                  </a:rPr>
                  <a:t>Apache Nutch</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72"/>
                  </a:rPr>
                  <a:t>Apache ManifoldCF</a:t>
                </a:r>
                <a:endParaRPr kumimoji="0" lang="en-US" altLang="ja-JP" sz="457" kern="0" dirty="0">
                  <a:latin typeface="Meiryo UI" pitchFamily="50" charset="-128"/>
                  <a:ea typeface="Meiryo UI" pitchFamily="50" charset="-128"/>
                  <a:cs typeface="Meiryo UI" pitchFamily="50" charset="-128"/>
                </a:endParaRP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241" name="テキスト ボックス 240"/>
              <p:cNvSpPr txBox="1"/>
              <p:nvPr/>
            </p:nvSpPr>
            <p:spPr bwMode="gray">
              <a:xfrm>
                <a:off x="5688124" y="1384478"/>
                <a:ext cx="3240360" cy="155927"/>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crawler</a:t>
                </a:r>
              </a:p>
            </p:txBody>
          </p:sp>
        </p:grpSp>
        <p:grpSp>
          <p:nvGrpSpPr>
            <p:cNvPr id="242" name="グループ化 241"/>
            <p:cNvGrpSpPr/>
            <p:nvPr/>
          </p:nvGrpSpPr>
          <p:grpSpPr>
            <a:xfrm>
              <a:off x="3117342" y="1622914"/>
              <a:ext cx="891133" cy="593920"/>
              <a:chOff x="5688124" y="1408586"/>
              <a:chExt cx="3240360" cy="743382"/>
            </a:xfrm>
          </p:grpSpPr>
          <p:sp>
            <p:nvSpPr>
              <p:cNvPr id="243" name="正方形/長方形 242"/>
              <p:cNvSpPr/>
              <p:nvPr/>
            </p:nvSpPr>
            <p:spPr bwMode="gray">
              <a:xfrm>
                <a:off x="5688124" y="1540338"/>
                <a:ext cx="3240360" cy="611630"/>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i="1" u="sng" kern="0" noProof="1">
                    <a:solidFill>
                      <a:srgbClr val="92D050"/>
                    </a:solidFill>
                    <a:latin typeface="Meiryo UI" pitchFamily="50" charset="-128"/>
                    <a:ea typeface="Meiryo UI" pitchFamily="50" charset="-128"/>
                    <a:cs typeface="Meiryo UI" pitchFamily="50" charset="-128"/>
                    <a:hlinkClick r:id="rId50"/>
                  </a:rPr>
                  <a:t>Apache Sqoop*</a:t>
                </a:r>
              </a:p>
              <a:p>
                <a:r>
                  <a:rPr kumimoji="0" lang="en-US" altLang="ja-JP" sz="457" u="sng" kern="0" noProof="1">
                    <a:latin typeface="Meiryo UI" pitchFamily="50" charset="-128"/>
                    <a:ea typeface="Meiryo UI" pitchFamily="50" charset="-128"/>
                    <a:cs typeface="Meiryo UI" pitchFamily="50" charset="-128"/>
                    <a:hlinkClick r:id="rId273"/>
                  </a:rPr>
                  <a:t>Apache Flume</a:t>
                </a:r>
                <a:endParaRPr kumimoji="0" lang="en-US" altLang="ja-JP" sz="457" u="sng"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74"/>
                  </a:rPr>
                  <a:t>Fluentd</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75"/>
                  </a:rPr>
                  <a:t>Apache kafka</a:t>
                </a:r>
                <a:endParaRPr kumimoji="0" lang="en-US" altLang="ja-JP" sz="457" kern="0" dirty="0">
                  <a:latin typeface="Meiryo UI" pitchFamily="50" charset="-128"/>
                  <a:ea typeface="Meiryo UI" pitchFamily="50" charset="-128"/>
                  <a:cs typeface="Meiryo UI" pitchFamily="50" charset="-128"/>
                </a:endParaRPr>
              </a:p>
            </p:txBody>
          </p:sp>
          <p:sp>
            <p:nvSpPr>
              <p:cNvPr id="244" name="テキスト ボックス 243"/>
              <p:cNvSpPr txBox="1"/>
              <p:nvPr/>
            </p:nvSpPr>
            <p:spPr bwMode="gray">
              <a:xfrm>
                <a:off x="5688124" y="1408586"/>
                <a:ext cx="3240360" cy="131819"/>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Data Collection</a:t>
                </a:r>
              </a:p>
            </p:txBody>
          </p:sp>
        </p:grpSp>
        <p:grpSp>
          <p:nvGrpSpPr>
            <p:cNvPr id="245" name="グループ化 244"/>
            <p:cNvGrpSpPr/>
            <p:nvPr/>
          </p:nvGrpSpPr>
          <p:grpSpPr>
            <a:xfrm>
              <a:off x="4100551" y="1803006"/>
              <a:ext cx="890890" cy="695994"/>
              <a:chOff x="5688124" y="1408586"/>
              <a:chExt cx="3240360" cy="803902"/>
            </a:xfrm>
          </p:grpSpPr>
          <p:sp>
            <p:nvSpPr>
              <p:cNvPr id="246" name="正方形/長方形 245"/>
              <p:cNvSpPr/>
              <p:nvPr/>
            </p:nvSpPr>
            <p:spPr bwMode="gray">
              <a:xfrm>
                <a:off x="5688124" y="1540338"/>
                <a:ext cx="3240360" cy="672150"/>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i="1" u="sng" kern="0" noProof="1">
                    <a:solidFill>
                      <a:srgbClr val="92D050"/>
                    </a:solidFill>
                    <a:latin typeface="Meiryo UI" pitchFamily="50" charset="-128"/>
                    <a:ea typeface="Meiryo UI" pitchFamily="50" charset="-128"/>
                    <a:cs typeface="Meiryo UI" pitchFamily="50" charset="-128"/>
                    <a:hlinkClick r:id="rId51"/>
                  </a:rPr>
                  <a:t>Apache Storm*</a:t>
                </a:r>
              </a:p>
              <a:p>
                <a:r>
                  <a:rPr kumimoji="0" lang="en-US" altLang="ja-JP" sz="457" i="1" kern="0" noProof="1">
                    <a:solidFill>
                      <a:srgbClr val="92D050"/>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66"/>
                  </a:rPr>
                  <a:t>Apache S4*</a:t>
                </a:r>
              </a:p>
              <a:p>
                <a:r>
                  <a:rPr kumimoji="0" lang="en-US" altLang="ja-JP" sz="457" kern="0" noProof="1">
                    <a:latin typeface="Meiryo UI" pitchFamily="50" charset="-128"/>
                    <a:ea typeface="Meiryo UI" pitchFamily="50" charset="-128"/>
                    <a:cs typeface="Meiryo UI" pitchFamily="50" charset="-128"/>
                    <a:hlinkClick r:id="rId276"/>
                  </a:rPr>
                  <a:t>Jubatus</a:t>
                </a:r>
                <a:endParaRPr kumimoji="0" lang="en-US" altLang="ja-JP" sz="457" kern="0" dirty="0">
                  <a:latin typeface="Meiryo UI" pitchFamily="50" charset="-128"/>
                  <a:ea typeface="Meiryo UI" pitchFamily="50" charset="-128"/>
                  <a:cs typeface="Meiryo UI" pitchFamily="50" charset="-128"/>
                </a:endParaRPr>
              </a:p>
              <a:p>
                <a:r>
                  <a:rPr kumimoji="0" lang="en-US" altLang="ja-JP" sz="457" i="1" u="sng" kern="0" noProof="1">
                    <a:solidFill>
                      <a:srgbClr val="92D050"/>
                    </a:solidFill>
                    <a:latin typeface="Meiryo UI" pitchFamily="50" charset="-128"/>
                    <a:ea typeface="Meiryo UI" pitchFamily="50" charset="-128"/>
                    <a:cs typeface="Meiryo UI" pitchFamily="50" charset="-128"/>
                    <a:hlinkClick r:id="rId277"/>
                  </a:rPr>
                  <a:t>Esper*</a:t>
                </a:r>
              </a:p>
              <a:p>
                <a:pPr defTabSz="466484">
                  <a:defRPr/>
                </a:pPr>
                <a:r>
                  <a:rPr kumimoji="0" lang="en-US" altLang="ja-JP" sz="457" kern="0" noProof="1">
                    <a:latin typeface="Meiryo UI" pitchFamily="50" charset="-128"/>
                    <a:ea typeface="Meiryo UI" pitchFamily="50" charset="-128"/>
                    <a:cs typeface="Meiryo UI" pitchFamily="50" charset="-128"/>
                    <a:hlinkClick r:id="rId278"/>
                  </a:rPr>
                  <a:t>Drools Fusion </a:t>
                </a:r>
                <a:r>
                  <a:rPr kumimoji="0" lang="en-US" altLang="ja-JP" sz="457" u="sng" kern="0" noProof="1">
                    <a:latin typeface="Meiryo UI" pitchFamily="50" charset="-128"/>
                    <a:ea typeface="Meiryo UI" pitchFamily="50" charset="-128"/>
                    <a:cs typeface="Meiryo UI" pitchFamily="50" charset="-128"/>
                    <a:hlinkClick r:id="rId279"/>
                  </a:rPr>
                  <a:t>ApacheSpark</a:t>
                </a:r>
                <a:r>
                  <a:rPr kumimoji="0" lang="en-US" altLang="ja-JP" sz="457" kern="0" noProof="1">
                    <a:solidFill>
                      <a:srgbClr val="000000"/>
                    </a:solidFill>
                    <a:latin typeface="Meiryo UI" pitchFamily="50" charset="-128"/>
                    <a:ea typeface="Meiryo UI" pitchFamily="50" charset="-128"/>
                    <a:cs typeface="Meiryo UI" pitchFamily="50" charset="-128"/>
                    <a:hlinkClick r:id="rId279"/>
                  </a:rPr>
                  <a:t>Streaming</a:t>
                </a: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247" name="テキスト ボックス 246"/>
              <p:cNvSpPr txBox="1"/>
              <p:nvPr/>
            </p:nvSpPr>
            <p:spPr bwMode="gray">
              <a:xfrm>
                <a:off x="5688124" y="1408586"/>
                <a:ext cx="3240360" cy="131819"/>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en-US" altLang="ja-JP"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CEP</a:t>
                </a:r>
                <a:endParaRPr kumimoji="0" lang="ja-JP" altLang="en-US" sz="457"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48" name="グループ化 247"/>
            <p:cNvGrpSpPr/>
            <p:nvPr/>
          </p:nvGrpSpPr>
          <p:grpSpPr>
            <a:xfrm>
              <a:off x="3117638" y="2234230"/>
              <a:ext cx="892319" cy="653111"/>
              <a:chOff x="5587792" y="1352440"/>
              <a:chExt cx="3340694" cy="1440164"/>
            </a:xfrm>
          </p:grpSpPr>
          <p:sp>
            <p:nvSpPr>
              <p:cNvPr id="249" name="正方形/長方形 248"/>
              <p:cNvSpPr/>
              <p:nvPr/>
            </p:nvSpPr>
            <p:spPr bwMode="gray">
              <a:xfrm>
                <a:off x="5587792" y="1735097"/>
                <a:ext cx="3340694" cy="1057507"/>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49"/>
                  </a:rPr>
                  <a:t>Hadoop HDFS</a:t>
                </a:r>
                <a:endParaRPr kumimoji="0" lang="en-US" altLang="ja-JP" sz="457" kern="0" dirty="0">
                  <a:latin typeface="Meiryo UI" pitchFamily="50" charset="-128"/>
                  <a:ea typeface="Meiryo UI" pitchFamily="50" charset="-128"/>
                  <a:cs typeface="Meiryo UI" pitchFamily="50" charset="-128"/>
                </a:endParaRPr>
              </a:p>
              <a:p>
                <a:r>
                  <a:rPr kumimoji="0" lang="en-US" altLang="ja-JP" sz="457" i="1" u="sng" kern="0" noProof="1">
                    <a:solidFill>
                      <a:srgbClr val="92D050"/>
                    </a:solidFill>
                    <a:latin typeface="Meiryo UI" pitchFamily="50" charset="-128"/>
                    <a:ea typeface="Meiryo UI" pitchFamily="50" charset="-128"/>
                    <a:cs typeface="Meiryo UI" pitchFamily="50" charset="-128"/>
                    <a:hlinkClick r:id="rId226"/>
                  </a:rPr>
                  <a:t>Lustre*</a:t>
                </a:r>
              </a:p>
              <a:p>
                <a:r>
                  <a:rPr kumimoji="0" lang="en-US" altLang="ja-JP" sz="457" i="1" u="sng" kern="0" noProof="1">
                    <a:solidFill>
                      <a:srgbClr val="92D050"/>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25"/>
                  </a:rPr>
                  <a:t>GlusterFS*</a:t>
                </a:r>
              </a:p>
              <a:p>
                <a:r>
                  <a:rPr kumimoji="0" lang="en-US" altLang="ja-JP" sz="457" i="1" u="sng" kern="0" noProof="1">
                    <a:solidFill>
                      <a:srgbClr val="92D050"/>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24"/>
                  </a:rPr>
                  <a:t>Ceph*</a:t>
                </a:r>
              </a:p>
              <a:p>
                <a:endParaRPr kumimoji="0" lang="en-US" altLang="ja-JP" sz="457" u="sng" kern="0" dirty="0">
                  <a:latin typeface="Meiryo UI" pitchFamily="50" charset="-128"/>
                  <a:ea typeface="Meiryo UI" pitchFamily="50" charset="-128"/>
                  <a:cs typeface="Meiryo UI" pitchFamily="50" charset="-128"/>
                </a:endParaRP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250" name="テキスト ボックス 249"/>
              <p:cNvSpPr txBox="1"/>
              <p:nvPr/>
            </p:nvSpPr>
            <p:spPr bwMode="gray">
              <a:xfrm>
                <a:off x="5587792" y="1352440"/>
                <a:ext cx="3340694" cy="421557"/>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Data Storage /</a:t>
                </a:r>
              </a:p>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Distributed File System</a:t>
                </a:r>
              </a:p>
            </p:txBody>
          </p:sp>
        </p:grpSp>
        <p:grpSp>
          <p:nvGrpSpPr>
            <p:cNvPr id="251" name="グループ化 250"/>
            <p:cNvGrpSpPr/>
            <p:nvPr/>
          </p:nvGrpSpPr>
          <p:grpSpPr>
            <a:xfrm>
              <a:off x="3124158" y="542122"/>
              <a:ext cx="891134" cy="700420"/>
              <a:chOff x="5688121" y="1402070"/>
              <a:chExt cx="3254673" cy="823357"/>
            </a:xfrm>
          </p:grpSpPr>
          <p:sp>
            <p:nvSpPr>
              <p:cNvPr id="252" name="正方形/長方形 251"/>
              <p:cNvSpPr/>
              <p:nvPr/>
            </p:nvSpPr>
            <p:spPr bwMode="gray">
              <a:xfrm>
                <a:off x="5688124" y="1531277"/>
                <a:ext cx="3253700" cy="694150"/>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49"/>
                  </a:rPr>
                  <a:t>Hadoop MapReduce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49"/>
                  </a:rPr>
                  <a:t>Hadoop YARN</a:t>
                </a:r>
                <a:endParaRPr kumimoji="0" lang="en-US" altLang="ja-JP" sz="457" kern="0" dirty="0">
                  <a:latin typeface="Meiryo UI" pitchFamily="50" charset="-128"/>
                  <a:ea typeface="Meiryo UI" pitchFamily="50" charset="-128"/>
                  <a:cs typeface="Meiryo UI" pitchFamily="50" charset="-128"/>
                </a:endParaRPr>
              </a:p>
              <a:p>
                <a:pPr defTabSz="466484">
                  <a:defRPr/>
                </a:pPr>
                <a:r>
                  <a:rPr kumimoji="0" lang="en-US" altLang="ja-JP" sz="457" kern="0" noProof="1">
                    <a:solidFill>
                      <a:srgbClr val="000000"/>
                    </a:solidFill>
                    <a:latin typeface="Meiryo UI" pitchFamily="50" charset="-128"/>
                    <a:ea typeface="Meiryo UI" pitchFamily="50" charset="-128"/>
                    <a:cs typeface="Meiryo UI" pitchFamily="50" charset="-128"/>
                    <a:hlinkClick r:id="rId280"/>
                  </a:rPr>
                  <a:t>Apache Tez</a:t>
                </a: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466484">
                  <a:defRPr/>
                </a:pPr>
                <a:r>
                  <a:rPr kumimoji="0" lang="en-US" altLang="ja-JP" sz="457" kern="0" noProof="1">
                    <a:solidFill>
                      <a:srgbClr val="000000"/>
                    </a:solidFill>
                    <a:latin typeface="Meiryo UI" pitchFamily="50" charset="-128"/>
                    <a:ea typeface="Meiryo UI" pitchFamily="50" charset="-128"/>
                    <a:cs typeface="Meiryo UI" pitchFamily="50" charset="-128"/>
                    <a:hlinkClick r:id="rId281"/>
                  </a:rPr>
                  <a:t>Apache Mesos</a:t>
                </a: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466484">
                  <a:defRPr/>
                </a:pPr>
                <a:r>
                  <a:rPr kumimoji="0" lang="en-US" altLang="ja-JP" sz="457" kern="0" noProof="1">
                    <a:solidFill>
                      <a:srgbClr val="000000"/>
                    </a:solidFill>
                    <a:latin typeface="Meiryo UI" pitchFamily="50" charset="-128"/>
                    <a:ea typeface="Meiryo UI" pitchFamily="50" charset="-128"/>
                    <a:cs typeface="Meiryo UI" pitchFamily="50" charset="-128"/>
                    <a:hlinkClick r:id="rId279"/>
                  </a:rPr>
                  <a:t>Apache Spark</a:t>
                </a: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466484">
                  <a:defRPr/>
                </a:pPr>
                <a:r>
                  <a:rPr kumimoji="0" lang="en-US" altLang="ja-JP" sz="457" kern="0" noProof="1">
                    <a:solidFill>
                      <a:srgbClr val="000000"/>
                    </a:solidFill>
                    <a:latin typeface="Meiryo UI" pitchFamily="50" charset="-128"/>
                    <a:ea typeface="Meiryo UI" pitchFamily="50" charset="-128"/>
                    <a:cs typeface="Meiryo UI" pitchFamily="50" charset="-128"/>
                    <a:hlinkClick r:id="rId282"/>
                  </a:rPr>
                  <a:t>Apache Oozie</a:t>
                </a: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253" name="テキスト ボックス 252"/>
              <p:cNvSpPr txBox="1"/>
              <p:nvPr/>
            </p:nvSpPr>
            <p:spPr bwMode="gray">
              <a:xfrm>
                <a:off x="5688121" y="1402070"/>
                <a:ext cx="3254673" cy="131819"/>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distributed processing infrastructure</a:t>
                </a:r>
              </a:p>
            </p:txBody>
          </p:sp>
        </p:grpSp>
        <p:grpSp>
          <p:nvGrpSpPr>
            <p:cNvPr id="254" name="グループ化 253"/>
            <p:cNvGrpSpPr/>
            <p:nvPr/>
          </p:nvGrpSpPr>
          <p:grpSpPr>
            <a:xfrm>
              <a:off x="4105609" y="1189003"/>
              <a:ext cx="890890" cy="499524"/>
              <a:chOff x="5688124" y="1400369"/>
              <a:chExt cx="3130117" cy="657446"/>
            </a:xfrm>
          </p:grpSpPr>
          <p:sp>
            <p:nvSpPr>
              <p:cNvPr id="255" name="正方形/長方形 254"/>
              <p:cNvSpPr/>
              <p:nvPr/>
            </p:nvSpPr>
            <p:spPr bwMode="gray">
              <a:xfrm>
                <a:off x="5688124" y="1540338"/>
                <a:ext cx="3130117" cy="517477"/>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283"/>
                  </a:rPr>
                  <a:t>Apache Drill</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84"/>
                  </a:rPr>
                  <a:t>Apache Hive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85"/>
                  </a:rPr>
                  <a:t>Impara</a:t>
                </a:r>
                <a:endParaRPr kumimoji="0" lang="en-US" altLang="ja-JP" sz="457" kern="0" dirty="0">
                  <a:latin typeface="Meiryo UI" pitchFamily="50" charset="-128"/>
                  <a:ea typeface="Meiryo UI" pitchFamily="50" charset="-128"/>
                  <a:cs typeface="Meiryo UI" pitchFamily="50" charset="-128"/>
                </a:endParaRPr>
              </a:p>
              <a:p>
                <a:pPr defTabSz="466484">
                  <a:defRPr/>
                </a:pPr>
                <a:r>
                  <a:rPr kumimoji="0" lang="en-US" altLang="ja-JP" sz="457" u="sng" kern="0" noProof="1">
                    <a:latin typeface="Meiryo UI" pitchFamily="50" charset="-128"/>
                    <a:ea typeface="Meiryo UI" pitchFamily="50" charset="-128"/>
                    <a:cs typeface="Meiryo UI" pitchFamily="50" charset="-128"/>
                    <a:hlinkClick r:id="rId279"/>
                  </a:rPr>
                  <a:t>Apache Spark</a:t>
                </a:r>
                <a:r>
                  <a:rPr kumimoji="0" lang="en-US" altLang="ja-JP" sz="457" kern="0" noProof="1">
                    <a:solidFill>
                      <a:srgbClr val="000000"/>
                    </a:solidFill>
                    <a:latin typeface="Meiryo UI" pitchFamily="50" charset="-128"/>
                    <a:ea typeface="Meiryo UI" pitchFamily="50" charset="-128"/>
                    <a:cs typeface="Meiryo UI" pitchFamily="50" charset="-128"/>
                    <a:hlinkClick r:id="rId279"/>
                  </a:rPr>
                  <a:t>SQL</a:t>
                </a: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256" name="テキスト ボックス 255"/>
              <p:cNvSpPr txBox="1"/>
              <p:nvPr/>
            </p:nvSpPr>
            <p:spPr bwMode="gray">
              <a:xfrm>
                <a:off x="5688127" y="1400369"/>
                <a:ext cx="3127919" cy="168425"/>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quasi-real-time queries</a:t>
                </a:r>
              </a:p>
            </p:txBody>
          </p:sp>
        </p:grpSp>
        <p:grpSp>
          <p:nvGrpSpPr>
            <p:cNvPr id="260" name="グループ化 259"/>
            <p:cNvGrpSpPr/>
            <p:nvPr/>
          </p:nvGrpSpPr>
          <p:grpSpPr>
            <a:xfrm>
              <a:off x="5081797" y="1677047"/>
              <a:ext cx="903764" cy="203177"/>
              <a:chOff x="5688124" y="1423378"/>
              <a:chExt cx="3240360" cy="350616"/>
            </a:xfrm>
          </p:grpSpPr>
          <p:sp>
            <p:nvSpPr>
              <p:cNvPr id="261" name="正方形/長方形 260"/>
              <p:cNvSpPr/>
              <p:nvPr/>
            </p:nvSpPr>
            <p:spPr bwMode="gray">
              <a:xfrm>
                <a:off x="5688124" y="1540402"/>
                <a:ext cx="3240360" cy="233592"/>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i="1" kern="0" noProof="1">
                    <a:solidFill>
                      <a:srgbClr val="92D050"/>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18"/>
                  </a:rPr>
                  <a:t>MongoDB*</a:t>
                </a:r>
              </a:p>
              <a:p>
                <a:endParaRPr kumimoji="0" lang="en-US" altLang="ja-JP" sz="457" i="1" kern="0" dirty="0">
                  <a:solidFill>
                    <a:srgbClr val="92D050"/>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262" name="テキスト ボックス 261"/>
              <p:cNvSpPr txBox="1"/>
              <p:nvPr/>
            </p:nvSpPr>
            <p:spPr bwMode="gray">
              <a:xfrm>
                <a:off x="5688124" y="1423378"/>
                <a:ext cx="3240360" cy="182938"/>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document-oriented DB</a:t>
                </a:r>
                <a:endParaRPr kumimoji="0" lang="ja-JP" altLang="en-US" sz="457"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63" name="グループ化 262"/>
            <p:cNvGrpSpPr/>
            <p:nvPr/>
          </p:nvGrpSpPr>
          <p:grpSpPr>
            <a:xfrm>
              <a:off x="4115610" y="548059"/>
              <a:ext cx="880891" cy="602734"/>
              <a:chOff x="5778660" y="1402745"/>
              <a:chExt cx="3110206" cy="739373"/>
            </a:xfrm>
          </p:grpSpPr>
          <p:sp>
            <p:nvSpPr>
              <p:cNvPr id="264" name="正方形/長方形 263"/>
              <p:cNvSpPr/>
              <p:nvPr/>
            </p:nvSpPr>
            <p:spPr bwMode="gray">
              <a:xfrm>
                <a:off x="5778660" y="1549713"/>
                <a:ext cx="3110206" cy="592405"/>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286"/>
                  </a:rPr>
                  <a:t>infinispan</a:t>
                </a:r>
                <a:endParaRPr kumimoji="0" lang="en-US" altLang="ja-JP" sz="457" kern="0" dirty="0">
                  <a:latin typeface="Meiryo UI" pitchFamily="50" charset="-128"/>
                  <a:ea typeface="Meiryo UI" pitchFamily="50" charset="-128"/>
                  <a:cs typeface="Meiryo UI" pitchFamily="50" charset="-128"/>
                </a:endParaRPr>
              </a:p>
              <a:p>
                <a:r>
                  <a:rPr kumimoji="0" lang="en-US" altLang="ja-JP" sz="457" i="1" u="sng" kern="0" noProof="1">
                    <a:solidFill>
                      <a:srgbClr val="92D050"/>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15"/>
                  </a:rPr>
                  <a:t>Apache Cassandra*</a:t>
                </a:r>
              </a:p>
              <a:p>
                <a:r>
                  <a:rPr kumimoji="0" lang="en-US" altLang="ja-JP" sz="457" u="sng"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87"/>
                  </a:rPr>
                  <a:t>Redis</a:t>
                </a:r>
                <a:endParaRPr kumimoji="0" lang="en-US" altLang="ja-JP" sz="457"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i="1" u="sng" kern="0" noProof="1">
                    <a:latin typeface="Meiryo UI" pitchFamily="50" charset="-128"/>
                    <a:ea typeface="Meiryo UI" pitchFamily="50" charset="-128"/>
                    <a:cs typeface="Meiryo UI" pitchFamily="50" charset="-128"/>
                    <a:hlinkClick r:id="rId119"/>
                  </a:rPr>
                  <a:t>Riak*</a:t>
                </a:r>
                <a:endParaRPr kumimoji="0" lang="en-US" altLang="ja-JP" sz="457" i="1" u="sng" kern="0" dirty="0">
                  <a:latin typeface="Meiryo UI" pitchFamily="50" charset="-128"/>
                  <a:ea typeface="Meiryo UI" pitchFamily="50" charset="-128"/>
                  <a:cs typeface="Meiryo UI" pitchFamily="50" charset="-128"/>
                </a:endParaRPr>
              </a:p>
              <a:p>
                <a:r>
                  <a:rPr kumimoji="0" lang="en-US" altLang="ja-JP" sz="457" u="sng" kern="0" noProof="1">
                    <a:latin typeface="Meiryo UI" pitchFamily="50" charset="-128"/>
                    <a:ea typeface="Meiryo UI" pitchFamily="50" charset="-128"/>
                    <a:cs typeface="Meiryo UI" pitchFamily="50" charset="-128"/>
                    <a:hlinkClick r:id="rId288"/>
                  </a:rPr>
                  <a:t>Apache HBase</a:t>
                </a:r>
                <a:endParaRPr kumimoji="0" lang="en-US" altLang="ja-JP" sz="457" u="sng" kern="0" dirty="0">
                  <a:latin typeface="Meiryo UI" pitchFamily="50" charset="-128"/>
                  <a:ea typeface="Meiryo UI" pitchFamily="50" charset="-128"/>
                  <a:cs typeface="Meiryo UI" pitchFamily="50" charset="-128"/>
                </a:endParaRP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265" name="テキスト ボックス 264"/>
              <p:cNvSpPr txBox="1"/>
              <p:nvPr/>
            </p:nvSpPr>
            <p:spPr bwMode="gray">
              <a:xfrm>
                <a:off x="5778660" y="1402745"/>
                <a:ext cx="3107999" cy="146553"/>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en-US" altLang="ja-JP"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KVS</a:t>
                </a:r>
                <a:endParaRPr kumimoji="0" lang="ja-JP" altLang="en-US" sz="457"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66" name="グループ化 265"/>
            <p:cNvGrpSpPr/>
            <p:nvPr/>
          </p:nvGrpSpPr>
          <p:grpSpPr>
            <a:xfrm>
              <a:off x="5073558" y="2015885"/>
              <a:ext cx="904653" cy="291259"/>
              <a:chOff x="5688124" y="1408585"/>
              <a:chExt cx="3240360" cy="642248"/>
            </a:xfrm>
          </p:grpSpPr>
          <p:sp>
            <p:nvSpPr>
              <p:cNvPr id="267" name="正方形/長方形 266"/>
              <p:cNvSpPr/>
              <p:nvPr/>
            </p:nvSpPr>
            <p:spPr bwMode="gray">
              <a:xfrm>
                <a:off x="5688124" y="1568593"/>
                <a:ext cx="3240360" cy="482240"/>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i="1" kern="0" noProof="1">
                    <a:solidFill>
                      <a:srgbClr val="92D050"/>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03"/>
                  </a:rPr>
                  <a:t>Talend*</a:t>
                </a: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268" name="テキスト ボックス 267"/>
              <p:cNvSpPr txBox="1"/>
              <p:nvPr/>
            </p:nvSpPr>
            <p:spPr bwMode="gray">
              <a:xfrm>
                <a:off x="5688124" y="1408585"/>
                <a:ext cx="3240360" cy="212074"/>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en-US" altLang="ja-JP"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ETL</a:t>
                </a:r>
                <a:endParaRPr kumimoji="0" lang="ja-JP" altLang="en-US" sz="457"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69" name="グループ化 268"/>
            <p:cNvGrpSpPr/>
            <p:nvPr/>
          </p:nvGrpSpPr>
          <p:grpSpPr>
            <a:xfrm>
              <a:off x="5093717" y="551077"/>
              <a:ext cx="898987" cy="571734"/>
              <a:chOff x="5512361" y="1308690"/>
              <a:chExt cx="3416126" cy="825150"/>
            </a:xfrm>
          </p:grpSpPr>
          <p:sp>
            <p:nvSpPr>
              <p:cNvPr id="270" name="正方形/長方形 269"/>
              <p:cNvSpPr/>
              <p:nvPr/>
            </p:nvSpPr>
            <p:spPr bwMode="gray">
              <a:xfrm>
                <a:off x="5514736" y="1540337"/>
                <a:ext cx="3413746" cy="593503"/>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289"/>
                  </a:rPr>
                  <a:t>Pentaho</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90"/>
                  </a:rPr>
                  <a:t>Pentaho DI</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91"/>
                  </a:rPr>
                  <a:t>Pentaho Reporting</a:t>
                </a:r>
                <a:endParaRPr kumimoji="0" lang="en-US" altLang="ja-JP" sz="457" kern="0" dirty="0">
                  <a:latin typeface="Meiryo UI" pitchFamily="50" charset="-128"/>
                  <a:ea typeface="Meiryo UI" pitchFamily="50" charset="-128"/>
                  <a:cs typeface="Meiryo UI" pitchFamily="50" charset="-128"/>
                </a:endParaRPr>
              </a:p>
              <a:p>
                <a:pPr defTabSz="466484">
                  <a:defRPr/>
                </a:pPr>
                <a:endParaRPr kumimoji="0" lang="en-US" altLang="ja-JP" sz="457" kern="0" dirty="0">
                  <a:latin typeface="Meiryo UI" pitchFamily="50" charset="-128"/>
                  <a:ea typeface="Meiryo UI" pitchFamily="50" charset="-128"/>
                  <a:cs typeface="Meiryo UI" pitchFamily="50" charset="-128"/>
                </a:endParaRP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271" name="テキスト ボックス 270"/>
              <p:cNvSpPr txBox="1"/>
              <p:nvPr/>
            </p:nvSpPr>
            <p:spPr bwMode="gray">
              <a:xfrm>
                <a:off x="5512361" y="1308690"/>
                <a:ext cx="3416126" cy="231716"/>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en-US" altLang="ja-JP"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BA/BI</a:t>
                </a:r>
                <a:endParaRPr kumimoji="0" lang="ja-JP" altLang="en-US" sz="457"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75" name="グループ化 274"/>
            <p:cNvGrpSpPr/>
            <p:nvPr/>
          </p:nvGrpSpPr>
          <p:grpSpPr>
            <a:xfrm>
              <a:off x="5090808" y="1307602"/>
              <a:ext cx="901837" cy="230899"/>
              <a:chOff x="5688124" y="1367263"/>
              <a:chExt cx="3240360" cy="509150"/>
            </a:xfrm>
          </p:grpSpPr>
          <p:sp>
            <p:nvSpPr>
              <p:cNvPr id="276" name="正方形/長方形 275"/>
              <p:cNvSpPr/>
              <p:nvPr/>
            </p:nvSpPr>
            <p:spPr bwMode="gray">
              <a:xfrm>
                <a:off x="5688124" y="1540338"/>
                <a:ext cx="3240360" cy="336075"/>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i="1" kern="0" noProof="1">
                    <a:solidFill>
                      <a:srgbClr val="92D050"/>
                    </a:solidFill>
                    <a:latin typeface="Meiryo UI" pitchFamily="50" charset="-128"/>
                    <a:ea typeface="Meiryo UI" pitchFamily="50" charset="-128"/>
                    <a:cs typeface="Meiryo UI" pitchFamily="50" charset="-128"/>
                    <a:hlinkClick r:id="rId120"/>
                  </a:rPr>
                  <a:t>VoltDB*</a:t>
                </a:r>
              </a:p>
            </p:txBody>
          </p:sp>
          <p:sp>
            <p:nvSpPr>
              <p:cNvPr id="277" name="テキスト ボックス 276"/>
              <p:cNvSpPr txBox="1"/>
              <p:nvPr/>
            </p:nvSpPr>
            <p:spPr bwMode="gray">
              <a:xfrm>
                <a:off x="5688124" y="1367263"/>
                <a:ext cx="3240360" cy="171947"/>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In-Memory DB</a:t>
                </a:r>
                <a:endParaRPr kumimoji="0" lang="ja-JP" altLang="en-US" sz="457"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78" name="グループ化 277"/>
            <p:cNvGrpSpPr/>
            <p:nvPr/>
          </p:nvGrpSpPr>
          <p:grpSpPr>
            <a:xfrm>
              <a:off x="4099174" y="2582462"/>
              <a:ext cx="888730" cy="309456"/>
              <a:chOff x="5587829" y="1407243"/>
              <a:chExt cx="3208625" cy="519931"/>
            </a:xfrm>
          </p:grpSpPr>
          <p:sp>
            <p:nvSpPr>
              <p:cNvPr id="279" name="正方形/長方形 278"/>
              <p:cNvSpPr/>
              <p:nvPr/>
            </p:nvSpPr>
            <p:spPr bwMode="gray">
              <a:xfrm>
                <a:off x="5592798" y="1538876"/>
                <a:ext cx="3203656" cy="388298"/>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u="sng" kern="0" noProof="1">
                    <a:latin typeface="Meiryo UI" pitchFamily="50" charset="-128"/>
                    <a:ea typeface="Meiryo UI" pitchFamily="50" charset="-128"/>
                    <a:cs typeface="Meiryo UI" pitchFamily="50" charset="-128"/>
                    <a:hlinkClick r:id="rId292"/>
                  </a:rPr>
                  <a:t>R</a:t>
                </a:r>
                <a:endParaRPr kumimoji="0" lang="en-US" altLang="ja-JP" sz="457" u="sng" kern="0" dirty="0">
                  <a:latin typeface="Meiryo UI" pitchFamily="50" charset="-128"/>
                  <a:ea typeface="Meiryo UI" pitchFamily="50" charset="-128"/>
                  <a:cs typeface="Meiryo UI" pitchFamily="50" charset="-128"/>
                </a:endParaRPr>
              </a:p>
              <a:p>
                <a:r>
                  <a:rPr kumimoji="0" lang="en-US" altLang="ja-JP" sz="457" u="sng" kern="0" noProof="1">
                    <a:latin typeface="Meiryo UI" pitchFamily="50" charset="-128"/>
                    <a:ea typeface="Meiryo UI" pitchFamily="50" charset="-128"/>
                    <a:cs typeface="Meiryo UI" pitchFamily="50" charset="-128"/>
                    <a:hlinkClick r:id="rId293"/>
                  </a:rPr>
                  <a:t>Mlib</a:t>
                </a:r>
                <a:endParaRPr kumimoji="0" lang="en-US" altLang="ja-JP" sz="457" u="sng" kern="0" dirty="0">
                  <a:latin typeface="Meiryo UI" pitchFamily="50" charset="-128"/>
                  <a:ea typeface="Meiryo UI" pitchFamily="50" charset="-128"/>
                  <a:cs typeface="Meiryo UI" pitchFamily="50" charset="-128"/>
                </a:endParaRP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280" name="テキスト ボックス 279"/>
              <p:cNvSpPr txBox="1"/>
              <p:nvPr/>
            </p:nvSpPr>
            <p:spPr bwMode="gray">
              <a:xfrm>
                <a:off x="5587829" y="1407243"/>
                <a:ext cx="3206204" cy="131065"/>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Data Analysis</a:t>
                </a:r>
              </a:p>
            </p:txBody>
          </p:sp>
        </p:grpSp>
        <p:pic>
          <p:nvPicPr>
            <p:cNvPr id="1026" name="Picture 2" descr="Creative Commons license"/>
            <p:cNvPicPr>
              <a:picLocks noChangeAspect="1" noChangeArrowheads="1"/>
            </p:cNvPicPr>
            <p:nvPr/>
          </p:nvPicPr>
          <p:blipFill>
            <a:blip r:embed="rId294">
              <a:extLst>
                <a:ext uri="{28A0092B-C50C-407E-A947-70E740481C1C}">
                  <a14:useLocalDpi xmlns:a14="http://schemas.microsoft.com/office/drawing/2010/main" val="0"/>
                </a:ext>
              </a:extLst>
            </a:blip>
            <a:srcRect/>
            <a:stretch>
              <a:fillRect/>
            </a:stretch>
          </p:blipFill>
          <p:spPr bwMode="auto">
            <a:xfrm>
              <a:off x="8206082" y="147937"/>
              <a:ext cx="598714" cy="210911"/>
            </a:xfrm>
            <a:prstGeom prst="rect">
              <a:avLst/>
            </a:prstGeom>
            <a:noFill/>
            <a:extLst>
              <a:ext uri="{909E8E84-426E-40DD-AFC4-6F175D3DCCD1}">
                <a14:hiddenFill xmlns:a14="http://schemas.microsoft.com/office/drawing/2010/main">
                  <a:solidFill>
                    <a:srgbClr val="FFFFFF"/>
                  </a:solidFill>
                </a14:hiddenFill>
              </a:ext>
            </a:extLst>
          </p:spPr>
        </p:pic>
        <p:sp>
          <p:nvSpPr>
            <p:cNvPr id="28" name="テキスト ボックス 27"/>
            <p:cNvSpPr txBox="1"/>
            <p:nvPr/>
          </p:nvSpPr>
          <p:spPr>
            <a:xfrm>
              <a:off x="5529861" y="147937"/>
              <a:ext cx="2739853" cy="224229"/>
            </a:xfrm>
            <a:prstGeom prst="rect">
              <a:avLst/>
            </a:prstGeom>
            <a:noFill/>
          </p:spPr>
          <p:txBody>
            <a:bodyPr wrap="none" rtlCol="0">
              <a:spAutoFit/>
            </a:bodyPr>
            <a:lstStyle/>
            <a:p>
              <a:r>
                <a:rPr lang="en-US" altLang="ja-JP" sz="686" noProof="1"/>
                <a:t>©</a:t>
              </a:r>
              <a:r>
                <a:rPr lang="en-US" altLang="ja-JP" sz="686"/>
                <a:t>  </a:t>
              </a:r>
              <a:r>
                <a:rPr lang="en-US" altLang="ja-JP" sz="686" noProof="1"/>
                <a:t>Impress IT Leaders, Japan OSS Promotion Forum</a:t>
              </a:r>
              <a:endParaRPr lang="ja-JP" altLang="en-US" sz="686" dirty="0"/>
            </a:p>
          </p:txBody>
        </p:sp>
        <p:sp>
          <p:nvSpPr>
            <p:cNvPr id="29" name="テキスト ボックス 28"/>
            <p:cNvSpPr txBox="1"/>
            <p:nvPr/>
          </p:nvSpPr>
          <p:spPr>
            <a:xfrm>
              <a:off x="45783" y="6582452"/>
              <a:ext cx="1962856" cy="268022"/>
            </a:xfrm>
            <a:prstGeom prst="rect">
              <a:avLst/>
            </a:prstGeom>
            <a:noFill/>
          </p:spPr>
          <p:txBody>
            <a:bodyPr wrap="square" rtlCol="0">
              <a:spAutoFit/>
            </a:bodyPr>
            <a:lstStyle/>
            <a:p>
              <a:pPr algn="l"/>
              <a:r>
                <a:rPr lang="ja-JP" altLang="en-US" sz="457" noProof="1">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Shadow characters: </a:t>
              </a:r>
              <a:r>
                <a:rPr lang="ja-JP" altLang="en-US" sz="457" noProof="1">
                  <a:latin typeface="Meiryo UI" panose="020B0604030504040204" pitchFamily="50" charset="-128"/>
                  <a:ea typeface="Meiryo UI" panose="020B0604030504040204" pitchFamily="50" charset="-128"/>
                  <a:cs typeface="Meiryo UI" panose="020B0604030504040204" pitchFamily="50" charset="-128"/>
                </a:rPr>
                <a:t>Frequently used results of the Cloud Technology Subcommittee</a:t>
              </a:r>
              <a:endParaRPr lang="en-US" altLang="ja-JP" sz="457" dirty="0">
                <a:latin typeface="Meiryo UI" panose="020B0604030504040204" pitchFamily="50" charset="-128"/>
                <a:ea typeface="Meiryo UI" panose="020B0604030504040204" pitchFamily="50" charset="-128"/>
                <a:cs typeface="Meiryo UI" panose="020B0604030504040204" pitchFamily="50" charset="-128"/>
              </a:endParaRPr>
            </a:p>
            <a:p>
              <a:pPr algn="l"/>
              <a:r>
                <a:rPr lang="ja-JP" altLang="en-US" sz="457" noProof="1">
                  <a:latin typeface="Meiryo UI" panose="020B0604030504040204" pitchFamily="50" charset="-128"/>
                  <a:ea typeface="Meiryo UI" panose="020B0604030504040204" pitchFamily="50" charset="-128"/>
                  <a:cs typeface="Meiryo UI" panose="020B0604030504040204" pitchFamily="50" charset="-128"/>
                </a:rPr>
                <a:t>Oblique + green *: Overlap with Bigdata in other categories</a:t>
              </a:r>
            </a:p>
          </p:txBody>
        </p:sp>
      </p:grpSp>
    </p:spTree>
    <p:extLst>
      <p:ext uri="{BB962C8B-B14F-4D97-AF65-F5344CB8AC3E}">
        <p14:creationId xmlns:p14="http://schemas.microsoft.com/office/powerpoint/2010/main" val="24529834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グループ化 29"/>
          <p:cNvGrpSpPr/>
          <p:nvPr/>
        </p:nvGrpSpPr>
        <p:grpSpPr>
          <a:xfrm>
            <a:off x="1569786" y="60054"/>
            <a:ext cx="9051429" cy="6790420"/>
            <a:chOff x="45783" y="60054"/>
            <a:chExt cx="9051429" cy="6790420"/>
          </a:xfrm>
        </p:grpSpPr>
        <p:sp>
          <p:nvSpPr>
            <p:cNvPr id="18" name="Freeform 1"/>
            <p:cNvSpPr>
              <a:spLocks noChangeArrowheads="1"/>
            </p:cNvSpPr>
            <p:nvPr/>
          </p:nvSpPr>
          <p:spPr bwMode="auto">
            <a:xfrm>
              <a:off x="45783" y="60054"/>
              <a:ext cx="9051429" cy="6762857"/>
            </a:xfrm>
            <a:custGeom>
              <a:avLst/>
              <a:gdLst>
                <a:gd name="T0" fmla="*/ 110 w 26729"/>
                <a:gd name="T1" fmla="*/ 11 h 16277"/>
                <a:gd name="T2" fmla="*/ 110 w 26729"/>
                <a:gd name="T3" fmla="*/ 1 h 16277"/>
                <a:gd name="T4" fmla="*/ 56 w 26729"/>
                <a:gd name="T5" fmla="*/ 14 h 16277"/>
                <a:gd name="T6" fmla="*/ 18 w 26729"/>
                <a:gd name="T7" fmla="*/ 47 h 16277"/>
                <a:gd name="T8" fmla="*/ 1 w 26729"/>
                <a:gd name="T9" fmla="*/ 110 h 16277"/>
                <a:gd name="T10" fmla="*/ 1 w 26729"/>
                <a:gd name="T11" fmla="*/ 16166 h 16277"/>
                <a:gd name="T12" fmla="*/ 14 w 26729"/>
                <a:gd name="T13" fmla="*/ 16220 h 16277"/>
                <a:gd name="T14" fmla="*/ 47 w 26729"/>
                <a:gd name="T15" fmla="*/ 16258 h 16277"/>
                <a:gd name="T16" fmla="*/ 110 w 26729"/>
                <a:gd name="T17" fmla="*/ 16276 h 16277"/>
                <a:gd name="T18" fmla="*/ 26618 w 26729"/>
                <a:gd name="T19" fmla="*/ 16276 h 16277"/>
                <a:gd name="T20" fmla="*/ 26672 w 26729"/>
                <a:gd name="T21" fmla="*/ 16262 h 16277"/>
                <a:gd name="T22" fmla="*/ 26711 w 26729"/>
                <a:gd name="T23" fmla="*/ 16229 h 16277"/>
                <a:gd name="T24" fmla="*/ 26728 w 26729"/>
                <a:gd name="T25" fmla="*/ 16166 h 16277"/>
                <a:gd name="T26" fmla="*/ 26728 w 26729"/>
                <a:gd name="T27" fmla="*/ 110 h 16277"/>
                <a:gd name="T28" fmla="*/ 26714 w 26729"/>
                <a:gd name="T29" fmla="*/ 56 h 16277"/>
                <a:gd name="T30" fmla="*/ 26682 w 26729"/>
                <a:gd name="T31" fmla="*/ 18 h 16277"/>
                <a:gd name="T32" fmla="*/ 26618 w 26729"/>
                <a:gd name="T33" fmla="*/ 1 h 16277"/>
                <a:gd name="T34" fmla="*/ 110 w 26729"/>
                <a:gd name="T35" fmla="*/ 1 h 16277"/>
                <a:gd name="T36" fmla="*/ 110 w 26729"/>
                <a:gd name="T37" fmla="*/ 11 h 16277"/>
                <a:gd name="T38" fmla="*/ 110 w 26729"/>
                <a:gd name="T39" fmla="*/ 20 h 16277"/>
                <a:gd name="T40" fmla="*/ 26618 w 26729"/>
                <a:gd name="T41" fmla="*/ 20 h 16277"/>
                <a:gd name="T42" fmla="*/ 26670 w 26729"/>
                <a:gd name="T43" fmla="*/ 34 h 16277"/>
                <a:gd name="T44" fmla="*/ 26703 w 26729"/>
                <a:gd name="T45" fmla="*/ 81 h 16277"/>
                <a:gd name="T46" fmla="*/ 26708 w 26729"/>
                <a:gd name="T47" fmla="*/ 102 h 16277"/>
                <a:gd name="T48" fmla="*/ 26708 w 26729"/>
                <a:gd name="T49" fmla="*/ 108 h 16277"/>
                <a:gd name="T50" fmla="*/ 26708 w 26729"/>
                <a:gd name="T51" fmla="*/ 110 h 16277"/>
                <a:gd name="T52" fmla="*/ 26708 w 26729"/>
                <a:gd name="T53" fmla="*/ 16166 h 16277"/>
                <a:gd name="T54" fmla="*/ 26694 w 26729"/>
                <a:gd name="T55" fmla="*/ 16218 h 16277"/>
                <a:gd name="T56" fmla="*/ 26647 w 26729"/>
                <a:gd name="T57" fmla="*/ 16251 h 16277"/>
                <a:gd name="T58" fmla="*/ 26627 w 26729"/>
                <a:gd name="T59" fmla="*/ 16255 h 16277"/>
                <a:gd name="T60" fmla="*/ 26620 w 26729"/>
                <a:gd name="T61" fmla="*/ 16255 h 16277"/>
                <a:gd name="T62" fmla="*/ 26619 w 26729"/>
                <a:gd name="T63" fmla="*/ 16255 h 16277"/>
                <a:gd name="T64" fmla="*/ 26618 w 26729"/>
                <a:gd name="T65" fmla="*/ 16255 h 16277"/>
                <a:gd name="T66" fmla="*/ 110 w 26729"/>
                <a:gd name="T67" fmla="*/ 16255 h 16277"/>
                <a:gd name="T68" fmla="*/ 58 w 26729"/>
                <a:gd name="T69" fmla="*/ 16242 h 16277"/>
                <a:gd name="T70" fmla="*/ 26 w 26729"/>
                <a:gd name="T71" fmla="*/ 16195 h 16277"/>
                <a:gd name="T72" fmla="*/ 21 w 26729"/>
                <a:gd name="T73" fmla="*/ 16174 h 16277"/>
                <a:gd name="T74" fmla="*/ 21 w 26729"/>
                <a:gd name="T75" fmla="*/ 16168 h 16277"/>
                <a:gd name="T76" fmla="*/ 20 w 26729"/>
                <a:gd name="T77" fmla="*/ 16167 h 16277"/>
                <a:gd name="T78" fmla="*/ 20 w 26729"/>
                <a:gd name="T79" fmla="*/ 16166 h 16277"/>
                <a:gd name="T80" fmla="*/ 20 w 26729"/>
                <a:gd name="T81" fmla="*/ 110 h 16277"/>
                <a:gd name="T82" fmla="*/ 34 w 26729"/>
                <a:gd name="T83" fmla="*/ 58 h 16277"/>
                <a:gd name="T84" fmla="*/ 81 w 26729"/>
                <a:gd name="T85" fmla="*/ 26 h 16277"/>
                <a:gd name="T86" fmla="*/ 102 w 26729"/>
                <a:gd name="T87" fmla="*/ 21 h 16277"/>
                <a:gd name="T88" fmla="*/ 108 w 26729"/>
                <a:gd name="T89" fmla="*/ 21 h 16277"/>
                <a:gd name="T90" fmla="*/ 110 w 26729"/>
                <a:gd name="T91" fmla="*/ 20 h 16277"/>
                <a:gd name="T92" fmla="*/ 110 w 26729"/>
                <a:gd name="T93" fmla="*/ 11 h 16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729" h="16277">
                  <a:moveTo>
                    <a:pt x="110" y="11"/>
                  </a:moveTo>
                  <a:lnTo>
                    <a:pt x="110" y="1"/>
                  </a:lnTo>
                  <a:cubicBezTo>
                    <a:pt x="109" y="1"/>
                    <a:pt x="83" y="0"/>
                    <a:pt x="56" y="14"/>
                  </a:cubicBezTo>
                  <a:cubicBezTo>
                    <a:pt x="42" y="21"/>
                    <a:pt x="28" y="31"/>
                    <a:pt x="18" y="47"/>
                  </a:cubicBezTo>
                  <a:cubicBezTo>
                    <a:pt x="8" y="63"/>
                    <a:pt x="0" y="84"/>
                    <a:pt x="1" y="110"/>
                  </a:cubicBezTo>
                  <a:lnTo>
                    <a:pt x="1" y="16166"/>
                  </a:lnTo>
                  <a:cubicBezTo>
                    <a:pt x="1" y="16167"/>
                    <a:pt x="0" y="16193"/>
                    <a:pt x="14" y="16220"/>
                  </a:cubicBezTo>
                  <a:cubicBezTo>
                    <a:pt x="21" y="16234"/>
                    <a:pt x="31" y="16248"/>
                    <a:pt x="47" y="16258"/>
                  </a:cubicBezTo>
                  <a:cubicBezTo>
                    <a:pt x="63" y="16268"/>
                    <a:pt x="84" y="16276"/>
                    <a:pt x="110" y="16276"/>
                  </a:cubicBezTo>
                  <a:lnTo>
                    <a:pt x="26618" y="16276"/>
                  </a:lnTo>
                  <a:cubicBezTo>
                    <a:pt x="26620" y="16275"/>
                    <a:pt x="26645" y="16276"/>
                    <a:pt x="26672" y="16262"/>
                  </a:cubicBezTo>
                  <a:cubicBezTo>
                    <a:pt x="26686" y="16255"/>
                    <a:pt x="26700" y="16245"/>
                    <a:pt x="26711" y="16229"/>
                  </a:cubicBezTo>
                  <a:cubicBezTo>
                    <a:pt x="26721" y="16213"/>
                    <a:pt x="26728" y="16192"/>
                    <a:pt x="26728" y="16166"/>
                  </a:cubicBezTo>
                  <a:lnTo>
                    <a:pt x="26728" y="110"/>
                  </a:lnTo>
                  <a:cubicBezTo>
                    <a:pt x="26727" y="109"/>
                    <a:pt x="26728" y="83"/>
                    <a:pt x="26714" y="56"/>
                  </a:cubicBezTo>
                  <a:cubicBezTo>
                    <a:pt x="26708" y="42"/>
                    <a:pt x="26697" y="28"/>
                    <a:pt x="26682" y="18"/>
                  </a:cubicBezTo>
                  <a:cubicBezTo>
                    <a:pt x="26666" y="8"/>
                    <a:pt x="26645" y="0"/>
                    <a:pt x="26618" y="1"/>
                  </a:cubicBezTo>
                  <a:lnTo>
                    <a:pt x="110" y="1"/>
                  </a:lnTo>
                  <a:lnTo>
                    <a:pt x="110" y="11"/>
                  </a:lnTo>
                  <a:lnTo>
                    <a:pt x="110" y="20"/>
                  </a:lnTo>
                  <a:lnTo>
                    <a:pt x="26618" y="20"/>
                  </a:lnTo>
                  <a:cubicBezTo>
                    <a:pt x="26642" y="21"/>
                    <a:pt x="26658" y="26"/>
                    <a:pt x="26670" y="34"/>
                  </a:cubicBezTo>
                  <a:cubicBezTo>
                    <a:pt x="26689" y="47"/>
                    <a:pt x="26698" y="65"/>
                    <a:pt x="26703" y="81"/>
                  </a:cubicBezTo>
                  <a:cubicBezTo>
                    <a:pt x="26706" y="89"/>
                    <a:pt x="26707" y="97"/>
                    <a:pt x="26708" y="102"/>
                  </a:cubicBezTo>
                  <a:cubicBezTo>
                    <a:pt x="26708" y="104"/>
                    <a:pt x="26708" y="106"/>
                    <a:pt x="26708" y="108"/>
                  </a:cubicBezTo>
                  <a:lnTo>
                    <a:pt x="26708" y="110"/>
                  </a:lnTo>
                  <a:lnTo>
                    <a:pt x="26708" y="16166"/>
                  </a:lnTo>
                  <a:cubicBezTo>
                    <a:pt x="26708" y="16190"/>
                    <a:pt x="26702" y="16206"/>
                    <a:pt x="26694" y="16218"/>
                  </a:cubicBezTo>
                  <a:cubicBezTo>
                    <a:pt x="26682" y="16237"/>
                    <a:pt x="26663" y="16246"/>
                    <a:pt x="26647" y="16251"/>
                  </a:cubicBezTo>
                  <a:cubicBezTo>
                    <a:pt x="26639" y="16253"/>
                    <a:pt x="26631" y="16254"/>
                    <a:pt x="26627" y="16255"/>
                  </a:cubicBezTo>
                  <a:cubicBezTo>
                    <a:pt x="26624" y="16255"/>
                    <a:pt x="26622" y="16255"/>
                    <a:pt x="26620" y="16255"/>
                  </a:cubicBezTo>
                  <a:lnTo>
                    <a:pt x="26619" y="16255"/>
                  </a:lnTo>
                  <a:lnTo>
                    <a:pt x="26618" y="16255"/>
                  </a:lnTo>
                  <a:lnTo>
                    <a:pt x="110" y="16255"/>
                  </a:lnTo>
                  <a:cubicBezTo>
                    <a:pt x="86" y="16255"/>
                    <a:pt x="71" y="16250"/>
                    <a:pt x="58" y="16242"/>
                  </a:cubicBezTo>
                  <a:cubicBezTo>
                    <a:pt x="39" y="16229"/>
                    <a:pt x="30" y="16211"/>
                    <a:pt x="26" y="16195"/>
                  </a:cubicBezTo>
                  <a:cubicBezTo>
                    <a:pt x="23" y="16187"/>
                    <a:pt x="22" y="16179"/>
                    <a:pt x="21" y="16174"/>
                  </a:cubicBezTo>
                  <a:cubicBezTo>
                    <a:pt x="21" y="16172"/>
                    <a:pt x="21" y="16170"/>
                    <a:pt x="21" y="16168"/>
                  </a:cubicBezTo>
                  <a:lnTo>
                    <a:pt x="20" y="16167"/>
                  </a:lnTo>
                  <a:lnTo>
                    <a:pt x="20" y="16166"/>
                  </a:lnTo>
                  <a:lnTo>
                    <a:pt x="20" y="110"/>
                  </a:lnTo>
                  <a:cubicBezTo>
                    <a:pt x="21" y="86"/>
                    <a:pt x="26" y="71"/>
                    <a:pt x="34" y="58"/>
                  </a:cubicBezTo>
                  <a:cubicBezTo>
                    <a:pt x="47" y="39"/>
                    <a:pt x="65" y="30"/>
                    <a:pt x="81" y="26"/>
                  </a:cubicBezTo>
                  <a:cubicBezTo>
                    <a:pt x="89" y="23"/>
                    <a:pt x="96" y="22"/>
                    <a:pt x="102" y="21"/>
                  </a:cubicBezTo>
                  <a:cubicBezTo>
                    <a:pt x="104" y="21"/>
                    <a:pt x="106" y="21"/>
                    <a:pt x="108" y="21"/>
                  </a:cubicBezTo>
                  <a:lnTo>
                    <a:pt x="110" y="20"/>
                  </a:lnTo>
                  <a:lnTo>
                    <a:pt x="110" y="11"/>
                  </a:lnTo>
                </a:path>
              </a:pathLst>
            </a:custGeom>
            <a:solidFill>
              <a:srgbClr val="00A6E7"/>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pPr algn="l"/>
              <a:r>
                <a:rPr lang="en-US" altLang="ja-JP" sz="1029" noProof="1">
                  <a:latin typeface="Meiryo UI" panose="020B0604030504040204" pitchFamily="50" charset="-128"/>
                  <a:ea typeface="Meiryo UI" panose="020B0604030504040204" pitchFamily="50" charset="-128"/>
                  <a:cs typeface="Meiryo UI" panose="020B0604030504040204" pitchFamily="50" charset="-128"/>
                </a:rPr>
                <a:t>OSS bird's-eye view 2015</a:t>
              </a:r>
              <a:endParaRPr lang="ja-JP" altLang="en-US" sz="1029">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Freeform 50"/>
            <p:cNvSpPr>
              <a:spLocks noChangeArrowheads="1"/>
            </p:cNvSpPr>
            <p:nvPr/>
          </p:nvSpPr>
          <p:spPr bwMode="auto">
            <a:xfrm>
              <a:off x="103199" y="368660"/>
              <a:ext cx="2861912" cy="1919138"/>
            </a:xfrm>
            <a:custGeom>
              <a:avLst/>
              <a:gdLst>
                <a:gd name="T0" fmla="*/ 8335 w 8336"/>
                <a:gd name="T1" fmla="*/ 4819 h 4820"/>
                <a:gd name="T2" fmla="*/ 0 w 8336"/>
                <a:gd name="T3" fmla="*/ 4819 h 4820"/>
                <a:gd name="T4" fmla="*/ 0 w 8336"/>
                <a:gd name="T5" fmla="*/ 0 h 4820"/>
                <a:gd name="T6" fmla="*/ 8335 w 8336"/>
                <a:gd name="T7" fmla="*/ 0 h 4820"/>
                <a:gd name="T8" fmla="*/ 8335 w 8336"/>
                <a:gd name="T9" fmla="*/ 4819 h 4820"/>
              </a:gdLst>
              <a:ahLst/>
              <a:cxnLst>
                <a:cxn ang="0">
                  <a:pos x="T0" y="T1"/>
                </a:cxn>
                <a:cxn ang="0">
                  <a:pos x="T2" y="T3"/>
                </a:cxn>
                <a:cxn ang="0">
                  <a:pos x="T4" y="T5"/>
                </a:cxn>
                <a:cxn ang="0">
                  <a:pos x="T6" y="T7"/>
                </a:cxn>
                <a:cxn ang="0">
                  <a:pos x="T8" y="T9"/>
                </a:cxn>
              </a:cxnLst>
              <a:rect l="0" t="0" r="r" b="b"/>
              <a:pathLst>
                <a:path w="8336" h="4820">
                  <a:moveTo>
                    <a:pt x="8335" y="4819"/>
                  </a:moveTo>
                  <a:lnTo>
                    <a:pt x="0" y="4819"/>
                  </a:lnTo>
                  <a:lnTo>
                    <a:pt x="0" y="0"/>
                  </a:lnTo>
                  <a:lnTo>
                    <a:pt x="8335" y="0"/>
                  </a:lnTo>
                  <a:lnTo>
                    <a:pt x="8335" y="4819"/>
                  </a:lnTo>
                </a:path>
              </a:pathLst>
            </a:custGeom>
            <a:solidFill>
              <a:srgbClr val="FCD697"/>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Desktop business applications</a:t>
              </a:r>
            </a:p>
          </p:txBody>
        </p:sp>
        <p:sp>
          <p:nvSpPr>
            <p:cNvPr id="7" name="Freeform 196"/>
            <p:cNvSpPr>
              <a:spLocks noChangeArrowheads="1"/>
            </p:cNvSpPr>
            <p:nvPr/>
          </p:nvSpPr>
          <p:spPr bwMode="auto">
            <a:xfrm>
              <a:off x="100131" y="4348180"/>
              <a:ext cx="1921323" cy="2139136"/>
            </a:xfrm>
            <a:custGeom>
              <a:avLst/>
              <a:gdLst>
                <a:gd name="T0" fmla="*/ 8335 w 8336"/>
                <a:gd name="T1" fmla="*/ 3826 h 3827"/>
                <a:gd name="T2" fmla="*/ 0 w 8336"/>
                <a:gd name="T3" fmla="*/ 3826 h 3827"/>
                <a:gd name="T4" fmla="*/ 0 w 8336"/>
                <a:gd name="T5" fmla="*/ 0 h 3827"/>
                <a:gd name="T6" fmla="*/ 8335 w 8336"/>
                <a:gd name="T7" fmla="*/ 0 h 3827"/>
                <a:gd name="T8" fmla="*/ 8335 w 8336"/>
                <a:gd name="T9" fmla="*/ 3826 h 3827"/>
              </a:gdLst>
              <a:ahLst/>
              <a:cxnLst>
                <a:cxn ang="0">
                  <a:pos x="T0" y="T1"/>
                </a:cxn>
                <a:cxn ang="0">
                  <a:pos x="T2" y="T3"/>
                </a:cxn>
                <a:cxn ang="0">
                  <a:pos x="T4" y="T5"/>
                </a:cxn>
                <a:cxn ang="0">
                  <a:pos x="T6" y="T7"/>
                </a:cxn>
                <a:cxn ang="0">
                  <a:pos x="T8" y="T9"/>
                </a:cxn>
              </a:cxnLst>
              <a:rect l="0" t="0" r="r" b="b"/>
              <a:pathLst>
                <a:path w="8336" h="3827">
                  <a:moveTo>
                    <a:pt x="8335" y="3826"/>
                  </a:moveTo>
                  <a:lnTo>
                    <a:pt x="0" y="3826"/>
                  </a:lnTo>
                  <a:lnTo>
                    <a:pt x="0" y="0"/>
                  </a:lnTo>
                  <a:lnTo>
                    <a:pt x="8335" y="0"/>
                  </a:lnTo>
                  <a:lnTo>
                    <a:pt x="8335" y="3826"/>
                  </a:lnTo>
                </a:path>
              </a:pathLst>
            </a:custGeom>
            <a:solidFill>
              <a:srgbClr val="F3F8FC"/>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Operations management</a:t>
              </a:r>
            </a:p>
          </p:txBody>
        </p:sp>
        <p:sp>
          <p:nvSpPr>
            <p:cNvPr id="8" name="Freeform 262"/>
            <p:cNvSpPr>
              <a:spLocks noChangeArrowheads="1"/>
            </p:cNvSpPr>
            <p:nvPr/>
          </p:nvSpPr>
          <p:spPr bwMode="auto">
            <a:xfrm>
              <a:off x="6160900" y="394086"/>
              <a:ext cx="2825558" cy="826328"/>
            </a:xfrm>
            <a:custGeom>
              <a:avLst/>
              <a:gdLst>
                <a:gd name="T0" fmla="*/ 2657 w 2658"/>
                <a:gd name="T1" fmla="*/ 3074 h 3075"/>
                <a:gd name="T2" fmla="*/ 0 w 2658"/>
                <a:gd name="T3" fmla="*/ 3074 h 3075"/>
                <a:gd name="T4" fmla="*/ 0 w 2658"/>
                <a:gd name="T5" fmla="*/ 0 h 3075"/>
                <a:gd name="T6" fmla="*/ 2657 w 2658"/>
                <a:gd name="T7" fmla="*/ 0 h 3075"/>
                <a:gd name="T8" fmla="*/ 2657 w 2658"/>
                <a:gd name="T9" fmla="*/ 3074 h 3075"/>
              </a:gdLst>
              <a:ahLst/>
              <a:cxnLst>
                <a:cxn ang="0">
                  <a:pos x="T0" y="T1"/>
                </a:cxn>
                <a:cxn ang="0">
                  <a:pos x="T2" y="T3"/>
                </a:cxn>
                <a:cxn ang="0">
                  <a:pos x="T4" y="T5"/>
                </a:cxn>
                <a:cxn ang="0">
                  <a:pos x="T6" y="T7"/>
                </a:cxn>
                <a:cxn ang="0">
                  <a:pos x="T8" y="T9"/>
                </a:cxn>
              </a:cxnLst>
              <a:rect l="0" t="0" r="r" b="b"/>
              <a:pathLst>
                <a:path w="2658" h="3075">
                  <a:moveTo>
                    <a:pt x="2657" y="3074"/>
                  </a:moveTo>
                  <a:lnTo>
                    <a:pt x="0" y="3074"/>
                  </a:lnTo>
                  <a:lnTo>
                    <a:pt x="0" y="0"/>
                  </a:lnTo>
                  <a:lnTo>
                    <a:pt x="2657" y="0"/>
                  </a:lnTo>
                  <a:lnTo>
                    <a:pt x="2657" y="3074"/>
                  </a:lnTo>
                </a:path>
              </a:pathLst>
            </a:custGeom>
            <a:solidFill>
              <a:srgbClr val="EFE9CB"/>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Search, distributed processing</a:t>
              </a:r>
            </a:p>
          </p:txBody>
        </p:sp>
        <p:sp>
          <p:nvSpPr>
            <p:cNvPr id="10" name="Freeform 368"/>
            <p:cNvSpPr>
              <a:spLocks noChangeArrowheads="1"/>
            </p:cNvSpPr>
            <p:nvPr/>
          </p:nvSpPr>
          <p:spPr bwMode="auto">
            <a:xfrm>
              <a:off x="6143964" y="3643786"/>
              <a:ext cx="2829082" cy="1598814"/>
            </a:xfrm>
            <a:custGeom>
              <a:avLst/>
              <a:gdLst>
                <a:gd name="T0" fmla="*/ 8098 w 8099"/>
                <a:gd name="T1" fmla="*/ 4327 h 4328"/>
                <a:gd name="T2" fmla="*/ 0 w 8099"/>
                <a:gd name="T3" fmla="*/ 4327 h 4328"/>
                <a:gd name="T4" fmla="*/ 0 w 8099"/>
                <a:gd name="T5" fmla="*/ 0 h 4328"/>
                <a:gd name="T6" fmla="*/ 8098 w 8099"/>
                <a:gd name="T7" fmla="*/ 0 h 4328"/>
                <a:gd name="T8" fmla="*/ 8098 w 8099"/>
                <a:gd name="T9" fmla="*/ 4327 h 4328"/>
              </a:gdLst>
              <a:ahLst/>
              <a:cxnLst>
                <a:cxn ang="0">
                  <a:pos x="T0" y="T1"/>
                </a:cxn>
                <a:cxn ang="0">
                  <a:pos x="T2" y="T3"/>
                </a:cxn>
                <a:cxn ang="0">
                  <a:pos x="T4" y="T5"/>
                </a:cxn>
                <a:cxn ang="0">
                  <a:pos x="T6" y="T7"/>
                </a:cxn>
                <a:cxn ang="0">
                  <a:pos x="T8" y="T9"/>
                </a:cxn>
              </a:cxnLst>
              <a:rect l="0" t="0" r="r" b="b"/>
              <a:pathLst>
                <a:path w="8099" h="4328">
                  <a:moveTo>
                    <a:pt x="8098" y="4327"/>
                  </a:moveTo>
                  <a:lnTo>
                    <a:pt x="0" y="4327"/>
                  </a:lnTo>
                  <a:lnTo>
                    <a:pt x="0" y="0"/>
                  </a:lnTo>
                  <a:lnTo>
                    <a:pt x="8098" y="0"/>
                  </a:lnTo>
                  <a:lnTo>
                    <a:pt x="8098" y="4327"/>
                  </a:lnTo>
                </a:path>
              </a:pathLst>
            </a:custGeom>
            <a:solidFill>
              <a:srgbClr val="F0BFA6"/>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Security</a:t>
              </a:r>
            </a:p>
          </p:txBody>
        </p:sp>
        <p:sp>
          <p:nvSpPr>
            <p:cNvPr id="11" name="Freeform 429"/>
            <p:cNvSpPr>
              <a:spLocks noChangeArrowheads="1"/>
            </p:cNvSpPr>
            <p:nvPr/>
          </p:nvSpPr>
          <p:spPr bwMode="auto">
            <a:xfrm>
              <a:off x="6143140" y="5274831"/>
              <a:ext cx="2829082" cy="1404494"/>
            </a:xfrm>
            <a:custGeom>
              <a:avLst/>
              <a:gdLst>
                <a:gd name="T0" fmla="*/ 8098 w 8099"/>
                <a:gd name="T1" fmla="*/ 3044 h 3045"/>
                <a:gd name="T2" fmla="*/ 0 w 8099"/>
                <a:gd name="T3" fmla="*/ 3044 h 3045"/>
                <a:gd name="T4" fmla="*/ 0 w 8099"/>
                <a:gd name="T5" fmla="*/ 0 h 3045"/>
                <a:gd name="T6" fmla="*/ 8098 w 8099"/>
                <a:gd name="T7" fmla="*/ 0 h 3045"/>
                <a:gd name="T8" fmla="*/ 8098 w 8099"/>
                <a:gd name="T9" fmla="*/ 3044 h 3045"/>
              </a:gdLst>
              <a:ahLst/>
              <a:cxnLst>
                <a:cxn ang="0">
                  <a:pos x="T0" y="T1"/>
                </a:cxn>
                <a:cxn ang="0">
                  <a:pos x="T2" y="T3"/>
                </a:cxn>
                <a:cxn ang="0">
                  <a:pos x="T4" y="T5"/>
                </a:cxn>
                <a:cxn ang="0">
                  <a:pos x="T6" y="T7"/>
                </a:cxn>
                <a:cxn ang="0">
                  <a:pos x="T8" y="T9"/>
                </a:cxn>
              </a:cxnLst>
              <a:rect l="0" t="0" r="r" b="b"/>
              <a:pathLst>
                <a:path w="8099" h="3045">
                  <a:moveTo>
                    <a:pt x="8098" y="3044"/>
                  </a:moveTo>
                  <a:lnTo>
                    <a:pt x="0" y="3044"/>
                  </a:lnTo>
                  <a:lnTo>
                    <a:pt x="0" y="0"/>
                  </a:lnTo>
                  <a:lnTo>
                    <a:pt x="8098" y="0"/>
                  </a:lnTo>
                  <a:lnTo>
                    <a:pt x="8098" y="3044"/>
                  </a:lnTo>
                </a:path>
              </a:pathLst>
            </a:custGeom>
            <a:solidFill>
              <a:srgbClr val="E6E6E7"/>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457" noProof="1">
                  <a:solidFill>
                    <a:schemeClr val="accent2"/>
                  </a:solidFill>
                  <a:latin typeface="Meiryo UI" panose="020B0604030504040204" pitchFamily="50" charset="-128"/>
                  <a:ea typeface="Meiryo UI" panose="020B0604030504040204" pitchFamily="50" charset="-128"/>
                  <a:cs typeface="Meiryo UI" panose="020B0604030504040204" pitchFamily="50" charset="-128"/>
                </a:rPr>
                <a:t>File servers, mail servers, etc.</a:t>
              </a:r>
            </a:p>
          </p:txBody>
        </p:sp>
        <p:sp>
          <p:nvSpPr>
            <p:cNvPr id="12" name="Freeform 129"/>
            <p:cNvSpPr>
              <a:spLocks noChangeArrowheads="1"/>
            </p:cNvSpPr>
            <p:nvPr/>
          </p:nvSpPr>
          <p:spPr bwMode="auto">
            <a:xfrm>
              <a:off x="103199" y="2400315"/>
              <a:ext cx="2861912" cy="1852729"/>
            </a:xfrm>
            <a:custGeom>
              <a:avLst/>
              <a:gdLst>
                <a:gd name="T0" fmla="*/ 8335 w 8336"/>
                <a:gd name="T1" fmla="*/ 4223 h 4224"/>
                <a:gd name="T2" fmla="*/ 0 w 8336"/>
                <a:gd name="T3" fmla="*/ 4223 h 4224"/>
                <a:gd name="T4" fmla="*/ 0 w 8336"/>
                <a:gd name="T5" fmla="*/ 0 h 4224"/>
                <a:gd name="T6" fmla="*/ 8335 w 8336"/>
                <a:gd name="T7" fmla="*/ 0 h 4224"/>
                <a:gd name="T8" fmla="*/ 8335 w 8336"/>
                <a:gd name="T9" fmla="*/ 4223 h 4224"/>
              </a:gdLst>
              <a:ahLst/>
              <a:cxnLst>
                <a:cxn ang="0">
                  <a:pos x="T0" y="T1"/>
                </a:cxn>
                <a:cxn ang="0">
                  <a:pos x="T2" y="T3"/>
                </a:cxn>
                <a:cxn ang="0">
                  <a:pos x="T4" y="T5"/>
                </a:cxn>
                <a:cxn ang="0">
                  <a:pos x="T6" y="T7"/>
                </a:cxn>
                <a:cxn ang="0">
                  <a:pos x="T8" y="T9"/>
                </a:cxn>
              </a:cxnLst>
              <a:rect l="0" t="0" r="r" b="b"/>
              <a:pathLst>
                <a:path w="8336" h="4224">
                  <a:moveTo>
                    <a:pt x="8335" y="4223"/>
                  </a:moveTo>
                  <a:lnTo>
                    <a:pt x="0" y="4223"/>
                  </a:lnTo>
                  <a:lnTo>
                    <a:pt x="0" y="0"/>
                  </a:lnTo>
                  <a:lnTo>
                    <a:pt x="8335" y="0"/>
                  </a:lnTo>
                  <a:lnTo>
                    <a:pt x="8335" y="4223"/>
                  </a:lnTo>
                </a:path>
              </a:pathLst>
            </a:custGeom>
            <a:solidFill>
              <a:srgbClr val="BED1BA"/>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Web/AP servers, databases</a:t>
              </a:r>
            </a:p>
          </p:txBody>
        </p:sp>
        <p:sp>
          <p:nvSpPr>
            <p:cNvPr id="13" name="Freeform 6"/>
            <p:cNvSpPr>
              <a:spLocks noChangeArrowheads="1"/>
            </p:cNvSpPr>
            <p:nvPr/>
          </p:nvSpPr>
          <p:spPr bwMode="auto">
            <a:xfrm>
              <a:off x="2050167" y="4342533"/>
              <a:ext cx="943250" cy="2421716"/>
            </a:xfrm>
            <a:custGeom>
              <a:avLst/>
              <a:gdLst>
                <a:gd name="T0" fmla="*/ 2735 w 2736"/>
                <a:gd name="T1" fmla="*/ 4819 h 4820"/>
                <a:gd name="T2" fmla="*/ 0 w 2736"/>
                <a:gd name="T3" fmla="*/ 4819 h 4820"/>
                <a:gd name="T4" fmla="*/ 0 w 2736"/>
                <a:gd name="T5" fmla="*/ 0 h 4820"/>
                <a:gd name="T6" fmla="*/ 2735 w 2736"/>
                <a:gd name="T7" fmla="*/ 0 h 4820"/>
                <a:gd name="T8" fmla="*/ 2735 w 2736"/>
                <a:gd name="T9" fmla="*/ 4819 h 4820"/>
              </a:gdLst>
              <a:ahLst/>
              <a:cxnLst>
                <a:cxn ang="0">
                  <a:pos x="T0" y="T1"/>
                </a:cxn>
                <a:cxn ang="0">
                  <a:pos x="T2" y="T3"/>
                </a:cxn>
                <a:cxn ang="0">
                  <a:pos x="T4" y="T5"/>
                </a:cxn>
                <a:cxn ang="0">
                  <a:pos x="T6" y="T7"/>
                </a:cxn>
                <a:cxn ang="0">
                  <a:pos x="T8" y="T9"/>
                </a:cxn>
              </a:cxnLst>
              <a:rect l="0" t="0" r="r" b="b"/>
              <a:pathLst>
                <a:path w="2736" h="4820">
                  <a:moveTo>
                    <a:pt x="2735" y="4819"/>
                  </a:moveTo>
                  <a:lnTo>
                    <a:pt x="0" y="4819"/>
                  </a:lnTo>
                  <a:lnTo>
                    <a:pt x="0" y="0"/>
                  </a:lnTo>
                  <a:lnTo>
                    <a:pt x="2735" y="0"/>
                  </a:lnTo>
                  <a:lnTo>
                    <a:pt x="2735" y="4819"/>
                  </a:lnTo>
                </a:path>
              </a:pathLst>
            </a:custGeom>
            <a:solidFill>
              <a:srgbClr val="F4F7F3"/>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Web site construction</a:t>
              </a:r>
            </a:p>
          </p:txBody>
        </p:sp>
        <p:sp>
          <p:nvSpPr>
            <p:cNvPr id="14" name="Freeform 297"/>
            <p:cNvSpPr>
              <a:spLocks noChangeArrowheads="1"/>
            </p:cNvSpPr>
            <p:nvPr/>
          </p:nvSpPr>
          <p:spPr bwMode="auto">
            <a:xfrm>
              <a:off x="6156048" y="1272902"/>
              <a:ext cx="2829082" cy="2350896"/>
            </a:xfrm>
            <a:custGeom>
              <a:avLst/>
              <a:gdLst>
                <a:gd name="T0" fmla="*/ 8098 w 8099"/>
                <a:gd name="T1" fmla="*/ 5292 h 5293"/>
                <a:gd name="T2" fmla="*/ 0 w 8099"/>
                <a:gd name="T3" fmla="*/ 5292 h 5293"/>
                <a:gd name="T4" fmla="*/ 0 w 8099"/>
                <a:gd name="T5" fmla="*/ 0 h 5293"/>
                <a:gd name="T6" fmla="*/ 8098 w 8099"/>
                <a:gd name="T7" fmla="*/ 0 h 5293"/>
                <a:gd name="T8" fmla="*/ 8098 w 8099"/>
                <a:gd name="T9" fmla="*/ 5292 h 5293"/>
              </a:gdLst>
              <a:ahLst/>
              <a:cxnLst>
                <a:cxn ang="0">
                  <a:pos x="T0" y="T1"/>
                </a:cxn>
                <a:cxn ang="0">
                  <a:pos x="T2" y="T3"/>
                </a:cxn>
                <a:cxn ang="0">
                  <a:pos x="T4" y="T5"/>
                </a:cxn>
                <a:cxn ang="0">
                  <a:pos x="T6" y="T7"/>
                </a:cxn>
                <a:cxn ang="0">
                  <a:pos x="T8" y="T9"/>
                </a:cxn>
              </a:cxnLst>
              <a:rect l="0" t="0" r="r" b="b"/>
              <a:pathLst>
                <a:path w="8099" h="5293">
                  <a:moveTo>
                    <a:pt x="8098" y="5292"/>
                  </a:moveTo>
                  <a:lnTo>
                    <a:pt x="0" y="5292"/>
                  </a:lnTo>
                  <a:lnTo>
                    <a:pt x="0" y="0"/>
                  </a:lnTo>
                  <a:lnTo>
                    <a:pt x="8098" y="0"/>
                  </a:lnTo>
                  <a:lnTo>
                    <a:pt x="8098" y="5292"/>
                  </a:lnTo>
                </a:path>
              </a:pathLst>
            </a:custGeom>
            <a:solidFill>
              <a:srgbClr val="C6BFDF"/>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Development assistance</a:t>
              </a:r>
            </a:p>
          </p:txBody>
        </p:sp>
        <p:sp>
          <p:nvSpPr>
            <p:cNvPr id="16" name="Freeform 33"/>
            <p:cNvSpPr>
              <a:spLocks noChangeArrowheads="1"/>
            </p:cNvSpPr>
            <p:nvPr/>
          </p:nvSpPr>
          <p:spPr bwMode="auto">
            <a:xfrm>
              <a:off x="3015235" y="3031364"/>
              <a:ext cx="3001772" cy="3717726"/>
            </a:xfrm>
            <a:custGeom>
              <a:avLst/>
              <a:gdLst>
                <a:gd name="T0" fmla="*/ 0 w 3904"/>
                <a:gd name="T1" fmla="*/ 3595 h 3596"/>
                <a:gd name="T2" fmla="*/ 3903 w 3904"/>
                <a:gd name="T3" fmla="*/ 3595 h 3596"/>
                <a:gd name="T4" fmla="*/ 3903 w 3904"/>
                <a:gd name="T5" fmla="*/ 0 h 3596"/>
                <a:gd name="T6" fmla="*/ 0 w 3904"/>
                <a:gd name="T7" fmla="*/ 0 h 3596"/>
                <a:gd name="T8" fmla="*/ 0 w 3904"/>
                <a:gd name="T9" fmla="*/ 3595 h 3596"/>
              </a:gdLst>
              <a:ahLst/>
              <a:cxnLst>
                <a:cxn ang="0">
                  <a:pos x="T0" y="T1"/>
                </a:cxn>
                <a:cxn ang="0">
                  <a:pos x="T2" y="T3"/>
                </a:cxn>
                <a:cxn ang="0">
                  <a:pos x="T4" y="T5"/>
                </a:cxn>
                <a:cxn ang="0">
                  <a:pos x="T6" y="T7"/>
                </a:cxn>
                <a:cxn ang="0">
                  <a:pos x="T8" y="T9"/>
                </a:cxn>
              </a:cxnLst>
              <a:rect l="0" t="0" r="r" b="b"/>
              <a:pathLst>
                <a:path w="3904" h="3596">
                  <a:moveTo>
                    <a:pt x="0" y="3595"/>
                  </a:moveTo>
                  <a:lnTo>
                    <a:pt x="3903" y="3595"/>
                  </a:lnTo>
                  <a:lnTo>
                    <a:pt x="3903" y="0"/>
                  </a:lnTo>
                  <a:lnTo>
                    <a:pt x="0" y="0"/>
                  </a:lnTo>
                  <a:lnTo>
                    <a:pt x="0" y="3595"/>
                  </a:lnTo>
                </a:path>
              </a:pathLst>
            </a:custGeom>
            <a:solidFill>
              <a:srgbClr val="BAD9EA"/>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OS, virtualization, cloud</a:t>
              </a:r>
            </a:p>
          </p:txBody>
        </p:sp>
        <p:grpSp>
          <p:nvGrpSpPr>
            <p:cNvPr id="4" name="グループ化 3"/>
            <p:cNvGrpSpPr/>
            <p:nvPr/>
          </p:nvGrpSpPr>
          <p:grpSpPr>
            <a:xfrm>
              <a:off x="1101829" y="548059"/>
              <a:ext cx="892319" cy="332034"/>
              <a:chOff x="1518262" y="786348"/>
              <a:chExt cx="1249247" cy="464848"/>
            </a:xfrm>
          </p:grpSpPr>
          <p:sp>
            <p:nvSpPr>
              <p:cNvPr id="35" name="正方形/長方形 34"/>
              <p:cNvSpPr/>
              <p:nvPr/>
            </p:nvSpPr>
            <p:spPr bwMode="gray">
              <a:xfrm>
                <a:off x="1518262" y="931510"/>
                <a:ext cx="1249247" cy="319686"/>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
                  </a:rPr>
                  <a:t>SpagoBI</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36" name="テキスト ボックス 35"/>
              <p:cNvSpPr txBox="1"/>
              <p:nvPr/>
            </p:nvSpPr>
            <p:spPr bwMode="gray">
              <a:xfrm>
                <a:off x="1518262" y="786348"/>
                <a:ext cx="1249247" cy="145232"/>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BI</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 name="グループ化 1"/>
            <p:cNvGrpSpPr/>
            <p:nvPr/>
          </p:nvGrpSpPr>
          <p:grpSpPr>
            <a:xfrm>
              <a:off x="2037341" y="912844"/>
              <a:ext cx="892319" cy="498284"/>
              <a:chOff x="2843368" y="786348"/>
              <a:chExt cx="1249247" cy="697598"/>
            </a:xfrm>
          </p:grpSpPr>
          <p:sp>
            <p:nvSpPr>
              <p:cNvPr id="38" name="正方形/長方形 37"/>
              <p:cNvSpPr/>
              <p:nvPr/>
            </p:nvSpPr>
            <p:spPr bwMode="gray">
              <a:xfrm>
                <a:off x="2843368" y="931507"/>
                <a:ext cx="1249247" cy="552439"/>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3"/>
                  </a:rPr>
                  <a:t>ADempiere</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4"/>
                  </a:rPr>
                  <a:t>Compiere</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5"/>
                  </a:rPr>
                  <a:t>ERP5</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6"/>
                  </a:rPr>
                  <a:t>Openbravo</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39" name="テキスト ボックス 38"/>
              <p:cNvSpPr txBox="1"/>
              <p:nvPr/>
            </p:nvSpPr>
            <p:spPr bwMode="gray">
              <a:xfrm>
                <a:off x="2843368" y="786348"/>
                <a:ext cx="1249247" cy="145231"/>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ERP</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40" name="グループ化 39"/>
            <p:cNvGrpSpPr/>
            <p:nvPr/>
          </p:nvGrpSpPr>
          <p:grpSpPr>
            <a:xfrm>
              <a:off x="1092968" y="957245"/>
              <a:ext cx="892319" cy="323332"/>
              <a:chOff x="5688124" y="1408586"/>
              <a:chExt cx="3240360" cy="410859"/>
            </a:xfrm>
          </p:grpSpPr>
          <p:sp>
            <p:nvSpPr>
              <p:cNvPr id="41" name="正方形/長方形 40"/>
              <p:cNvSpPr/>
              <p:nvPr/>
            </p:nvSpPr>
            <p:spPr bwMode="gray">
              <a:xfrm>
                <a:off x="5688124" y="1540341"/>
                <a:ext cx="3240360" cy="279104"/>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7"/>
                  </a:rPr>
                  <a:t>Apache OpenOffice</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8"/>
                  </a:rPr>
                  <a:t>LibreOffice</a:t>
                </a:r>
                <a:endParaRPr kumimoji="0" lang="en-US" altLang="ja-JP" sz="457" kern="0" dirty="0">
                  <a:latin typeface="Meiryo UI" pitchFamily="50" charset="-128"/>
                  <a:ea typeface="Meiryo UI" pitchFamily="50" charset="-128"/>
                  <a:cs typeface="Meiryo UI" pitchFamily="50" charset="-128"/>
                </a:endParaRPr>
              </a:p>
            </p:txBody>
          </p:sp>
          <p:sp>
            <p:nvSpPr>
              <p:cNvPr id="42" name="テキスト ボックス 41"/>
              <p:cNvSpPr txBox="1"/>
              <p:nvPr/>
            </p:nvSpPr>
            <p:spPr bwMode="gray">
              <a:xfrm>
                <a:off x="5688124" y="1408586"/>
                <a:ext cx="3240360" cy="131819"/>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office suite</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6" name="グループ化 5"/>
            <p:cNvGrpSpPr/>
            <p:nvPr/>
          </p:nvGrpSpPr>
          <p:grpSpPr>
            <a:xfrm>
              <a:off x="142354" y="1676984"/>
              <a:ext cx="887884" cy="572856"/>
              <a:chOff x="193155" y="2502725"/>
              <a:chExt cx="1249247" cy="801998"/>
            </a:xfrm>
          </p:grpSpPr>
          <p:sp>
            <p:nvSpPr>
              <p:cNvPr id="44" name="正方形/長方形 43"/>
              <p:cNvSpPr/>
              <p:nvPr/>
            </p:nvSpPr>
            <p:spPr bwMode="gray">
              <a:xfrm>
                <a:off x="193155" y="2647886"/>
                <a:ext cx="1249247" cy="656837"/>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9"/>
                  </a:rPr>
                  <a:t>Blender</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0"/>
                  </a:rPr>
                  <a:t>osCommerce</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1"/>
                  </a:rPr>
                  <a:t>Quantum GIS</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u="sng" kern="0" noProof="1">
                    <a:latin typeface="Meiryo UI" pitchFamily="50" charset="-128"/>
                    <a:ea typeface="Meiryo UI" pitchFamily="50" charset="-128"/>
                    <a:cs typeface="Meiryo UI" pitchFamily="50" charset="-128"/>
                    <a:hlinkClick r:id="rId12"/>
                  </a:rPr>
                  <a:t>SAS</a:t>
                </a:r>
                <a:endParaRPr kumimoji="0" lang="en-US" altLang="ja-JP" sz="457" u="sng"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3"/>
                  </a:rPr>
                  <a:t>WEKA</a:t>
                </a:r>
                <a:endParaRPr kumimoji="0" lang="en-US" altLang="ja-JP" sz="457" kern="0" dirty="0">
                  <a:latin typeface="Meiryo UI" pitchFamily="50" charset="-128"/>
                  <a:ea typeface="Meiryo UI" pitchFamily="50" charset="-128"/>
                  <a:cs typeface="Meiryo UI" pitchFamily="50" charset="-128"/>
                </a:endParaRPr>
              </a:p>
            </p:txBody>
          </p:sp>
          <p:sp>
            <p:nvSpPr>
              <p:cNvPr id="45" name="テキスト ボックス 44"/>
              <p:cNvSpPr txBox="1"/>
              <p:nvPr/>
            </p:nvSpPr>
            <p:spPr bwMode="gray">
              <a:xfrm>
                <a:off x="193155" y="2502725"/>
                <a:ext cx="1249247" cy="145161"/>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Professional software (such as CAD)</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3" name="グループ化 2"/>
            <p:cNvGrpSpPr/>
            <p:nvPr/>
          </p:nvGrpSpPr>
          <p:grpSpPr>
            <a:xfrm>
              <a:off x="2034258" y="538754"/>
              <a:ext cx="892319" cy="341340"/>
              <a:chOff x="1513251" y="1421709"/>
              <a:chExt cx="1249247" cy="477876"/>
            </a:xfrm>
          </p:grpSpPr>
          <p:sp>
            <p:nvSpPr>
              <p:cNvPr id="47" name="正方形/長方形 46"/>
              <p:cNvSpPr/>
              <p:nvPr/>
            </p:nvSpPr>
            <p:spPr bwMode="gray">
              <a:xfrm>
                <a:off x="1513251" y="1566871"/>
                <a:ext cx="1249247" cy="332714"/>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14"/>
                  </a:rPr>
                  <a:t>OpenPSA</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5"/>
                  </a:rPr>
                  <a:t>SugarCRM</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48" name="テキスト ボックス 47"/>
              <p:cNvSpPr txBox="1"/>
              <p:nvPr/>
            </p:nvSpPr>
            <p:spPr bwMode="gray">
              <a:xfrm>
                <a:off x="1513251" y="1421709"/>
                <a:ext cx="1249247" cy="145232"/>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CRM</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50" name="正方形/長方形 49"/>
            <p:cNvSpPr/>
            <p:nvPr/>
          </p:nvSpPr>
          <p:spPr bwMode="gray">
            <a:xfrm>
              <a:off x="1084473" y="1763041"/>
              <a:ext cx="892319" cy="484446"/>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16"/>
                </a:rPr>
                <a:t>Aipo</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7"/>
                </a:rPr>
                <a:t>eGroupware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8"/>
                </a:rPr>
                <a:t>Thetis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9"/>
                </a:rPr>
                <a:t>TUTOS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0"/>
                </a:rPr>
                <a:t>Zimbra</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51" name="テキスト ボックス 50"/>
            <p:cNvSpPr txBox="1"/>
            <p:nvPr/>
          </p:nvSpPr>
          <p:spPr bwMode="gray">
            <a:xfrm>
              <a:off x="1084473" y="1656093"/>
              <a:ext cx="892319" cy="103736"/>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Groupware</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27" name="グループ化 26"/>
            <p:cNvGrpSpPr/>
            <p:nvPr/>
          </p:nvGrpSpPr>
          <p:grpSpPr>
            <a:xfrm>
              <a:off x="2037340" y="1443039"/>
              <a:ext cx="892319" cy="251940"/>
              <a:chOff x="2834884" y="2092757"/>
              <a:chExt cx="1249247" cy="352716"/>
            </a:xfrm>
          </p:grpSpPr>
          <p:sp>
            <p:nvSpPr>
              <p:cNvPr id="53" name="正方形/長方形 52"/>
              <p:cNvSpPr/>
              <p:nvPr/>
            </p:nvSpPr>
            <p:spPr bwMode="gray">
              <a:xfrm>
                <a:off x="2834884" y="2237917"/>
                <a:ext cx="1249247" cy="207556"/>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21"/>
                  </a:rPr>
                  <a:t>MosP</a:t>
                </a:r>
                <a:endParaRPr kumimoji="0" lang="en-US" altLang="ja-JP" sz="457" kern="0" dirty="0">
                  <a:latin typeface="Meiryo UI" pitchFamily="50" charset="-128"/>
                  <a:ea typeface="Meiryo UI" pitchFamily="50" charset="-128"/>
                  <a:cs typeface="Meiryo UI" pitchFamily="50" charset="-128"/>
                </a:endParaRPr>
              </a:p>
            </p:txBody>
          </p:sp>
          <p:sp>
            <p:nvSpPr>
              <p:cNvPr id="54" name="テキスト ボックス 53"/>
              <p:cNvSpPr txBox="1"/>
              <p:nvPr/>
            </p:nvSpPr>
            <p:spPr bwMode="gray">
              <a:xfrm>
                <a:off x="2834884" y="2092757"/>
                <a:ext cx="1249247" cy="145232"/>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Personnel and Salary</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55" name="グループ化 54"/>
            <p:cNvGrpSpPr/>
            <p:nvPr/>
          </p:nvGrpSpPr>
          <p:grpSpPr>
            <a:xfrm>
              <a:off x="2030977" y="1808454"/>
              <a:ext cx="892319" cy="404478"/>
              <a:chOff x="5688124" y="1408586"/>
              <a:chExt cx="3240360" cy="513971"/>
            </a:xfrm>
          </p:grpSpPr>
          <p:sp>
            <p:nvSpPr>
              <p:cNvPr id="56" name="正方形/長方形 55"/>
              <p:cNvSpPr/>
              <p:nvPr/>
            </p:nvSpPr>
            <p:spPr bwMode="gray">
              <a:xfrm>
                <a:off x="5688124" y="1540338"/>
                <a:ext cx="3240360" cy="382219"/>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2"/>
                  </a:rPr>
                  <a:t>Asterisk</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3"/>
                  </a:rPr>
                  <a:t>FreeSWITCH</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4"/>
                  </a:rPr>
                  <a:t>OTRS</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57" name="テキスト ボックス 56"/>
              <p:cNvSpPr txBox="1"/>
              <p:nvPr/>
            </p:nvSpPr>
            <p:spPr bwMode="gray">
              <a:xfrm>
                <a:off x="5688124" y="1408586"/>
                <a:ext cx="3240360" cy="131819"/>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operations, manufacturing control</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61" name="グループ化 60"/>
            <p:cNvGrpSpPr/>
            <p:nvPr/>
          </p:nvGrpSpPr>
          <p:grpSpPr>
            <a:xfrm>
              <a:off x="2096290" y="4488767"/>
              <a:ext cx="855598" cy="1890071"/>
              <a:chOff x="5688124" y="1408586"/>
              <a:chExt cx="3107011" cy="2401727"/>
            </a:xfrm>
          </p:grpSpPr>
          <p:sp>
            <p:nvSpPr>
              <p:cNvPr id="62" name="正方形/長方形 61"/>
              <p:cNvSpPr/>
              <p:nvPr/>
            </p:nvSpPr>
            <p:spPr bwMode="gray">
              <a:xfrm>
                <a:off x="5688127" y="1540339"/>
                <a:ext cx="3107008" cy="2269974"/>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5"/>
                  </a:rPr>
                  <a:t>Alfresco</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6"/>
                  </a:rPr>
                  <a:t>Apache Lenya</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7"/>
                  </a:rPr>
                  <a:t>DotNetNuke</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8"/>
                  </a:rPr>
                  <a:t>Drupal</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9"/>
                  </a:rPr>
                  <a:t>eZ Publish</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0"/>
                  </a:rPr>
                  <a:t>GateIn</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1"/>
                  </a:rPr>
                  <a:t>Geeklog</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32"/>
                  </a:rPr>
                  <a:t>Joomla!</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3"/>
                  </a:rPr>
                  <a:t>Liferay Portal</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4"/>
                  </a:rPr>
                  <a:t>moodle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5"/>
                  </a:rPr>
                  <a:t>Movable Type Open Source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36"/>
                  </a:rPr>
                  <a:t>NetCommons</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37"/>
                  </a:rPr>
                  <a:t>OpenPNE</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8"/>
                  </a:rPr>
                  <a:t>Plone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9"/>
                  </a:rPr>
                  <a:t>PukiWiki</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40"/>
                  </a:rPr>
                  <a:t>TextPattern</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41"/>
                  </a:rPr>
                  <a:t>WordPress</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42"/>
                  </a:rPr>
                  <a:t>Xoops</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43"/>
                  </a:rPr>
                  <a:t>XOOPS cube</a:t>
                </a:r>
                <a:endParaRPr kumimoji="0" lang="en-US" altLang="ja-JP" sz="457" kern="0" dirty="0">
                  <a:latin typeface="Meiryo UI" pitchFamily="50" charset="-128"/>
                  <a:ea typeface="Meiryo UI" pitchFamily="50" charset="-128"/>
                  <a:cs typeface="Meiryo UI" pitchFamily="50" charset="-128"/>
                </a:endParaRPr>
              </a:p>
            </p:txBody>
          </p:sp>
          <p:sp>
            <p:nvSpPr>
              <p:cNvPr id="63" name="テキスト ボックス 62"/>
              <p:cNvSpPr txBox="1"/>
              <p:nvPr/>
            </p:nvSpPr>
            <p:spPr bwMode="gray">
              <a:xfrm>
                <a:off x="5688124" y="1408586"/>
                <a:ext cx="3107010" cy="137567"/>
              </a:xfrm>
              <a:prstGeom prst="rect">
                <a:avLst/>
              </a:prstGeom>
              <a:solidFill>
                <a:srgbClr val="D0DD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CMS Portal</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67" name="グループ化 66"/>
            <p:cNvGrpSpPr/>
            <p:nvPr/>
          </p:nvGrpSpPr>
          <p:grpSpPr>
            <a:xfrm>
              <a:off x="6191321" y="572613"/>
              <a:ext cx="892319" cy="606191"/>
              <a:chOff x="5688124" y="1408586"/>
              <a:chExt cx="3240360" cy="770292"/>
            </a:xfrm>
          </p:grpSpPr>
          <p:sp>
            <p:nvSpPr>
              <p:cNvPr id="68" name="正方形/長方形 67"/>
              <p:cNvSpPr/>
              <p:nvPr/>
            </p:nvSpPr>
            <p:spPr bwMode="gray">
              <a:xfrm>
                <a:off x="5688124" y="1540339"/>
                <a:ext cx="3240360" cy="638539"/>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44"/>
                  </a:rPr>
                  <a:t>Apache Lucene</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u="sng"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45"/>
                  </a:rPr>
                  <a:t>Elasticsearch</a:t>
                </a:r>
                <a:endParaRPr kumimoji="0" lang="en-US" altLang="ja-JP" sz="457"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u="sng"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46"/>
                  </a:rPr>
                  <a:t>Kibana</a:t>
                </a:r>
                <a:endParaRPr kumimoji="0" lang="en-US" altLang="ja-JP" sz="457"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endParaRPr kumimoji="0" lang="en-US" altLang="ja-JP" sz="457"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69" name="テキスト ボックス 68"/>
              <p:cNvSpPr txBox="1"/>
              <p:nvPr/>
            </p:nvSpPr>
            <p:spPr bwMode="gray">
              <a:xfrm>
                <a:off x="5688124" y="1408586"/>
                <a:ext cx="3240360" cy="131819"/>
              </a:xfrm>
              <a:prstGeom prst="rect">
                <a:avLst/>
              </a:prstGeom>
              <a:solidFill>
                <a:srgbClr val="F8F5E6"/>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Search Engine</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70" name="グループ化 69"/>
            <p:cNvGrpSpPr/>
            <p:nvPr/>
          </p:nvGrpSpPr>
          <p:grpSpPr>
            <a:xfrm>
              <a:off x="2096290" y="6399751"/>
              <a:ext cx="855599" cy="327306"/>
              <a:chOff x="5688124" y="1408586"/>
              <a:chExt cx="3240360" cy="415910"/>
            </a:xfrm>
          </p:grpSpPr>
          <p:sp>
            <p:nvSpPr>
              <p:cNvPr id="71" name="正方形/長方形 70"/>
              <p:cNvSpPr/>
              <p:nvPr/>
            </p:nvSpPr>
            <p:spPr bwMode="gray">
              <a:xfrm>
                <a:off x="5688124" y="1540339"/>
                <a:ext cx="3240360" cy="284157"/>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47"/>
                  </a:rPr>
                  <a:t>EC-Cube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48"/>
                  </a:rPr>
                  <a:t>Zen Cart</a:t>
                </a:r>
                <a:endParaRPr kumimoji="0" lang="en-US" altLang="ja-JP" sz="457" kern="0" dirty="0">
                  <a:latin typeface="Meiryo UI" pitchFamily="50" charset="-128"/>
                  <a:ea typeface="Meiryo UI" pitchFamily="50" charset="-128"/>
                  <a:cs typeface="Meiryo UI" pitchFamily="50" charset="-128"/>
                </a:endParaRPr>
              </a:p>
            </p:txBody>
          </p:sp>
          <p:sp>
            <p:nvSpPr>
              <p:cNvPr id="72" name="テキスト ボックス 71"/>
              <p:cNvSpPr txBox="1"/>
              <p:nvPr/>
            </p:nvSpPr>
            <p:spPr bwMode="gray">
              <a:xfrm>
                <a:off x="5688124" y="1408586"/>
                <a:ext cx="3240360" cy="131819"/>
              </a:xfrm>
              <a:prstGeom prst="rect">
                <a:avLst/>
              </a:prstGeom>
              <a:solidFill>
                <a:srgbClr val="D0DD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E-Commerce</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73" name="グループ化 72"/>
            <p:cNvGrpSpPr/>
            <p:nvPr/>
          </p:nvGrpSpPr>
          <p:grpSpPr>
            <a:xfrm>
              <a:off x="7146886" y="564381"/>
              <a:ext cx="892319" cy="517543"/>
              <a:chOff x="5688124" y="1408586"/>
              <a:chExt cx="3240360" cy="657645"/>
            </a:xfrm>
          </p:grpSpPr>
          <p:sp>
            <p:nvSpPr>
              <p:cNvPr id="74" name="正方形/長方形 73"/>
              <p:cNvSpPr/>
              <p:nvPr/>
            </p:nvSpPr>
            <p:spPr bwMode="gray">
              <a:xfrm>
                <a:off x="5688124" y="1540339"/>
                <a:ext cx="3240360" cy="525892"/>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49"/>
                  </a:rPr>
                  <a:t>Apache Hadoop</a:t>
                </a:r>
                <a:endParaRPr kumimoji="0" lang="en-US" altLang="ja-JP" sz="457" u="sng" kern="0" dirty="0">
                  <a:latin typeface="Meiryo UI" pitchFamily="50" charset="-128"/>
                  <a:ea typeface="Meiryo UI" pitchFamily="50" charset="-128"/>
                  <a:cs typeface="Meiryo UI" pitchFamily="50" charset="-128"/>
                </a:endParaRPr>
              </a:p>
              <a:p>
                <a:r>
                  <a:rPr kumimoji="0" lang="en-US" altLang="ja-JP" sz="457" u="sng" kern="0" noProof="1">
                    <a:latin typeface="Meiryo UI" pitchFamily="50" charset="-128"/>
                    <a:ea typeface="Meiryo UI" pitchFamily="50" charset="-128"/>
                    <a:cs typeface="Meiryo UI" pitchFamily="50" charset="-128"/>
                    <a:hlinkClick r:id="rId50"/>
                  </a:rPr>
                  <a:t>Apache Sqoop</a:t>
                </a:r>
                <a:endParaRPr kumimoji="0" lang="en-US" altLang="ja-JP" sz="457" u="sng" kern="0" dirty="0">
                  <a:latin typeface="Meiryo UI" pitchFamily="50" charset="-128"/>
                  <a:ea typeface="Meiryo UI" pitchFamily="50" charset="-128"/>
                  <a:cs typeface="Meiryo UI" pitchFamily="50" charset="-128"/>
                </a:endParaRPr>
              </a:p>
              <a:p>
                <a:r>
                  <a:rPr kumimoji="0" lang="en-US" altLang="ja-JP" sz="457" u="sng" kern="0" noProof="1">
                    <a:latin typeface="Meiryo UI" pitchFamily="50" charset="-128"/>
                    <a:ea typeface="Meiryo UI" pitchFamily="50" charset="-128"/>
                    <a:cs typeface="Meiryo UI" pitchFamily="50" charset="-128"/>
                    <a:hlinkClick r:id="rId51"/>
                  </a:rPr>
                  <a:t>Apache Storm</a:t>
                </a:r>
                <a:endParaRPr kumimoji="0" lang="en-US" altLang="ja-JP" sz="457" u="sng"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52"/>
                  </a:rPr>
                  <a:t>Ganglia</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75" name="テキスト ボックス 74"/>
              <p:cNvSpPr txBox="1"/>
              <p:nvPr/>
            </p:nvSpPr>
            <p:spPr bwMode="gray">
              <a:xfrm>
                <a:off x="5688124" y="1408586"/>
                <a:ext cx="3240360" cy="131819"/>
              </a:xfrm>
              <a:prstGeom prst="rect">
                <a:avLst/>
              </a:prstGeom>
              <a:solidFill>
                <a:srgbClr val="F8F5E6"/>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distributed processing</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76" name="グループ化 75"/>
            <p:cNvGrpSpPr/>
            <p:nvPr/>
          </p:nvGrpSpPr>
          <p:grpSpPr>
            <a:xfrm>
              <a:off x="6193061" y="1305262"/>
              <a:ext cx="893388" cy="769347"/>
              <a:chOff x="5684244" y="1311969"/>
              <a:chExt cx="3244240" cy="977615"/>
            </a:xfrm>
          </p:grpSpPr>
          <p:sp>
            <p:nvSpPr>
              <p:cNvPr id="77" name="正方形/長方形 76"/>
              <p:cNvSpPr/>
              <p:nvPr/>
            </p:nvSpPr>
            <p:spPr bwMode="gray">
              <a:xfrm>
                <a:off x="5688124" y="1443788"/>
                <a:ext cx="3240360" cy="845796"/>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53"/>
                  </a:rPr>
                  <a:t>Apache Ant</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54"/>
                  </a:rPr>
                  <a:t>Apache Maven</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55"/>
                  </a:rPr>
                  <a:t>Cobertura</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56"/>
                  </a:rPr>
                  <a:t>Eclipse</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57"/>
                  </a:rPr>
                  <a:t>NetBeans</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58"/>
                  </a:rPr>
                  <a:t>Ruby on Rails</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59"/>
                  </a:rPr>
                  <a:t>Gerrit Code Review</a:t>
                </a:r>
                <a:endParaRPr kumimoji="0" lang="en-US" altLang="ja-JP" sz="457" kern="0" dirty="0">
                  <a:latin typeface="Meiryo UI" pitchFamily="50" charset="-128"/>
                  <a:ea typeface="Meiryo UI" pitchFamily="50" charset="-128"/>
                  <a:cs typeface="Meiryo UI" pitchFamily="50" charset="-128"/>
                </a:endParaRPr>
              </a:p>
            </p:txBody>
          </p:sp>
          <p:sp>
            <p:nvSpPr>
              <p:cNvPr id="78" name="テキスト ボックス 77"/>
              <p:cNvSpPr txBox="1"/>
              <p:nvPr/>
            </p:nvSpPr>
            <p:spPr bwMode="gray">
              <a:xfrm>
                <a:off x="5684244" y="1311969"/>
                <a:ext cx="3240360" cy="131819"/>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Integrated Development Environment/Build Assistance</a:t>
                </a:r>
              </a:p>
            </p:txBody>
          </p:sp>
        </p:grpSp>
        <p:grpSp>
          <p:nvGrpSpPr>
            <p:cNvPr id="79" name="グループ化 78"/>
            <p:cNvGrpSpPr/>
            <p:nvPr/>
          </p:nvGrpSpPr>
          <p:grpSpPr>
            <a:xfrm>
              <a:off x="6194129" y="2098775"/>
              <a:ext cx="892319" cy="589576"/>
              <a:chOff x="5688124" y="1408586"/>
              <a:chExt cx="3240360" cy="749179"/>
            </a:xfrm>
          </p:grpSpPr>
          <p:sp>
            <p:nvSpPr>
              <p:cNvPr id="80" name="正方形/長方形 79"/>
              <p:cNvSpPr/>
              <p:nvPr/>
            </p:nvSpPr>
            <p:spPr bwMode="gray">
              <a:xfrm>
                <a:off x="5688124" y="1540339"/>
                <a:ext cx="3240360" cy="617426"/>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60"/>
                  </a:rPr>
                  <a:t>Apache Subversion</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61"/>
                  </a:rPr>
                  <a:t>Bazaar</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62"/>
                  </a:rPr>
                  <a:t>CVS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63"/>
                  </a:rPr>
                  <a:t>Git</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64"/>
                  </a:rPr>
                  <a:t>Mercurial</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81" name="テキスト ボックス 80"/>
              <p:cNvSpPr txBox="1"/>
              <p:nvPr/>
            </p:nvSpPr>
            <p:spPr bwMode="gray">
              <a:xfrm>
                <a:off x="5688124" y="1408586"/>
                <a:ext cx="3240360" cy="131819"/>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Version Control</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82" name="グループ化 81"/>
            <p:cNvGrpSpPr/>
            <p:nvPr/>
          </p:nvGrpSpPr>
          <p:grpSpPr>
            <a:xfrm>
              <a:off x="7122187" y="1381297"/>
              <a:ext cx="892319" cy="1651255"/>
              <a:chOff x="5688124" y="1408586"/>
              <a:chExt cx="3240360" cy="2098261"/>
            </a:xfrm>
          </p:grpSpPr>
          <p:sp>
            <p:nvSpPr>
              <p:cNvPr id="83" name="正方形/長方形 82"/>
              <p:cNvSpPr/>
              <p:nvPr/>
            </p:nvSpPr>
            <p:spPr bwMode="gray">
              <a:xfrm>
                <a:off x="5688124" y="1540341"/>
                <a:ext cx="3240360" cy="1966506"/>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65"/>
                  </a:rPr>
                  <a:t>Apache ActiveMQ</a:t>
                </a:r>
                <a:endParaRPr kumimoji="0" lang="en-US" altLang="ja-JP" sz="457" kern="0" dirty="0">
                  <a:latin typeface="Meiryo UI" pitchFamily="50" charset="-128"/>
                  <a:ea typeface="Meiryo UI" pitchFamily="50" charset="-128"/>
                  <a:cs typeface="Meiryo UI" pitchFamily="50" charset="-128"/>
                </a:endParaRPr>
              </a:p>
              <a:p>
                <a:r>
                  <a:rPr kumimoji="0" lang="en-US" altLang="ja-JP" sz="457" u="sng"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66"/>
                  </a:rPr>
                  <a:t>Apache S4</a:t>
                </a:r>
                <a:endParaRPr kumimoji="0" lang="en-US" altLang="ja-JP" sz="457"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67"/>
                  </a:rPr>
                  <a:t>Apache Struts</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68"/>
                  </a:rPr>
                  <a:t>Dojo Toolkit</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69"/>
                  </a:rPr>
                  <a:t>Eclipse TPTP</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70"/>
                  </a:rPr>
                  <a:t>Ehcache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71"/>
                  </a:rPr>
                  <a:t>EMMA</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72"/>
                  </a:rPr>
                  <a:t>Hibernate</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73"/>
                  </a:rPr>
                  <a:t>JBoss Seam</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74"/>
                  </a:rPr>
                  <a:t>Jetspeed</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75"/>
                  </a:rPr>
                  <a:t>jQuery</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76"/>
                  </a:rPr>
                  <a:t>MyBatis</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77"/>
                  </a:rPr>
                  <a:t>Seasar2</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78"/>
                  </a:rPr>
                  <a:t>Spring</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79"/>
                  </a:rPr>
                  <a:t>YUI (Yahoo UI Library)</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80"/>
                  </a:rPr>
                  <a:t>Zope</a:t>
                </a:r>
                <a:endParaRPr kumimoji="0" lang="en-US" altLang="ja-JP" sz="457" kern="0" dirty="0">
                  <a:latin typeface="Meiryo UI" pitchFamily="50" charset="-128"/>
                  <a:ea typeface="Meiryo UI" pitchFamily="50" charset="-128"/>
                  <a:cs typeface="Meiryo UI" pitchFamily="50" charset="-128"/>
                </a:endParaRPr>
              </a:p>
            </p:txBody>
          </p:sp>
          <p:sp>
            <p:nvSpPr>
              <p:cNvPr id="84" name="テキスト ボックス 83"/>
              <p:cNvSpPr txBox="1"/>
              <p:nvPr/>
            </p:nvSpPr>
            <p:spPr bwMode="gray">
              <a:xfrm>
                <a:off x="5688124" y="1408586"/>
                <a:ext cx="3240360" cy="131819"/>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Development Framework</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88" name="グループ化 87"/>
            <p:cNvGrpSpPr/>
            <p:nvPr/>
          </p:nvGrpSpPr>
          <p:grpSpPr>
            <a:xfrm>
              <a:off x="7117834" y="3235605"/>
              <a:ext cx="1824356" cy="363931"/>
              <a:chOff x="5688124" y="1408586"/>
              <a:chExt cx="3240360" cy="462451"/>
            </a:xfrm>
          </p:grpSpPr>
          <p:sp>
            <p:nvSpPr>
              <p:cNvPr id="89" name="正方形/長方形 88"/>
              <p:cNvSpPr/>
              <p:nvPr/>
            </p:nvSpPr>
            <p:spPr bwMode="gray">
              <a:xfrm>
                <a:off x="5688124" y="1540339"/>
                <a:ext cx="3240360" cy="330698"/>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81"/>
                  </a:rPr>
                  <a:t>iReport Open Source Edition</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81"/>
                  </a:rPr>
                  <a:t>JasperReports Open Source Edition</a:t>
                </a:r>
                <a:endParaRPr kumimoji="0" lang="en-US" altLang="ja-JP" sz="457" kern="0" dirty="0">
                  <a:latin typeface="Meiryo UI" pitchFamily="50" charset="-128"/>
                  <a:ea typeface="Meiryo UI" pitchFamily="50" charset="-128"/>
                  <a:cs typeface="Meiryo UI" pitchFamily="50" charset="-128"/>
                </a:endParaRPr>
              </a:p>
            </p:txBody>
          </p:sp>
          <p:sp>
            <p:nvSpPr>
              <p:cNvPr id="90" name="テキスト ボックス 89"/>
              <p:cNvSpPr txBox="1"/>
              <p:nvPr/>
            </p:nvSpPr>
            <p:spPr bwMode="gray">
              <a:xfrm>
                <a:off x="5688124" y="1408586"/>
                <a:ext cx="3240360" cy="131819"/>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Document Tools</a:t>
                </a:r>
              </a:p>
            </p:txBody>
          </p:sp>
        </p:grpSp>
        <p:grpSp>
          <p:nvGrpSpPr>
            <p:cNvPr id="92" name="グループ化 91"/>
            <p:cNvGrpSpPr/>
            <p:nvPr/>
          </p:nvGrpSpPr>
          <p:grpSpPr>
            <a:xfrm>
              <a:off x="6196765" y="2706371"/>
              <a:ext cx="892319" cy="849451"/>
              <a:chOff x="5688124" y="1408586"/>
              <a:chExt cx="3240360" cy="1079403"/>
            </a:xfrm>
          </p:grpSpPr>
          <p:sp>
            <p:nvSpPr>
              <p:cNvPr id="93" name="正方形/長方形 92"/>
              <p:cNvSpPr/>
              <p:nvPr/>
            </p:nvSpPr>
            <p:spPr bwMode="gray">
              <a:xfrm>
                <a:off x="5688124" y="1540340"/>
                <a:ext cx="3240360" cy="947649"/>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82"/>
                  </a:rPr>
                  <a:t>gcc</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83"/>
                  </a:rPr>
                  <a:t>OpenJDK</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84"/>
                  </a:rPr>
                  <a:t>Perl</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85"/>
                  </a:rPr>
                  <a:t>PHP</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86"/>
                  </a:rPr>
                  <a:t>Python</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87"/>
                  </a:rPr>
                  <a:t>Ruby</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88"/>
                  </a:rPr>
                  <a:t>Scala</a:t>
                </a:r>
                <a:endParaRPr kumimoji="0" lang="en-US" altLang="ja-JP" sz="457" kern="0" dirty="0">
                  <a:latin typeface="Meiryo UI" pitchFamily="50" charset="-128"/>
                  <a:ea typeface="Meiryo UI" pitchFamily="50" charset="-128"/>
                  <a:cs typeface="Meiryo UI" pitchFamily="50" charset="-128"/>
                </a:endParaRPr>
              </a:p>
            </p:txBody>
          </p:sp>
          <p:sp>
            <p:nvSpPr>
              <p:cNvPr id="94" name="テキスト ボックス 93"/>
              <p:cNvSpPr txBox="1"/>
              <p:nvPr/>
            </p:nvSpPr>
            <p:spPr bwMode="gray">
              <a:xfrm>
                <a:off x="5688124" y="1408586"/>
                <a:ext cx="3240360" cy="131819"/>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development language</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95" name="グループ化 94"/>
            <p:cNvGrpSpPr/>
            <p:nvPr/>
          </p:nvGrpSpPr>
          <p:grpSpPr>
            <a:xfrm>
              <a:off x="8059281" y="1380461"/>
              <a:ext cx="892319" cy="586332"/>
              <a:chOff x="5688124" y="1408586"/>
              <a:chExt cx="3240360" cy="745056"/>
            </a:xfrm>
          </p:grpSpPr>
          <p:sp>
            <p:nvSpPr>
              <p:cNvPr id="96" name="正方形/長方形 95"/>
              <p:cNvSpPr/>
              <p:nvPr/>
            </p:nvSpPr>
            <p:spPr bwMode="gray">
              <a:xfrm>
                <a:off x="5688124" y="1540340"/>
                <a:ext cx="3240360" cy="613302"/>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89"/>
                  </a:rPr>
                  <a:t>Bugzilla</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90"/>
                  </a:rPr>
                  <a:t>mantis</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91"/>
                  </a:rPr>
                  <a:t>OpenProj</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92"/>
                  </a:rPr>
                  <a:t>Redmine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93"/>
                  </a:rPr>
                  <a:t>Trac</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97" name="テキスト ボックス 96"/>
              <p:cNvSpPr txBox="1"/>
              <p:nvPr/>
            </p:nvSpPr>
            <p:spPr bwMode="gray">
              <a:xfrm>
                <a:off x="5688124" y="1408586"/>
                <a:ext cx="3240360" cy="131819"/>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Project management</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5" name="グループ化 14"/>
            <p:cNvGrpSpPr/>
            <p:nvPr/>
          </p:nvGrpSpPr>
          <p:grpSpPr>
            <a:xfrm>
              <a:off x="137968" y="2580519"/>
              <a:ext cx="892319" cy="1011190"/>
              <a:chOff x="193155" y="3612727"/>
              <a:chExt cx="1249247" cy="1415666"/>
            </a:xfrm>
          </p:grpSpPr>
          <p:sp>
            <p:nvSpPr>
              <p:cNvPr id="99" name="正方形/長方形 98"/>
              <p:cNvSpPr/>
              <p:nvPr/>
            </p:nvSpPr>
            <p:spPr bwMode="gray">
              <a:xfrm>
                <a:off x="193155" y="3757885"/>
                <a:ext cx="1249247" cy="1270508"/>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94"/>
                  </a:rPr>
                  <a:t>Apache Bench</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94"/>
                  </a:rPr>
                  <a:t>Apache HTTP Server</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95"/>
                  </a:rPr>
                  <a:t>Apache Tomcat</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96"/>
                  </a:rPr>
                  <a:t>Appweb</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97"/>
                  </a:rPr>
                  <a:t>GlassFish</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98"/>
                  </a:rPr>
                  <a:t>Jetty</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99"/>
                  </a:rPr>
                  <a:t>lighttpd</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rPr>
                  <a:t>TUX Web Server</a:t>
                </a: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00"/>
                  </a:rPr>
                  <a:t>WildFly</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100" name="テキスト ボックス 99"/>
              <p:cNvSpPr txBox="1"/>
              <p:nvPr/>
            </p:nvSpPr>
            <p:spPr bwMode="gray">
              <a:xfrm>
                <a:off x="193155" y="3612727"/>
                <a:ext cx="1249247" cy="145232"/>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Web/AP Server</a:t>
                </a:r>
              </a:p>
            </p:txBody>
          </p:sp>
        </p:grpSp>
        <p:grpSp>
          <p:nvGrpSpPr>
            <p:cNvPr id="101" name="グループ化 100"/>
            <p:cNvGrpSpPr/>
            <p:nvPr/>
          </p:nvGrpSpPr>
          <p:grpSpPr>
            <a:xfrm>
              <a:off x="134471" y="3653302"/>
              <a:ext cx="892319" cy="498731"/>
              <a:chOff x="5688124" y="1408586"/>
              <a:chExt cx="3240360" cy="633741"/>
            </a:xfrm>
          </p:grpSpPr>
          <p:sp>
            <p:nvSpPr>
              <p:cNvPr id="102" name="正方形/長方形 101"/>
              <p:cNvSpPr/>
              <p:nvPr/>
            </p:nvSpPr>
            <p:spPr bwMode="gray">
              <a:xfrm>
                <a:off x="5688124" y="1540337"/>
                <a:ext cx="3240360" cy="501990"/>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01"/>
                  </a:rPr>
                  <a:t>Apache Axis2</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02" action="ppaction://hlinkfile"/>
                  </a:rPr>
                  <a:t>Apache ServiceMIX</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03"/>
                  </a:rPr>
                  <a:t>Talend</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04"/>
                  </a:rPr>
                  <a:t>Talend Open Studio</a:t>
                </a:r>
                <a:endParaRPr kumimoji="0" lang="en-US" altLang="ja-JP" sz="457" kern="0" dirty="0">
                  <a:latin typeface="Meiryo UI" pitchFamily="50" charset="-128"/>
                  <a:ea typeface="Meiryo UI" pitchFamily="50" charset="-128"/>
                  <a:cs typeface="Meiryo UI" pitchFamily="50" charset="-128"/>
                </a:endParaRPr>
              </a:p>
            </p:txBody>
          </p:sp>
          <p:sp>
            <p:nvSpPr>
              <p:cNvPr id="103" name="テキスト ボックス 102"/>
              <p:cNvSpPr txBox="1"/>
              <p:nvPr/>
            </p:nvSpPr>
            <p:spPr bwMode="gray">
              <a:xfrm>
                <a:off x="5688124" y="1408586"/>
                <a:ext cx="3240360" cy="131819"/>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EAI/ESB</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2" name="グループ化 21"/>
            <p:cNvGrpSpPr/>
            <p:nvPr/>
          </p:nvGrpSpPr>
          <p:grpSpPr>
            <a:xfrm>
              <a:off x="1084473" y="2580520"/>
              <a:ext cx="895549" cy="670001"/>
              <a:chOff x="1518262" y="3612727"/>
              <a:chExt cx="1253769" cy="938001"/>
            </a:xfrm>
          </p:grpSpPr>
          <p:sp>
            <p:nvSpPr>
              <p:cNvPr id="105" name="正方形/長方形 104"/>
              <p:cNvSpPr/>
              <p:nvPr/>
            </p:nvSpPr>
            <p:spPr bwMode="gray">
              <a:xfrm>
                <a:off x="1522784" y="3749794"/>
                <a:ext cx="1249247" cy="800934"/>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105"/>
                  </a:rPr>
                  <a:t>Apache Derby</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06"/>
                  </a:rPr>
                  <a:t>Firebird</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07"/>
                  </a:rPr>
                  <a:t>MariaDB</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08"/>
                  </a:rPr>
                  <a:t>MySQL</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09"/>
                  </a:rPr>
                  <a:t>PostgreSQL</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10"/>
                  </a:rPr>
                  <a:t>SQLite</a:t>
                </a:r>
                <a:endParaRPr kumimoji="0" lang="en-US" altLang="ja-JP" sz="457" kern="0" dirty="0">
                  <a:latin typeface="Meiryo UI" pitchFamily="50" charset="-128"/>
                  <a:ea typeface="Meiryo UI" pitchFamily="50" charset="-128"/>
                  <a:cs typeface="Meiryo UI" pitchFamily="50" charset="-128"/>
                </a:endParaRPr>
              </a:p>
            </p:txBody>
          </p:sp>
          <p:sp>
            <p:nvSpPr>
              <p:cNvPr id="106" name="テキスト ボックス 105"/>
              <p:cNvSpPr txBox="1"/>
              <p:nvPr/>
            </p:nvSpPr>
            <p:spPr bwMode="gray">
              <a:xfrm>
                <a:off x="1518262" y="3612727"/>
                <a:ext cx="1249247" cy="145232"/>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Database</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7" name="グループ化 16"/>
            <p:cNvGrpSpPr/>
            <p:nvPr/>
          </p:nvGrpSpPr>
          <p:grpSpPr>
            <a:xfrm>
              <a:off x="1084473" y="3654706"/>
              <a:ext cx="892319" cy="263283"/>
              <a:chOff x="1518262" y="4992585"/>
              <a:chExt cx="1249247" cy="368596"/>
            </a:xfrm>
          </p:grpSpPr>
          <p:sp>
            <p:nvSpPr>
              <p:cNvPr id="108" name="正方形/長方形 107"/>
              <p:cNvSpPr/>
              <p:nvPr/>
            </p:nvSpPr>
            <p:spPr bwMode="gray">
              <a:xfrm>
                <a:off x="1518262" y="5137744"/>
                <a:ext cx="1249247" cy="223437"/>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u="sng"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11"/>
                  </a:rPr>
                  <a:t>Esper</a:t>
                </a:r>
                <a:endParaRPr kumimoji="0" lang="en-US" altLang="ja-JP" sz="457"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109" name="テキスト ボックス 108"/>
              <p:cNvSpPr txBox="1"/>
              <p:nvPr/>
            </p:nvSpPr>
            <p:spPr bwMode="gray">
              <a:xfrm>
                <a:off x="1518262" y="4992585"/>
                <a:ext cx="1249247" cy="145232"/>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DB clustering</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10" name="グループ化 109"/>
            <p:cNvGrpSpPr/>
            <p:nvPr/>
          </p:nvGrpSpPr>
          <p:grpSpPr>
            <a:xfrm>
              <a:off x="2030978" y="2580520"/>
              <a:ext cx="892319" cy="334108"/>
              <a:chOff x="5688124" y="1408586"/>
              <a:chExt cx="3240360" cy="424553"/>
            </a:xfrm>
          </p:grpSpPr>
          <p:sp>
            <p:nvSpPr>
              <p:cNvPr id="111" name="正方形/長方形 110"/>
              <p:cNvSpPr/>
              <p:nvPr/>
            </p:nvSpPr>
            <p:spPr bwMode="gray">
              <a:xfrm>
                <a:off x="5688124" y="1540339"/>
                <a:ext cx="3240360" cy="292800"/>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12"/>
                  </a:rPr>
                  <a:t>phpMyAdmin</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13"/>
                  </a:rPr>
                  <a:t>phpPgAdmin</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112" name="テキスト ボックス 111"/>
              <p:cNvSpPr txBox="1"/>
              <p:nvPr/>
            </p:nvSpPr>
            <p:spPr bwMode="gray">
              <a:xfrm>
                <a:off x="5688124" y="1408586"/>
                <a:ext cx="3240360" cy="131819"/>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DB management</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3" name="グループ化 22"/>
            <p:cNvGrpSpPr/>
            <p:nvPr/>
          </p:nvGrpSpPr>
          <p:grpSpPr>
            <a:xfrm>
              <a:off x="2030978" y="2969652"/>
              <a:ext cx="892319" cy="246505"/>
              <a:chOff x="2843368" y="4157512"/>
              <a:chExt cx="1249247" cy="345107"/>
            </a:xfrm>
          </p:grpSpPr>
          <p:sp>
            <p:nvSpPr>
              <p:cNvPr id="114" name="正方形/長方形 113"/>
              <p:cNvSpPr/>
              <p:nvPr/>
            </p:nvSpPr>
            <p:spPr bwMode="gray">
              <a:xfrm>
                <a:off x="2843368" y="4302670"/>
                <a:ext cx="1249247" cy="199949"/>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114"/>
                  </a:rPr>
                  <a:t>JBoss jBPM</a:t>
                </a:r>
                <a:endParaRPr kumimoji="0" lang="en-US" altLang="ja-JP" sz="457" kern="0" dirty="0">
                  <a:latin typeface="Meiryo UI" pitchFamily="50" charset="-128"/>
                  <a:ea typeface="Meiryo UI" pitchFamily="50" charset="-128"/>
                  <a:cs typeface="Meiryo UI" pitchFamily="50" charset="-128"/>
                </a:endParaRPr>
              </a:p>
            </p:txBody>
          </p:sp>
          <p:sp>
            <p:nvSpPr>
              <p:cNvPr id="115" name="テキスト ボックス 114"/>
              <p:cNvSpPr txBox="1"/>
              <p:nvPr/>
            </p:nvSpPr>
            <p:spPr bwMode="gray">
              <a:xfrm>
                <a:off x="2843368" y="4157512"/>
                <a:ext cx="1249247" cy="145231"/>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BPM</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4" name="グループ化 23"/>
            <p:cNvGrpSpPr/>
            <p:nvPr/>
          </p:nvGrpSpPr>
          <p:grpSpPr>
            <a:xfrm>
              <a:off x="2030976" y="3286280"/>
              <a:ext cx="892319" cy="320492"/>
              <a:chOff x="2843368" y="4811091"/>
              <a:chExt cx="1249247" cy="448689"/>
            </a:xfrm>
          </p:grpSpPr>
          <p:sp>
            <p:nvSpPr>
              <p:cNvPr id="117" name="正方形/長方形 116"/>
              <p:cNvSpPr/>
              <p:nvPr/>
            </p:nvSpPr>
            <p:spPr bwMode="gray">
              <a:xfrm>
                <a:off x="2843368" y="4956249"/>
                <a:ext cx="1249247" cy="303531"/>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u="sng"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15"/>
                  </a:rPr>
                  <a:t>Apache Cassandra</a:t>
                </a:r>
                <a:endParaRPr kumimoji="0" lang="en-US" altLang="ja-JP" sz="457"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16"/>
                  </a:rPr>
                  <a:t>Apache CouchDB</a:t>
                </a:r>
                <a:endParaRPr kumimoji="0" lang="en-US" altLang="ja-JP" sz="457" kern="0" dirty="0">
                  <a:latin typeface="Meiryo UI" pitchFamily="50" charset="-128"/>
                  <a:ea typeface="Meiryo UI" pitchFamily="50" charset="-128"/>
                  <a:cs typeface="Meiryo UI" pitchFamily="50" charset="-128"/>
                </a:endParaRPr>
              </a:p>
            </p:txBody>
          </p:sp>
          <p:sp>
            <p:nvSpPr>
              <p:cNvPr id="118" name="テキスト ボックス 117"/>
              <p:cNvSpPr txBox="1"/>
              <p:nvPr/>
            </p:nvSpPr>
            <p:spPr bwMode="gray">
              <a:xfrm>
                <a:off x="2843368" y="4811091"/>
                <a:ext cx="1249247" cy="145231"/>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KVS</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5" name="グループ化 24"/>
            <p:cNvGrpSpPr/>
            <p:nvPr/>
          </p:nvGrpSpPr>
          <p:grpSpPr>
            <a:xfrm>
              <a:off x="2021454" y="3672925"/>
              <a:ext cx="892319" cy="495694"/>
              <a:chOff x="2843366" y="5380180"/>
              <a:chExt cx="1249247" cy="693972"/>
            </a:xfrm>
          </p:grpSpPr>
          <p:sp>
            <p:nvSpPr>
              <p:cNvPr id="120" name="正方形/長方形 119"/>
              <p:cNvSpPr/>
              <p:nvPr/>
            </p:nvSpPr>
            <p:spPr bwMode="gray">
              <a:xfrm>
                <a:off x="2843366" y="5525338"/>
                <a:ext cx="1249247" cy="548814"/>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117"/>
                  </a:rPr>
                  <a:t>memcached</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18"/>
                  </a:rPr>
                  <a:t>MongoDB</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u="sng" kern="0" noProof="1">
                    <a:latin typeface="Meiryo UI" pitchFamily="50" charset="-128"/>
                    <a:ea typeface="Meiryo UI" pitchFamily="50" charset="-128"/>
                    <a:cs typeface="Meiryo UI" pitchFamily="50" charset="-128"/>
                    <a:hlinkClick r:id="rId119"/>
                  </a:rPr>
                  <a:t>Riak</a:t>
                </a:r>
                <a:endParaRPr kumimoji="0" lang="en-US" altLang="ja-JP" sz="457" u="sng" kern="0" dirty="0">
                  <a:latin typeface="Meiryo UI" pitchFamily="50" charset="-128"/>
                  <a:ea typeface="Meiryo UI" pitchFamily="50" charset="-128"/>
                  <a:cs typeface="Meiryo UI" pitchFamily="50" charset="-128"/>
                </a:endParaRPr>
              </a:p>
              <a:p>
                <a:pPr defTabSz="653156">
                  <a:defRPr/>
                </a:pPr>
                <a:r>
                  <a:rPr kumimoji="0" lang="en-US" altLang="ja-JP" sz="457" u="sng" kern="0" noProof="1">
                    <a:latin typeface="Meiryo UI" pitchFamily="50" charset="-128"/>
                    <a:ea typeface="Meiryo UI" pitchFamily="50" charset="-128"/>
                    <a:cs typeface="Meiryo UI" pitchFamily="50" charset="-128"/>
                    <a:hlinkClick r:id="rId120"/>
                  </a:rPr>
                  <a:t>VoltDB</a:t>
                </a:r>
                <a:endParaRPr kumimoji="0" lang="en-US" altLang="ja-JP" sz="457" u="sng" kern="0" dirty="0">
                  <a:latin typeface="Meiryo UI" pitchFamily="50" charset="-128"/>
                  <a:ea typeface="Meiryo UI" pitchFamily="50" charset="-128"/>
                  <a:cs typeface="Meiryo UI" pitchFamily="50" charset="-128"/>
                </a:endParaRPr>
              </a:p>
            </p:txBody>
          </p:sp>
          <p:sp>
            <p:nvSpPr>
              <p:cNvPr id="121" name="テキスト ボックス 120"/>
              <p:cNvSpPr txBox="1"/>
              <p:nvPr/>
            </p:nvSpPr>
            <p:spPr bwMode="gray">
              <a:xfrm>
                <a:off x="2843366" y="5380180"/>
                <a:ext cx="1249247" cy="145232"/>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NoSQL</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22" name="グループ化 121"/>
            <p:cNvGrpSpPr/>
            <p:nvPr/>
          </p:nvGrpSpPr>
          <p:grpSpPr>
            <a:xfrm>
              <a:off x="6170139" y="3807481"/>
              <a:ext cx="892319" cy="515151"/>
              <a:chOff x="5688124" y="1408586"/>
              <a:chExt cx="3240360" cy="654607"/>
            </a:xfrm>
          </p:grpSpPr>
          <p:sp>
            <p:nvSpPr>
              <p:cNvPr id="123" name="正方形/長方形 122"/>
              <p:cNvSpPr/>
              <p:nvPr/>
            </p:nvSpPr>
            <p:spPr bwMode="gray">
              <a:xfrm>
                <a:off x="5688124" y="1540340"/>
                <a:ext cx="3240360" cy="522853"/>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121"/>
                  </a:rPr>
                  <a:t>Apache SpamAssasin</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22"/>
                  </a:rPr>
                  <a:t>ClamAV</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23"/>
                  </a:rPr>
                  <a:t>Nessus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24"/>
                  </a:rPr>
                  <a:t>swatch</a:t>
                </a:r>
                <a:endParaRPr kumimoji="0" lang="en-US" altLang="ja-JP" sz="457" kern="0" dirty="0">
                  <a:latin typeface="Meiryo UI" pitchFamily="50" charset="-128"/>
                  <a:ea typeface="Meiryo UI" pitchFamily="50" charset="-128"/>
                  <a:cs typeface="Meiryo UI" pitchFamily="50" charset="-128"/>
                </a:endParaRPr>
              </a:p>
            </p:txBody>
          </p:sp>
          <p:sp>
            <p:nvSpPr>
              <p:cNvPr id="124" name="テキスト ボックス 123"/>
              <p:cNvSpPr txBox="1"/>
              <p:nvPr/>
            </p:nvSpPr>
            <p:spPr bwMode="gray">
              <a:xfrm>
                <a:off x="5688124" y="1408586"/>
                <a:ext cx="3240360"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Antivirus/vulnerability management</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25" name="グループ化 124"/>
            <p:cNvGrpSpPr/>
            <p:nvPr/>
          </p:nvGrpSpPr>
          <p:grpSpPr>
            <a:xfrm>
              <a:off x="7098656" y="4870899"/>
              <a:ext cx="892319" cy="330650"/>
              <a:chOff x="5688124" y="1408586"/>
              <a:chExt cx="3240360" cy="420160"/>
            </a:xfrm>
          </p:grpSpPr>
          <p:sp>
            <p:nvSpPr>
              <p:cNvPr id="126" name="正方形/長方形 125"/>
              <p:cNvSpPr/>
              <p:nvPr/>
            </p:nvSpPr>
            <p:spPr bwMode="gray">
              <a:xfrm>
                <a:off x="5688124" y="1540339"/>
                <a:ext cx="3240360" cy="288407"/>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125"/>
                  </a:rPr>
                  <a:t>preludeIDS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26"/>
                  </a:rPr>
                  <a:t>Snort</a:t>
                </a:r>
                <a:endParaRPr kumimoji="0" lang="en-US" altLang="ja-JP" sz="457" kern="0" dirty="0">
                  <a:latin typeface="Meiryo UI" pitchFamily="50" charset="-128"/>
                  <a:ea typeface="Meiryo UI" pitchFamily="50" charset="-128"/>
                  <a:cs typeface="Meiryo UI" pitchFamily="50" charset="-128"/>
                </a:endParaRPr>
              </a:p>
            </p:txBody>
          </p:sp>
          <p:sp>
            <p:nvSpPr>
              <p:cNvPr id="127" name="テキスト ボックス 126"/>
              <p:cNvSpPr txBox="1"/>
              <p:nvPr/>
            </p:nvSpPr>
            <p:spPr bwMode="gray">
              <a:xfrm>
                <a:off x="5688124" y="1408586"/>
                <a:ext cx="3240360"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IDS/IPS/SIEM</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28" name="グループ化 127"/>
            <p:cNvGrpSpPr/>
            <p:nvPr/>
          </p:nvGrpSpPr>
          <p:grpSpPr>
            <a:xfrm>
              <a:off x="7096718" y="3801938"/>
              <a:ext cx="894257" cy="518906"/>
              <a:chOff x="5688124" y="1408586"/>
              <a:chExt cx="3247397" cy="659379"/>
            </a:xfrm>
          </p:grpSpPr>
          <p:sp>
            <p:nvSpPr>
              <p:cNvPr id="129" name="正方形/長方形 128"/>
              <p:cNvSpPr/>
              <p:nvPr/>
            </p:nvSpPr>
            <p:spPr bwMode="gray">
              <a:xfrm>
                <a:off x="5695161" y="1543505"/>
                <a:ext cx="3240360" cy="524460"/>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127"/>
                  </a:rPr>
                  <a:t>OpenSSH</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28"/>
                  </a:rPr>
                  <a:t>OpenSSL</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29"/>
                  </a:rPr>
                  <a:t>OpenVPN</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30"/>
                  </a:rPr>
                  <a:t>Tor</a:t>
                </a:r>
                <a:endParaRPr kumimoji="0" lang="en-US" altLang="ja-JP" sz="457" kern="0" dirty="0">
                  <a:latin typeface="Meiryo UI" pitchFamily="50" charset="-128"/>
                  <a:ea typeface="Meiryo UI" pitchFamily="50" charset="-128"/>
                  <a:cs typeface="Meiryo UI" pitchFamily="50" charset="-128"/>
                </a:endParaRPr>
              </a:p>
            </p:txBody>
          </p:sp>
          <p:sp>
            <p:nvSpPr>
              <p:cNvPr id="130" name="テキスト ボックス 129"/>
              <p:cNvSpPr txBox="1"/>
              <p:nvPr/>
            </p:nvSpPr>
            <p:spPr bwMode="gray">
              <a:xfrm>
                <a:off x="5688124" y="1408586"/>
                <a:ext cx="3240360"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SSL/VPN/SSH</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31" name="グループ化 130"/>
            <p:cNvGrpSpPr/>
            <p:nvPr/>
          </p:nvGrpSpPr>
          <p:grpSpPr>
            <a:xfrm>
              <a:off x="7089894" y="4353072"/>
              <a:ext cx="892319" cy="493738"/>
              <a:chOff x="5688124" y="1408586"/>
              <a:chExt cx="3240360" cy="627397"/>
            </a:xfrm>
          </p:grpSpPr>
          <p:sp>
            <p:nvSpPr>
              <p:cNvPr id="132" name="正方形/長方形 131"/>
              <p:cNvSpPr/>
              <p:nvPr/>
            </p:nvSpPr>
            <p:spPr bwMode="gray">
              <a:xfrm>
                <a:off x="5688124" y="1540339"/>
                <a:ext cx="3240360" cy="495644"/>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131"/>
                  </a:rPr>
                  <a:t>IPCop Firewall</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32"/>
                  </a:rPr>
                  <a:t>iptables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33"/>
                  </a:rPr>
                  <a:t>nginx</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34"/>
                  </a:rPr>
                  <a:t>Squid</a:t>
                </a:r>
                <a:endParaRPr kumimoji="0" lang="en-US" altLang="ja-JP" sz="457" kern="0" dirty="0">
                  <a:latin typeface="Meiryo UI" pitchFamily="50" charset="-128"/>
                  <a:ea typeface="Meiryo UI" pitchFamily="50" charset="-128"/>
                  <a:cs typeface="Meiryo UI" pitchFamily="50" charset="-128"/>
                </a:endParaRPr>
              </a:p>
            </p:txBody>
          </p:sp>
          <p:sp>
            <p:nvSpPr>
              <p:cNvPr id="133" name="テキスト ボックス 132"/>
              <p:cNvSpPr txBox="1"/>
              <p:nvPr/>
            </p:nvSpPr>
            <p:spPr bwMode="gray">
              <a:xfrm>
                <a:off x="5688124" y="1408586"/>
                <a:ext cx="3240360"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Proxy/Firewall</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34" name="グループ化 133"/>
            <p:cNvGrpSpPr/>
            <p:nvPr/>
          </p:nvGrpSpPr>
          <p:grpSpPr>
            <a:xfrm>
              <a:off x="8030013" y="3797618"/>
              <a:ext cx="892319" cy="1146376"/>
              <a:chOff x="5688124" y="1408586"/>
              <a:chExt cx="3240360" cy="1456710"/>
            </a:xfrm>
          </p:grpSpPr>
          <p:sp>
            <p:nvSpPr>
              <p:cNvPr id="135" name="正方形/長方形 134"/>
              <p:cNvSpPr/>
              <p:nvPr/>
            </p:nvSpPr>
            <p:spPr bwMode="gray">
              <a:xfrm>
                <a:off x="5688124" y="1540336"/>
                <a:ext cx="3240360" cy="1324960"/>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anose="020B0604030504040204" pitchFamily="50" charset="-128"/>
                    <a:ea typeface="Meiryo UI" panose="020B0604030504040204" pitchFamily="50" charset="-128"/>
                    <a:cs typeface="Meiryo UI" panose="020B0604030504040204" pitchFamily="50" charset="-128"/>
                    <a:hlinkClick r:id="rId135"/>
                  </a:rPr>
                  <a:t>CAS</a:t>
                </a:r>
                <a:endParaRPr kumimoji="0" lang="en-US" altLang="ja-JP" sz="457"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457" kern="0" noProof="1">
                    <a:latin typeface="Meiryo UI" panose="020B0604030504040204" pitchFamily="50" charset="-128"/>
                    <a:ea typeface="Meiryo UI" panose="020B0604030504040204" pitchFamily="50" charset="-128"/>
                    <a:cs typeface="Meiryo UI" panose="020B0604030504040204" pitchFamily="50" charset="-128"/>
                    <a:hlinkClick r:id="rId136"/>
                  </a:rPr>
                  <a:t>FreeRADIUS</a:t>
                </a:r>
                <a:endParaRPr kumimoji="0" lang="en-US" altLang="ja-JP" sz="457"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457" kern="0" noProof="1">
                    <a:latin typeface="Meiryo UI" panose="020B0604030504040204" pitchFamily="50" charset="-128"/>
                    <a:ea typeface="Meiryo UI" panose="020B0604030504040204" pitchFamily="50" charset="-128"/>
                    <a:cs typeface="Meiryo UI" panose="020B0604030504040204" pitchFamily="50" charset="-128"/>
                    <a:hlinkClick r:id="rId137"/>
                  </a:rPr>
                  <a:t>GnuPG</a:t>
                </a:r>
                <a:endParaRPr kumimoji="0" lang="en-US" altLang="ja-JP" sz="457"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457" u="sng" kern="0" noProof="1">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hlinkClick r:id="rId138"/>
                  </a:rPr>
                  <a:t>Kerberos</a:t>
                </a:r>
                <a:endParaRPr kumimoji="0" lang="en-US" altLang="ja-JP" sz="457" u="sng" kern="0"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457" kern="0" noProof="1">
                    <a:latin typeface="Meiryo UI" panose="020B0604030504040204" pitchFamily="50" charset="-128"/>
                    <a:ea typeface="Meiryo UI" panose="020B0604030504040204" pitchFamily="50" charset="-128"/>
                    <a:cs typeface="Meiryo UI" panose="020B0604030504040204" pitchFamily="50" charset="-128"/>
                    <a:hlinkClick r:id="rId139"/>
                  </a:rPr>
                  <a:t>OpenAM</a:t>
                </a:r>
                <a:endParaRPr kumimoji="0" lang="en-US" altLang="ja-JP" sz="457"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457" kern="0" noProof="1">
                    <a:latin typeface="Meiryo UI" panose="020B0604030504040204" pitchFamily="50" charset="-128"/>
                    <a:ea typeface="Meiryo UI" panose="020B0604030504040204" pitchFamily="50" charset="-128"/>
                    <a:cs typeface="Meiryo UI" panose="020B0604030504040204" pitchFamily="50" charset="-128"/>
                    <a:hlinkClick r:id="rId140"/>
                  </a:rPr>
                  <a:t>OpenDS</a:t>
                </a:r>
                <a:endParaRPr kumimoji="0" lang="en-US" altLang="ja-JP" sz="457"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457" kern="0" noProof="1">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hlinkClick r:id="rId141"/>
                  </a:rPr>
                  <a:t>OpenSSO</a:t>
                </a:r>
                <a:endParaRPr kumimoji="0" lang="en-US" altLang="ja-JP" sz="457" kern="0"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457" kern="0" noProof="1">
                    <a:latin typeface="Meiryo UI" panose="020B0604030504040204" pitchFamily="50" charset="-128"/>
                    <a:ea typeface="Meiryo UI" panose="020B0604030504040204" pitchFamily="50" charset="-128"/>
                    <a:cs typeface="Meiryo UI" panose="020B0604030504040204" pitchFamily="50" charset="-128"/>
                    <a:hlinkClick r:id="rId142"/>
                  </a:rPr>
                  <a:t>PAM</a:t>
                </a:r>
                <a:endParaRPr kumimoji="0" lang="en-US" altLang="ja-JP" sz="457"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457" kern="0" noProof="1">
                    <a:latin typeface="Meiryo UI" panose="020B0604030504040204" pitchFamily="50" charset="-128"/>
                    <a:ea typeface="Meiryo UI" panose="020B0604030504040204" pitchFamily="50" charset="-128"/>
                    <a:cs typeface="Meiryo UI" panose="020B0604030504040204" pitchFamily="50" charset="-128"/>
                    <a:hlinkClick r:id="rId143"/>
                  </a:rPr>
                  <a:t>TOMOYO Linux</a:t>
                </a:r>
                <a:endParaRPr kumimoji="0" lang="en-US" altLang="ja-JP" sz="457"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457" kern="0" noProof="1">
                    <a:latin typeface="Meiryo UI" panose="020B0604030504040204" pitchFamily="50" charset="-128"/>
                    <a:ea typeface="Meiryo UI" panose="020B0604030504040204" pitchFamily="50" charset="-128"/>
                    <a:cs typeface="Meiryo UI" panose="020B0604030504040204" pitchFamily="50" charset="-128"/>
                    <a:hlinkClick r:id="rId144"/>
                  </a:rPr>
                  <a:t>usermin</a:t>
                </a:r>
                <a:endParaRPr kumimoji="0" lang="en-US" altLang="ja-JP" sz="457"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457" kern="0" noProof="1">
                    <a:latin typeface="Meiryo UI" panose="020B0604030504040204" pitchFamily="50" charset="-128"/>
                    <a:ea typeface="Meiryo UI" panose="020B0604030504040204" pitchFamily="50" charset="-128"/>
                    <a:cs typeface="Meiryo UI" panose="020B0604030504040204" pitchFamily="50" charset="-128"/>
                    <a:hlinkClick r:id="rId145"/>
                  </a:rPr>
                  <a:t>webmin</a:t>
                </a:r>
                <a:endParaRPr kumimoji="0" lang="en-US" altLang="ja-JP" sz="457" kern="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36" name="テキスト ボックス 135"/>
              <p:cNvSpPr txBox="1"/>
              <p:nvPr/>
            </p:nvSpPr>
            <p:spPr bwMode="gray">
              <a:xfrm>
                <a:off x="5688124" y="1408586"/>
                <a:ext cx="3240360"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Authentication and access management</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37" name="グループ化 136"/>
            <p:cNvGrpSpPr/>
            <p:nvPr/>
          </p:nvGrpSpPr>
          <p:grpSpPr>
            <a:xfrm>
              <a:off x="6170138" y="4348821"/>
              <a:ext cx="892319" cy="596737"/>
              <a:chOff x="5688124" y="1408586"/>
              <a:chExt cx="3240360" cy="758279"/>
            </a:xfrm>
          </p:grpSpPr>
          <p:sp>
            <p:nvSpPr>
              <p:cNvPr id="138" name="正方形/長方形 137"/>
              <p:cNvSpPr/>
              <p:nvPr/>
            </p:nvSpPr>
            <p:spPr bwMode="gray">
              <a:xfrm>
                <a:off x="5688124" y="1540339"/>
                <a:ext cx="3240360" cy="626526"/>
              </a:xfrm>
              <a:prstGeom prst="rect">
                <a:avLst/>
              </a:prstGeom>
              <a:solidFill>
                <a:schemeClr val="bg1"/>
              </a:solidFill>
              <a:ln w="9525">
                <a:solidFill>
                  <a:schemeClr val="tx1"/>
                </a:solidFill>
                <a:miter lim="800000"/>
                <a:headEnd/>
                <a:tailEnd/>
              </a:ln>
            </p:spPr>
            <p:txBody>
              <a:bodyPr lIns="25714" rIns="25714" anchor="t"/>
              <a:lstStyle/>
              <a:p>
                <a:pPr>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46"/>
                  </a:rPr>
                  <a:t>389 Directory Server</a:t>
                </a:r>
              </a:p>
              <a:p>
                <a:pPr>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46"/>
                  </a:rPr>
                  <a:t>(Fedora Directory Server)</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a:defRPr/>
                </a:pPr>
                <a:r>
                  <a:rPr kumimoji="0" lang="en-US" altLang="ja-JP" sz="457" kern="0" noProof="1">
                    <a:latin typeface="Meiryo UI" pitchFamily="50" charset="-128"/>
                    <a:ea typeface="Meiryo UI" pitchFamily="50" charset="-128"/>
                    <a:cs typeface="Meiryo UI" pitchFamily="50" charset="-128"/>
                    <a:hlinkClick r:id="rId147"/>
                  </a:rPr>
                  <a:t>Apache Directory</a:t>
                </a:r>
                <a:endParaRPr kumimoji="0" lang="en-US" altLang="ja-JP" sz="457" kern="0" dirty="0">
                  <a:latin typeface="Meiryo UI" pitchFamily="50" charset="-128"/>
                  <a:ea typeface="Meiryo UI" pitchFamily="50" charset="-128"/>
                  <a:cs typeface="Meiryo UI" pitchFamily="50" charset="-128"/>
                </a:endParaRPr>
              </a:p>
              <a:p>
                <a:pPr>
                  <a:defRPr/>
                </a:pPr>
                <a:r>
                  <a:rPr kumimoji="0" lang="en-US" altLang="ja-JP" sz="457" u="sng"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48"/>
                  </a:rPr>
                  <a:t>OpenLDAP</a:t>
                </a:r>
                <a:endParaRPr kumimoji="0" lang="en-US" altLang="ja-JP" sz="457"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139" name="テキスト ボックス 138"/>
              <p:cNvSpPr txBox="1"/>
              <p:nvPr/>
            </p:nvSpPr>
            <p:spPr bwMode="gray">
              <a:xfrm>
                <a:off x="5688124" y="1408586"/>
                <a:ext cx="3240360"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Directory Services</a:t>
                </a:r>
              </a:p>
            </p:txBody>
          </p:sp>
        </p:grpSp>
        <p:grpSp>
          <p:nvGrpSpPr>
            <p:cNvPr id="140" name="グループ化 139"/>
            <p:cNvGrpSpPr/>
            <p:nvPr/>
          </p:nvGrpSpPr>
          <p:grpSpPr>
            <a:xfrm>
              <a:off x="8019896" y="4965043"/>
              <a:ext cx="892319" cy="242702"/>
              <a:chOff x="5688124" y="1408585"/>
              <a:chExt cx="3240360" cy="339830"/>
            </a:xfrm>
          </p:grpSpPr>
          <p:sp>
            <p:nvSpPr>
              <p:cNvPr id="141" name="正方形/長方形 140"/>
              <p:cNvSpPr/>
              <p:nvPr/>
            </p:nvSpPr>
            <p:spPr bwMode="gray">
              <a:xfrm>
                <a:off x="5688124" y="1540339"/>
                <a:ext cx="3240360" cy="208076"/>
              </a:xfrm>
              <a:prstGeom prst="rect">
                <a:avLst/>
              </a:prstGeom>
              <a:solidFill>
                <a:schemeClr val="bg1"/>
              </a:solidFill>
              <a:ln w="9525">
                <a:solidFill>
                  <a:schemeClr val="tx1"/>
                </a:solidFill>
                <a:miter lim="800000"/>
                <a:headEnd/>
                <a:tailEnd/>
              </a:ln>
            </p:spPr>
            <p:txBody>
              <a:bodyPr lIns="25714" rIns="25714" anchor="t"/>
              <a:lstStyle/>
              <a:p>
                <a:endParaRPr kumimoji="0" lang="en-US" altLang="ja-JP" sz="457" kern="0" dirty="0">
                  <a:latin typeface="Meiryo UI" pitchFamily="50" charset="-128"/>
                  <a:ea typeface="Meiryo UI" pitchFamily="50" charset="-128"/>
                  <a:cs typeface="Meiryo UI" pitchFamily="50" charset="-128"/>
                </a:endParaRPr>
              </a:p>
            </p:txBody>
          </p:sp>
          <p:sp>
            <p:nvSpPr>
              <p:cNvPr id="142" name="テキスト ボックス 141"/>
              <p:cNvSpPr txBox="1"/>
              <p:nvPr/>
            </p:nvSpPr>
            <p:spPr bwMode="gray">
              <a:xfrm>
                <a:off x="5688124" y="1408585"/>
                <a:ext cx="3240360"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Identity Management</a:t>
                </a:r>
              </a:p>
            </p:txBody>
          </p:sp>
        </p:grpSp>
        <p:grpSp>
          <p:nvGrpSpPr>
            <p:cNvPr id="146" name="グループ化 145"/>
            <p:cNvGrpSpPr/>
            <p:nvPr/>
          </p:nvGrpSpPr>
          <p:grpSpPr>
            <a:xfrm>
              <a:off x="137968" y="4510599"/>
              <a:ext cx="892319" cy="493017"/>
              <a:chOff x="5688124" y="1408586"/>
              <a:chExt cx="3240360" cy="619148"/>
            </a:xfrm>
          </p:grpSpPr>
          <p:sp>
            <p:nvSpPr>
              <p:cNvPr id="147" name="正方形/長方形 146"/>
              <p:cNvSpPr/>
              <p:nvPr/>
            </p:nvSpPr>
            <p:spPr bwMode="gray">
              <a:xfrm>
                <a:off x="5688124" y="1540338"/>
                <a:ext cx="3240360" cy="487396"/>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49"/>
                  </a:rPr>
                  <a:t>Amanda</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50"/>
                  </a:rPr>
                  <a:t>Bacula</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51"/>
                  </a:rPr>
                  <a:t>Clonezilla</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52"/>
                  </a:rPr>
                  <a:t>Mondo Rescue</a:t>
                </a:r>
                <a:endParaRPr kumimoji="0" lang="en-US" altLang="ja-JP" sz="457" kern="0" dirty="0">
                  <a:latin typeface="Meiryo UI" pitchFamily="50" charset="-128"/>
                  <a:ea typeface="Meiryo UI" pitchFamily="50" charset="-128"/>
                  <a:cs typeface="Meiryo UI" pitchFamily="50" charset="-128"/>
                </a:endParaRPr>
              </a:p>
            </p:txBody>
          </p:sp>
          <p:sp>
            <p:nvSpPr>
              <p:cNvPr id="148" name="テキスト ボックス 147"/>
              <p:cNvSpPr txBox="1"/>
              <p:nvPr/>
            </p:nvSpPr>
            <p:spPr bwMode="gray">
              <a:xfrm>
                <a:off x="5688124" y="1408586"/>
                <a:ext cx="3240360" cy="131819"/>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Storage Backup</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49" name="グループ化 148"/>
            <p:cNvGrpSpPr/>
            <p:nvPr/>
          </p:nvGrpSpPr>
          <p:grpSpPr>
            <a:xfrm>
              <a:off x="127336" y="5582544"/>
              <a:ext cx="892319" cy="413480"/>
              <a:chOff x="5688124" y="1408586"/>
              <a:chExt cx="3240360" cy="519263"/>
            </a:xfrm>
          </p:grpSpPr>
          <p:sp>
            <p:nvSpPr>
              <p:cNvPr id="150" name="正方形/長方形 149"/>
              <p:cNvSpPr/>
              <p:nvPr/>
            </p:nvSpPr>
            <p:spPr bwMode="gray">
              <a:xfrm>
                <a:off x="5688124" y="1540338"/>
                <a:ext cx="3240360" cy="387511"/>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53"/>
                  </a:rPr>
                  <a:t>DRBD</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54"/>
                  </a:rPr>
                  <a:t>Heartbeat</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55"/>
                  </a:rPr>
                  <a:t>Pacemaker</a:t>
                </a:r>
                <a:endParaRPr kumimoji="0" lang="en-US" altLang="ja-JP" sz="457" kern="0" dirty="0">
                  <a:latin typeface="Meiryo UI" pitchFamily="50" charset="-128"/>
                  <a:ea typeface="Meiryo UI" pitchFamily="50" charset="-128"/>
                  <a:cs typeface="Meiryo UI" pitchFamily="50" charset="-128"/>
                </a:endParaRPr>
              </a:p>
            </p:txBody>
          </p:sp>
          <p:sp>
            <p:nvSpPr>
              <p:cNvPr id="151" name="テキスト ボックス 150"/>
              <p:cNvSpPr txBox="1"/>
              <p:nvPr/>
            </p:nvSpPr>
            <p:spPr bwMode="gray">
              <a:xfrm>
                <a:off x="5688124" y="1408586"/>
                <a:ext cx="3240360" cy="131819"/>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HA Cluster</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52" name="グループ化 151"/>
            <p:cNvGrpSpPr/>
            <p:nvPr/>
          </p:nvGrpSpPr>
          <p:grpSpPr>
            <a:xfrm>
              <a:off x="1084472" y="4510599"/>
              <a:ext cx="892319" cy="941813"/>
              <a:chOff x="5688124" y="1408586"/>
              <a:chExt cx="3240360" cy="1182761"/>
            </a:xfrm>
          </p:grpSpPr>
          <p:sp>
            <p:nvSpPr>
              <p:cNvPr id="153" name="正方形/長方形 152"/>
              <p:cNvSpPr/>
              <p:nvPr/>
            </p:nvSpPr>
            <p:spPr bwMode="gray">
              <a:xfrm>
                <a:off x="5688124" y="1540338"/>
                <a:ext cx="3240360" cy="1051009"/>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56"/>
                  </a:rPr>
                  <a:t>Groundwork</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u="sng"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57"/>
                  </a:rPr>
                  <a:t>Hinemos</a:t>
                </a:r>
                <a:endParaRPr kumimoji="0" lang="en-US" altLang="ja-JP" sz="457"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58"/>
                  </a:rPr>
                  <a:t>Monit</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59"/>
                  </a:rPr>
                  <a:t>Nagios</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60"/>
                  </a:rPr>
                  <a:t>OpenNMS</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61"/>
                  </a:rPr>
                  <a:t>Syslog NG</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u="sng"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62"/>
                  </a:rPr>
                  <a:t>Zabbix</a:t>
                </a:r>
                <a:endParaRPr kumimoji="0" lang="en-US" altLang="ja-JP" sz="457"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63"/>
                  </a:rPr>
                  <a:t>GNetWatch</a:t>
                </a:r>
                <a:endParaRPr kumimoji="0" lang="en-US" altLang="ja-JP" sz="457" kern="0" dirty="0">
                  <a:latin typeface="Meiryo UI" pitchFamily="50" charset="-128"/>
                  <a:ea typeface="Meiryo UI" pitchFamily="50" charset="-128"/>
                  <a:cs typeface="Meiryo UI" pitchFamily="50" charset="-128"/>
                </a:endParaRPr>
              </a:p>
            </p:txBody>
          </p:sp>
          <p:sp>
            <p:nvSpPr>
              <p:cNvPr id="154" name="テキスト ボックス 153"/>
              <p:cNvSpPr txBox="1"/>
              <p:nvPr/>
            </p:nvSpPr>
            <p:spPr bwMode="gray">
              <a:xfrm>
                <a:off x="5688124" y="1408586"/>
                <a:ext cx="3240360" cy="131819"/>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Operational monitoring</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55" name="グループ化 154"/>
            <p:cNvGrpSpPr/>
            <p:nvPr/>
          </p:nvGrpSpPr>
          <p:grpSpPr>
            <a:xfrm>
              <a:off x="1089313" y="5474538"/>
              <a:ext cx="892319" cy="1000021"/>
              <a:chOff x="5688124" y="1408586"/>
              <a:chExt cx="3240360" cy="1255860"/>
            </a:xfrm>
          </p:grpSpPr>
          <p:sp>
            <p:nvSpPr>
              <p:cNvPr id="156" name="正方形/長方形 155"/>
              <p:cNvSpPr/>
              <p:nvPr/>
            </p:nvSpPr>
            <p:spPr bwMode="gray">
              <a:xfrm>
                <a:off x="5688124" y="1532536"/>
                <a:ext cx="3240360" cy="1131910"/>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64"/>
                  </a:rPr>
                  <a:t>CACTI</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65"/>
                  </a:rPr>
                  <a:t>collectd</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66"/>
                  </a:rPr>
                  <a:t>MRTG</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67"/>
                  </a:rPr>
                  <a:t>Munin</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68"/>
                  </a:rPr>
                  <a:t>NetHogs</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69"/>
                  </a:rPr>
                  <a:t>RRDTool</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70"/>
                  </a:rPr>
                  <a:t>Vyatta Core Software</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71"/>
                  </a:rPr>
                  <a:t>Wireshark</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72"/>
                  </a:rPr>
                  <a:t>Zenoss</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73"/>
                  </a:rPr>
                  <a:t>IPTraf</a:t>
                </a:r>
                <a:endParaRPr kumimoji="0" lang="en-US" altLang="ja-JP" sz="457" kern="0" dirty="0">
                  <a:latin typeface="Meiryo UI" pitchFamily="50" charset="-128"/>
                  <a:ea typeface="Meiryo UI" pitchFamily="50" charset="-128"/>
                  <a:cs typeface="Meiryo UI" pitchFamily="50" charset="-128"/>
                </a:endParaRPr>
              </a:p>
            </p:txBody>
          </p:sp>
          <p:sp>
            <p:nvSpPr>
              <p:cNvPr id="157" name="テキスト ボックス 156"/>
              <p:cNvSpPr txBox="1"/>
              <p:nvPr/>
            </p:nvSpPr>
            <p:spPr bwMode="gray">
              <a:xfrm>
                <a:off x="5688124" y="1408586"/>
                <a:ext cx="3240360" cy="131819"/>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Network Monitoring</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58" name="グループ化 157"/>
            <p:cNvGrpSpPr/>
            <p:nvPr/>
          </p:nvGrpSpPr>
          <p:grpSpPr>
            <a:xfrm>
              <a:off x="132505" y="6032172"/>
              <a:ext cx="892319" cy="414081"/>
              <a:chOff x="5688124" y="1408586"/>
              <a:chExt cx="3240360" cy="520018"/>
            </a:xfrm>
          </p:grpSpPr>
          <p:sp>
            <p:nvSpPr>
              <p:cNvPr id="159" name="正方形/長方形 158"/>
              <p:cNvSpPr/>
              <p:nvPr/>
            </p:nvSpPr>
            <p:spPr bwMode="gray">
              <a:xfrm>
                <a:off x="5688124" y="1540338"/>
                <a:ext cx="3240360" cy="388266"/>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174"/>
                  </a:rPr>
                  <a:t>Linux Virtual Server</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75"/>
                  </a:rPr>
                  <a:t>Pound</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76"/>
                  </a:rPr>
                  <a:t>Ultra Monkey</a:t>
                </a:r>
                <a:endParaRPr kumimoji="0" lang="en-US" altLang="ja-JP" sz="457" kern="0" dirty="0">
                  <a:latin typeface="Meiryo UI" pitchFamily="50" charset="-128"/>
                  <a:ea typeface="Meiryo UI" pitchFamily="50" charset="-128"/>
                  <a:cs typeface="Meiryo UI" pitchFamily="50" charset="-128"/>
                </a:endParaRPr>
              </a:p>
            </p:txBody>
          </p:sp>
          <p:sp>
            <p:nvSpPr>
              <p:cNvPr id="160" name="テキスト ボックス 159"/>
              <p:cNvSpPr txBox="1"/>
              <p:nvPr/>
            </p:nvSpPr>
            <p:spPr bwMode="gray">
              <a:xfrm>
                <a:off x="5688124" y="1408586"/>
                <a:ext cx="3240360" cy="131819"/>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Load Balancing</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61" name="グループ化 160"/>
            <p:cNvGrpSpPr/>
            <p:nvPr/>
          </p:nvGrpSpPr>
          <p:grpSpPr>
            <a:xfrm>
              <a:off x="123618" y="5045273"/>
              <a:ext cx="892319" cy="501390"/>
              <a:chOff x="5688124" y="1408586"/>
              <a:chExt cx="3240360" cy="629663"/>
            </a:xfrm>
          </p:grpSpPr>
          <p:sp>
            <p:nvSpPr>
              <p:cNvPr id="162" name="正方形/長方形 161"/>
              <p:cNvSpPr/>
              <p:nvPr/>
            </p:nvSpPr>
            <p:spPr bwMode="gray">
              <a:xfrm>
                <a:off x="5688124" y="1540338"/>
                <a:ext cx="3240360" cy="497911"/>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177"/>
                  </a:rPr>
                  <a:t>Ansible</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78"/>
                  </a:rPr>
                  <a:t>Chef</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79"/>
                  </a:rPr>
                  <a:t>oVirt</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80"/>
                  </a:rPr>
                  <a:t>Puppet</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163" name="テキスト ボックス 162"/>
              <p:cNvSpPr txBox="1"/>
              <p:nvPr/>
            </p:nvSpPr>
            <p:spPr bwMode="gray">
              <a:xfrm>
                <a:off x="5688124" y="1408586"/>
                <a:ext cx="3240360" cy="131819"/>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lvl="0"/>
                <a:r>
                  <a:rPr kumimoji="0" lang="ja-JP" altLang="en-US" sz="457" kern="0" noProof="1">
                    <a:solidFill>
                      <a:srgbClr val="000000"/>
                    </a:solidFill>
                    <a:latin typeface="Meiryo UI" pitchFamily="50" charset="-128"/>
                    <a:ea typeface="Meiryo UI" pitchFamily="50" charset="-128"/>
                    <a:cs typeface="Meiryo UI" pitchFamily="50" charset="-128"/>
                  </a:rPr>
                  <a:t>Configuration Management</a:t>
                </a:r>
              </a:p>
            </p:txBody>
          </p:sp>
        </p:grpSp>
        <p:grpSp>
          <p:nvGrpSpPr>
            <p:cNvPr id="164" name="グループ化 163"/>
            <p:cNvGrpSpPr/>
            <p:nvPr/>
          </p:nvGrpSpPr>
          <p:grpSpPr>
            <a:xfrm>
              <a:off x="6159752" y="5448909"/>
              <a:ext cx="892319" cy="584613"/>
              <a:chOff x="5688124" y="1408586"/>
              <a:chExt cx="3240360" cy="742872"/>
            </a:xfrm>
          </p:grpSpPr>
          <p:sp>
            <p:nvSpPr>
              <p:cNvPr id="165" name="正方形/長方形 164"/>
              <p:cNvSpPr/>
              <p:nvPr/>
            </p:nvSpPr>
            <p:spPr bwMode="gray">
              <a:xfrm>
                <a:off x="5688124" y="1540340"/>
                <a:ext cx="3240360" cy="611118"/>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81"/>
                  </a:rPr>
                  <a:t>BIND</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82"/>
                  </a:rPr>
                  <a:t>djbdns</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83"/>
                  </a:rPr>
                  <a:t>ISC-DHCP</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84"/>
                  </a:rPr>
                  <a:t>NSD</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85"/>
                  </a:rPr>
                  <a:t>Unbound</a:t>
                </a:r>
                <a:endParaRPr kumimoji="0" lang="en-US" altLang="ja-JP" sz="457" kern="0" dirty="0">
                  <a:latin typeface="Meiryo UI" pitchFamily="50" charset="-128"/>
                  <a:ea typeface="Meiryo UI" pitchFamily="50" charset="-128"/>
                  <a:cs typeface="Meiryo UI" pitchFamily="50" charset="-128"/>
                </a:endParaRPr>
              </a:p>
            </p:txBody>
          </p:sp>
          <p:sp>
            <p:nvSpPr>
              <p:cNvPr id="166" name="テキスト ボックス 165"/>
              <p:cNvSpPr txBox="1"/>
              <p:nvPr/>
            </p:nvSpPr>
            <p:spPr bwMode="gray">
              <a:xfrm>
                <a:off x="5688124" y="1408586"/>
                <a:ext cx="3240360" cy="131819"/>
              </a:xfrm>
              <a:prstGeom prst="rect">
                <a:avLst/>
              </a:prstGeom>
              <a:solidFill>
                <a:srgbClr val="C9C9CA"/>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DNS/DHCP</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67" name="グループ化 166"/>
            <p:cNvGrpSpPr/>
            <p:nvPr/>
          </p:nvGrpSpPr>
          <p:grpSpPr>
            <a:xfrm>
              <a:off x="7087808" y="5448908"/>
              <a:ext cx="892319" cy="584611"/>
              <a:chOff x="5688124" y="1408586"/>
              <a:chExt cx="3240360" cy="742871"/>
            </a:xfrm>
          </p:grpSpPr>
          <p:sp>
            <p:nvSpPr>
              <p:cNvPr id="168" name="正方形/長方形 167"/>
              <p:cNvSpPr/>
              <p:nvPr/>
            </p:nvSpPr>
            <p:spPr bwMode="gray">
              <a:xfrm>
                <a:off x="5688124" y="1540339"/>
                <a:ext cx="3240360" cy="611118"/>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86"/>
                  </a:rPr>
                  <a:t>FileZilla </a:t>
                </a:r>
                <a:r>
                  <a:rPr kumimoji="0" lang="ja-JP" altLang="en-US"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rPr>
                  <a:t>(</a:t>
                </a:r>
                <a:r>
                  <a:rPr kumimoji="0" lang="en-US" altLang="ja-JP" sz="457" kern="0" noProof="1">
                    <a:solidFill>
                      <a:srgbClr val="00808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cs typeface="Meiryo UI" pitchFamily="50" charset="-128"/>
                    <a:hlinkClick r:id="rId187"/>
                  </a:rPr>
                  <a:t>JP)</a:t>
                </a:r>
                <a:endParaRPr kumimoji="0" lang="en-US" altLang="ja-JP" sz="457" kern="0" dirty="0">
                  <a:solidFill>
                    <a:srgbClr val="008080"/>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88"/>
                  </a:rPr>
                  <a:t>ProFTPD</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89"/>
                  </a:rPr>
                  <a:t>Pure-FTPd</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90"/>
                  </a:rPr>
                  <a:t>vsftpd</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91"/>
                  </a:rPr>
                  <a:t>WU-FTPD</a:t>
                </a:r>
                <a:endParaRPr kumimoji="0" lang="en-US" altLang="ja-JP" sz="457" kern="0" dirty="0">
                  <a:latin typeface="Meiryo UI" pitchFamily="50" charset="-128"/>
                  <a:ea typeface="Meiryo UI" pitchFamily="50" charset="-128"/>
                  <a:cs typeface="Meiryo UI" pitchFamily="50" charset="-128"/>
                </a:endParaRPr>
              </a:p>
            </p:txBody>
          </p:sp>
          <p:sp>
            <p:nvSpPr>
              <p:cNvPr id="169" name="テキスト ボックス 168"/>
              <p:cNvSpPr txBox="1"/>
              <p:nvPr/>
            </p:nvSpPr>
            <p:spPr bwMode="gray">
              <a:xfrm>
                <a:off x="5688124" y="1408586"/>
                <a:ext cx="3240360" cy="131819"/>
              </a:xfrm>
              <a:prstGeom prst="rect">
                <a:avLst/>
              </a:prstGeom>
              <a:solidFill>
                <a:srgbClr val="C9C9CA"/>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FTP Server</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70" name="グループ化 169"/>
            <p:cNvGrpSpPr/>
            <p:nvPr/>
          </p:nvGrpSpPr>
          <p:grpSpPr>
            <a:xfrm>
              <a:off x="6170534" y="6067099"/>
              <a:ext cx="892319" cy="537969"/>
              <a:chOff x="5688124" y="1408586"/>
              <a:chExt cx="3240360" cy="539858"/>
            </a:xfrm>
          </p:grpSpPr>
          <p:sp>
            <p:nvSpPr>
              <p:cNvPr id="171" name="正方形/長方形 170"/>
              <p:cNvSpPr/>
              <p:nvPr/>
            </p:nvSpPr>
            <p:spPr bwMode="gray">
              <a:xfrm>
                <a:off x="5688124" y="1522356"/>
                <a:ext cx="3240360" cy="426088"/>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192"/>
                  </a:rPr>
                  <a:t>FreeNAS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93"/>
                  </a:rPr>
                  <a:t>NFS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94"/>
                  </a:rPr>
                  <a:t>Samba </a:t>
                </a:r>
                <a:r>
                  <a:rPr kumimoji="0" lang="ja-JP" altLang="en-US"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rPr>
                  <a:t>(</a:t>
                </a:r>
                <a:r>
                  <a:rPr kumimoji="0" lang="en-US" altLang="ja-JP" sz="457" kern="0" noProof="1">
                    <a:solidFill>
                      <a:srgbClr val="FF00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cs typeface="Meiryo UI" pitchFamily="50" charset="-128"/>
                    <a:hlinkClick r:id="rId195" action="ppaction://hlinkfile"/>
                  </a:rPr>
                  <a:t>JP)</a:t>
                </a:r>
                <a:endParaRPr kumimoji="0" lang="en-US" altLang="ja-JP" sz="457" kern="0" dirty="0">
                  <a:solidFill>
                    <a:srgbClr val="FF00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cs typeface="Meiryo UI" pitchFamily="50" charset="-128"/>
                </a:endParaRPr>
              </a:p>
              <a:p>
                <a:r>
                  <a:rPr kumimoji="0" lang="en-US" altLang="ja-JP" sz="457" kern="0" noProof="1">
                    <a:latin typeface="Meiryo UI" panose="020B0604030504040204" pitchFamily="50" charset="-128"/>
                    <a:ea typeface="Meiryo UI" panose="020B0604030504040204" pitchFamily="50" charset="-128"/>
                    <a:cs typeface="Meiryo UI" panose="020B0604030504040204" pitchFamily="50" charset="-128"/>
                    <a:hlinkClick r:id="rId196"/>
                  </a:rPr>
                  <a:t>OwnCloud</a:t>
                </a:r>
                <a:endParaRPr kumimoji="0" lang="en-US" altLang="ja-JP" sz="457" kern="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72" name="テキスト ボックス 171"/>
              <p:cNvSpPr txBox="1"/>
              <p:nvPr/>
            </p:nvSpPr>
            <p:spPr bwMode="gray">
              <a:xfrm>
                <a:off x="5688124" y="1408586"/>
                <a:ext cx="3240360" cy="131819"/>
              </a:xfrm>
              <a:prstGeom prst="rect">
                <a:avLst/>
              </a:prstGeom>
              <a:solidFill>
                <a:srgbClr val="C9C9CA"/>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File Server</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73" name="グループ化 172"/>
            <p:cNvGrpSpPr/>
            <p:nvPr/>
          </p:nvGrpSpPr>
          <p:grpSpPr>
            <a:xfrm>
              <a:off x="8017767" y="5448909"/>
              <a:ext cx="892319" cy="1189529"/>
              <a:chOff x="5688124" y="1408586"/>
              <a:chExt cx="3240360" cy="1511545"/>
            </a:xfrm>
          </p:grpSpPr>
          <p:sp>
            <p:nvSpPr>
              <p:cNvPr id="174" name="正方形/長方形 173"/>
              <p:cNvSpPr/>
              <p:nvPr/>
            </p:nvSpPr>
            <p:spPr bwMode="gray">
              <a:xfrm>
                <a:off x="5688124" y="1540339"/>
                <a:ext cx="3240360" cy="1379792"/>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97"/>
                  </a:rPr>
                  <a:t>Courier-IMAP</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97"/>
                  </a:rPr>
                  <a:t>Courier-MTA</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98"/>
                  </a:rPr>
                  <a:t>Cyrus IMAP</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99"/>
                  </a:rPr>
                  <a:t>Dovecot</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00"/>
                  </a:rPr>
                  <a:t>Exim</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01"/>
                  </a:rPr>
                  <a:t>fml</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a:effectLst>
                      <a:outerShdw blurRad="38100" dist="38100" dir="2700000" algn="tl">
                        <a:srgbClr val="000000">
                          <a:alpha val="43137"/>
                        </a:srgbClr>
                      </a:outerShdw>
                    </a:effectLst>
                    <a:latin typeface="Meiryo UI" pitchFamily="50" charset="-128"/>
                    <a:ea typeface="Meiryo UI" pitchFamily="50" charset="-128"/>
                    <a:cs typeface="Meiryo UI" pitchFamily="50" charset="-128"/>
                  </a:rPr>
                  <a:t>  </a:t>
                </a: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02"/>
                  </a:rPr>
                  <a:t>Postfix (</a:t>
                </a:r>
                <a:r>
                  <a:rPr kumimoji="0" lang="en-US" altLang="ja-JP" sz="457" kern="0" noProof="1">
                    <a:solidFill>
                      <a:srgbClr val="00808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cs typeface="Meiryo UI" pitchFamily="50" charset="-128"/>
                    <a:hlinkClick r:id="rId203"/>
                  </a:rPr>
                  <a:t>JP)</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04"/>
                  </a:rPr>
                  <a:t>qmail</a:t>
                </a:r>
                <a:r>
                  <a:rPr kumimoji="0" lang="en-US" altLang="ja-JP" sz="457" kern="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04"/>
                  </a:rPr>
                  <a:t>  </a:t>
                </a:r>
              </a:p>
              <a:p>
                <a:r>
                  <a:rPr kumimoji="0" lang="en-US" altLang="ja-JP" sz="457" kern="0" noProof="1">
                    <a:latin typeface="Meiryo UI" pitchFamily="50" charset="-128"/>
                    <a:ea typeface="Meiryo UI" pitchFamily="50" charset="-128"/>
                    <a:cs typeface="Meiryo UI" pitchFamily="50" charset="-128"/>
                    <a:hlinkClick r:id="rId205"/>
                  </a:rPr>
                  <a:t>qpopper</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06"/>
                  </a:rPr>
                  <a:t>sendmail</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07"/>
                  </a:rPr>
                  <a:t>SquirrelMail</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08"/>
                  </a:rPr>
                  <a:t>XMail</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endParaRPr kumimoji="0" lang="en-US" altLang="ja-JP" sz="457" kern="0" dirty="0">
                  <a:latin typeface="Meiryo UI" pitchFamily="50" charset="-128"/>
                  <a:ea typeface="Meiryo UI" pitchFamily="50" charset="-128"/>
                  <a:cs typeface="Meiryo UI" pitchFamily="50" charset="-128"/>
                </a:endParaRPr>
              </a:p>
            </p:txBody>
          </p:sp>
          <p:sp>
            <p:nvSpPr>
              <p:cNvPr id="175" name="テキスト ボックス 174"/>
              <p:cNvSpPr txBox="1"/>
              <p:nvPr/>
            </p:nvSpPr>
            <p:spPr bwMode="gray">
              <a:xfrm>
                <a:off x="5688124" y="1408586"/>
                <a:ext cx="3240360" cy="131819"/>
              </a:xfrm>
              <a:prstGeom prst="rect">
                <a:avLst/>
              </a:prstGeom>
              <a:solidFill>
                <a:srgbClr val="C9C9CA"/>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POP/IMAP/MTA</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76" name="グループ化 175"/>
            <p:cNvGrpSpPr/>
            <p:nvPr/>
          </p:nvGrpSpPr>
          <p:grpSpPr>
            <a:xfrm>
              <a:off x="3117638" y="3109169"/>
              <a:ext cx="892319" cy="972041"/>
              <a:chOff x="5688124" y="1408586"/>
              <a:chExt cx="3240360" cy="1087929"/>
            </a:xfrm>
          </p:grpSpPr>
          <p:sp>
            <p:nvSpPr>
              <p:cNvPr id="177" name="正方形/長方形 176"/>
              <p:cNvSpPr/>
              <p:nvPr/>
            </p:nvSpPr>
            <p:spPr bwMode="gray">
              <a:xfrm>
                <a:off x="5688124" y="1540339"/>
                <a:ext cx="3240360" cy="956176"/>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09"/>
                  </a:rPr>
                  <a:t>Android</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10"/>
                  </a:rPr>
                  <a:t>CentOS</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11"/>
                  </a:rPr>
                  <a:t>Debian</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12"/>
                  </a:rPr>
                  <a:t>Fedora</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13"/>
                  </a:rPr>
                  <a:t>FreeBSD</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14"/>
                  </a:rPr>
                  <a:t>OpenSUSE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15"/>
                  </a:rPr>
                  <a:t>Scientific Linux</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16"/>
                  </a:rPr>
                  <a:t>Ubuntu</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17"/>
                  </a:rPr>
                  <a:t>CoreOS</a:t>
                </a:r>
                <a:endParaRPr kumimoji="0" lang="en-US" altLang="ja-JP" sz="457" kern="0" dirty="0">
                  <a:latin typeface="Meiryo UI" pitchFamily="50" charset="-128"/>
                  <a:ea typeface="Meiryo UI" pitchFamily="50" charset="-128"/>
                  <a:cs typeface="Meiryo UI" pitchFamily="50" charset="-128"/>
                </a:endParaRPr>
              </a:p>
            </p:txBody>
          </p:sp>
          <p:sp>
            <p:nvSpPr>
              <p:cNvPr id="178" name="テキスト ボックス 177"/>
              <p:cNvSpPr txBox="1"/>
              <p:nvPr/>
            </p:nvSpPr>
            <p:spPr bwMode="gray">
              <a:xfrm>
                <a:off x="5688124" y="1408586"/>
                <a:ext cx="3240360" cy="131819"/>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OS</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79" name="グループ化 178"/>
            <p:cNvGrpSpPr/>
            <p:nvPr/>
          </p:nvGrpSpPr>
          <p:grpSpPr>
            <a:xfrm>
              <a:off x="4104181" y="3251339"/>
              <a:ext cx="892319" cy="727438"/>
              <a:chOff x="5688124" y="1408586"/>
              <a:chExt cx="3240360" cy="751616"/>
            </a:xfrm>
          </p:grpSpPr>
          <p:sp>
            <p:nvSpPr>
              <p:cNvPr id="180" name="正方形/長方形 179"/>
              <p:cNvSpPr/>
              <p:nvPr/>
            </p:nvSpPr>
            <p:spPr bwMode="gray">
              <a:xfrm>
                <a:off x="5688124" y="1540339"/>
                <a:ext cx="3240360" cy="619863"/>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18"/>
                  </a:rPr>
                  <a:t>KVM</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19"/>
                  </a:rPr>
                  <a:t>OpenNebula</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20"/>
                  </a:rPr>
                  <a:t>Virt-Manager</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21"/>
                  </a:rPr>
                  <a:t>VirtualBox</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22"/>
                  </a:rPr>
                  <a:t>Xen</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23"/>
                  </a:rPr>
                  <a:t>Docker</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181" name="テキスト ボックス 180"/>
              <p:cNvSpPr txBox="1"/>
              <p:nvPr/>
            </p:nvSpPr>
            <p:spPr bwMode="gray">
              <a:xfrm>
                <a:off x="5688124" y="1408586"/>
                <a:ext cx="3240360" cy="131819"/>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Server virtualization</a:t>
                </a:r>
              </a:p>
            </p:txBody>
          </p:sp>
        </p:grpSp>
        <p:grpSp>
          <p:nvGrpSpPr>
            <p:cNvPr id="182" name="グループ化 181"/>
            <p:cNvGrpSpPr/>
            <p:nvPr/>
          </p:nvGrpSpPr>
          <p:grpSpPr>
            <a:xfrm>
              <a:off x="5083702" y="3109650"/>
              <a:ext cx="892319" cy="420992"/>
              <a:chOff x="5688124" y="1408586"/>
              <a:chExt cx="3240360" cy="534958"/>
            </a:xfrm>
          </p:grpSpPr>
          <p:sp>
            <p:nvSpPr>
              <p:cNvPr id="183" name="正方形/長方形 182"/>
              <p:cNvSpPr/>
              <p:nvPr/>
            </p:nvSpPr>
            <p:spPr bwMode="gray">
              <a:xfrm>
                <a:off x="5688124" y="1540339"/>
                <a:ext cx="3240360" cy="403205"/>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u="sng"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24"/>
                  </a:rPr>
                  <a:t>Ceph</a:t>
                </a:r>
                <a:endParaRPr kumimoji="0" lang="en-US" altLang="ja-JP" sz="457"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u="sng"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25"/>
                  </a:rPr>
                  <a:t>GlusterFS</a:t>
                </a:r>
                <a:endParaRPr kumimoji="0" lang="en-US" altLang="ja-JP" sz="457"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u="sng" kern="0" noProof="1">
                    <a:latin typeface="Meiryo UI" pitchFamily="50" charset="-128"/>
                    <a:ea typeface="Meiryo UI" pitchFamily="50" charset="-128"/>
                    <a:cs typeface="Meiryo UI" pitchFamily="50" charset="-128"/>
                    <a:hlinkClick r:id="rId226"/>
                  </a:rPr>
                  <a:t>Lustre</a:t>
                </a:r>
                <a:endParaRPr kumimoji="0" lang="en-US" altLang="ja-JP" sz="457" u="sng" kern="0" dirty="0">
                  <a:latin typeface="Meiryo UI" pitchFamily="50" charset="-128"/>
                  <a:ea typeface="Meiryo UI" pitchFamily="50" charset="-128"/>
                  <a:cs typeface="Meiryo UI" pitchFamily="50" charset="-128"/>
                </a:endParaRPr>
              </a:p>
            </p:txBody>
          </p:sp>
          <p:sp>
            <p:nvSpPr>
              <p:cNvPr id="184" name="テキスト ボックス 183"/>
              <p:cNvSpPr txBox="1"/>
              <p:nvPr/>
            </p:nvSpPr>
            <p:spPr bwMode="gray">
              <a:xfrm>
                <a:off x="5688124" y="1408586"/>
                <a:ext cx="3240360" cy="131819"/>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Storage virtualization</a:t>
                </a:r>
              </a:p>
            </p:txBody>
          </p:sp>
        </p:grpSp>
        <p:grpSp>
          <p:nvGrpSpPr>
            <p:cNvPr id="185" name="グループ化 184"/>
            <p:cNvGrpSpPr/>
            <p:nvPr/>
          </p:nvGrpSpPr>
          <p:grpSpPr>
            <a:xfrm>
              <a:off x="5083702" y="3566090"/>
              <a:ext cx="892319" cy="442111"/>
              <a:chOff x="5688124" y="1408586"/>
              <a:chExt cx="3240360" cy="561794"/>
            </a:xfrm>
          </p:grpSpPr>
          <p:sp>
            <p:nvSpPr>
              <p:cNvPr id="186" name="正方形/長方形 185"/>
              <p:cNvSpPr/>
              <p:nvPr/>
            </p:nvSpPr>
            <p:spPr bwMode="gray">
              <a:xfrm>
                <a:off x="5688124" y="1540339"/>
                <a:ext cx="3240360" cy="430041"/>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227"/>
                  </a:rPr>
                  <a:t>OpenDaylight</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28"/>
                  </a:rPr>
                  <a:t>Trema</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29"/>
                  </a:rPr>
                  <a:t>OF-patch</a:t>
                </a:r>
                <a:endParaRPr kumimoji="0" lang="en-US" altLang="ja-JP" sz="457" kern="0" dirty="0">
                  <a:latin typeface="Meiryo UI" pitchFamily="50" charset="-128"/>
                  <a:ea typeface="Meiryo UI" pitchFamily="50" charset="-128"/>
                  <a:cs typeface="Meiryo UI" pitchFamily="50" charset="-128"/>
                </a:endParaRPr>
              </a:p>
            </p:txBody>
          </p:sp>
          <p:sp>
            <p:nvSpPr>
              <p:cNvPr id="187" name="テキスト ボックス 186"/>
              <p:cNvSpPr txBox="1"/>
              <p:nvPr/>
            </p:nvSpPr>
            <p:spPr bwMode="gray">
              <a:xfrm>
                <a:off x="5688124" y="1408586"/>
                <a:ext cx="3240360" cy="131819"/>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Network virtualization</a:t>
                </a:r>
              </a:p>
            </p:txBody>
          </p:sp>
        </p:grpSp>
        <p:grpSp>
          <p:nvGrpSpPr>
            <p:cNvPr id="19" name="グループ化 18"/>
            <p:cNvGrpSpPr/>
            <p:nvPr/>
          </p:nvGrpSpPr>
          <p:grpSpPr>
            <a:xfrm>
              <a:off x="3115396" y="4198352"/>
              <a:ext cx="892319" cy="745385"/>
              <a:chOff x="4347025" y="5411626"/>
              <a:chExt cx="1249247" cy="1043540"/>
            </a:xfrm>
          </p:grpSpPr>
          <p:sp>
            <p:nvSpPr>
              <p:cNvPr id="192" name="正方形/長方形 191"/>
              <p:cNvSpPr/>
              <p:nvPr/>
            </p:nvSpPr>
            <p:spPr bwMode="gray">
              <a:xfrm>
                <a:off x="4347025" y="5649656"/>
                <a:ext cx="1249247" cy="805510"/>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230"/>
                  </a:rPr>
                  <a:t>Apache CloudStack</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31"/>
                  </a:rPr>
                  <a:t>Eucalyptus</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32"/>
                  </a:rPr>
                  <a:t>openQRM</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33"/>
                  </a:rPr>
                  <a:t>Vagrant</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34"/>
                  </a:rPr>
                  <a:t>OpenStack Ironic</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35"/>
                  </a:rPr>
                  <a:t>OpenStack Magnum</a:t>
                </a:r>
                <a:endParaRPr kumimoji="0" lang="en-US" altLang="ja-JP" sz="457" kern="0" dirty="0">
                  <a:latin typeface="Meiryo UI" pitchFamily="50" charset="-128"/>
                  <a:ea typeface="Meiryo UI" pitchFamily="50" charset="-128"/>
                  <a:cs typeface="Meiryo UI" pitchFamily="50" charset="-128"/>
                </a:endParaRPr>
              </a:p>
            </p:txBody>
          </p:sp>
          <p:sp>
            <p:nvSpPr>
              <p:cNvPr id="193" name="テキスト ボックス 192"/>
              <p:cNvSpPr txBox="1"/>
              <p:nvPr/>
            </p:nvSpPr>
            <p:spPr bwMode="gray">
              <a:xfrm>
                <a:off x="4347025" y="5411626"/>
                <a:ext cx="1249247" cy="237557"/>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457" kern="0" noProof="1">
                    <a:solidFill>
                      <a:srgbClr val="000000"/>
                    </a:solidFill>
                    <a:latin typeface="Tw Cen MT Condensed" panose="020B0606020104020203" pitchFamily="34" charset="0"/>
                    <a:ea typeface="Meiryo UI" pitchFamily="50" charset="-128"/>
                    <a:cs typeface="Meiryo UI" pitchFamily="50" charset="-128"/>
                  </a:rPr>
                  <a:t>Infrastructure as a Service (IaaS)</a:t>
                </a:r>
                <a:endParaRPr kumimoji="0" lang="ja-JP" altLang="en-US" sz="457"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197" name="グループ化 196"/>
            <p:cNvGrpSpPr/>
            <p:nvPr/>
          </p:nvGrpSpPr>
          <p:grpSpPr>
            <a:xfrm>
              <a:off x="3110338" y="5507238"/>
              <a:ext cx="892319" cy="363612"/>
              <a:chOff x="5688124" y="1462377"/>
              <a:chExt cx="3240360" cy="462044"/>
            </a:xfrm>
          </p:grpSpPr>
          <p:sp>
            <p:nvSpPr>
              <p:cNvPr id="198" name="正方形/長方形 197"/>
              <p:cNvSpPr/>
              <p:nvPr/>
            </p:nvSpPr>
            <p:spPr bwMode="gray">
              <a:xfrm>
                <a:off x="5688124" y="1670416"/>
                <a:ext cx="3240360" cy="254005"/>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236"/>
                  </a:rPr>
                  <a:t>OpenStack Murano</a:t>
                </a:r>
                <a:endParaRPr kumimoji="0" lang="en-US" altLang="ja-JP" sz="457" kern="0" dirty="0">
                  <a:latin typeface="Meiryo UI" pitchFamily="50" charset="-128"/>
                  <a:ea typeface="Meiryo UI" pitchFamily="50" charset="-128"/>
                  <a:cs typeface="Meiryo UI" pitchFamily="50" charset="-128"/>
                </a:endParaRPr>
              </a:p>
            </p:txBody>
          </p:sp>
          <p:sp>
            <p:nvSpPr>
              <p:cNvPr id="199" name="テキスト ボックス 198"/>
              <p:cNvSpPr txBox="1"/>
              <p:nvPr/>
            </p:nvSpPr>
            <p:spPr bwMode="gray">
              <a:xfrm>
                <a:off x="5688124" y="1462377"/>
                <a:ext cx="3240360" cy="207608"/>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457" kern="0" noProof="1">
                    <a:solidFill>
                      <a:srgbClr val="000000"/>
                    </a:solidFill>
                    <a:latin typeface="Tw Cen MT Condensed" panose="020B0606020104020203" pitchFamily="34" charset="0"/>
                    <a:ea typeface="Meiryo UI" pitchFamily="50" charset="-128"/>
                    <a:cs typeface="Meiryo UI" pitchFamily="50" charset="-128"/>
                  </a:rPr>
                  <a:t>Software as a Service (SaaS)</a:t>
                </a:r>
                <a:endParaRPr kumimoji="0" lang="ja-JP" altLang="en-US" sz="457"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09" name="グループ化 208"/>
            <p:cNvGrpSpPr/>
            <p:nvPr/>
          </p:nvGrpSpPr>
          <p:grpSpPr>
            <a:xfrm>
              <a:off x="4081834" y="5523166"/>
              <a:ext cx="895464" cy="358306"/>
              <a:chOff x="5676706" y="1476625"/>
              <a:chExt cx="3251778" cy="455303"/>
            </a:xfrm>
          </p:grpSpPr>
          <p:sp>
            <p:nvSpPr>
              <p:cNvPr id="210" name="正方形/長方形 209"/>
              <p:cNvSpPr/>
              <p:nvPr/>
            </p:nvSpPr>
            <p:spPr bwMode="gray">
              <a:xfrm>
                <a:off x="5688124" y="1670416"/>
                <a:ext cx="3240360" cy="261512"/>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solidFill>
                      <a:srgbClr val="000000"/>
                    </a:solidFill>
                    <a:latin typeface="Meiryo UI" pitchFamily="50" charset="-128"/>
                    <a:ea typeface="Meiryo UI" pitchFamily="50" charset="-128"/>
                    <a:cs typeface="Meiryo UI" pitchFamily="50" charset="-128"/>
                    <a:hlinkClick r:id="rId237"/>
                  </a:rPr>
                  <a:t>OpenStack Neutron</a:t>
                </a: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653156">
                  <a:defRPr/>
                </a:pPr>
                <a:r>
                  <a:rPr kumimoji="0" lang="en-US" altLang="ja-JP" sz="457" kern="0" noProof="1">
                    <a:solidFill>
                      <a:srgbClr val="000000"/>
                    </a:solidFill>
                    <a:latin typeface="Meiryo UI" pitchFamily="50" charset="-128"/>
                    <a:ea typeface="Meiryo UI" pitchFamily="50" charset="-128"/>
                    <a:cs typeface="Meiryo UI" pitchFamily="50" charset="-128"/>
                    <a:hlinkClick r:id="rId238"/>
                  </a:rPr>
                  <a:t>OpenStack Designate</a:t>
                </a: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211" name="テキスト ボックス 210"/>
              <p:cNvSpPr txBox="1"/>
              <p:nvPr/>
            </p:nvSpPr>
            <p:spPr bwMode="gray">
              <a:xfrm>
                <a:off x="5676706" y="1476625"/>
                <a:ext cx="3240360" cy="188843"/>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457" kern="0" noProof="1">
                    <a:solidFill>
                      <a:srgbClr val="000000"/>
                    </a:solidFill>
                    <a:latin typeface="Tw Cen MT Condensed" panose="020B0606020104020203" pitchFamily="34" charset="0"/>
                    <a:ea typeface="Meiryo UI" pitchFamily="50" charset="-128"/>
                    <a:cs typeface="Meiryo UI" pitchFamily="50" charset="-128"/>
                  </a:rPr>
                  <a:t>Network as a Service (NaaS)</a:t>
                </a:r>
                <a:endParaRPr kumimoji="0" lang="ja-JP" altLang="en-US" sz="457"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12" name="グループ化 211"/>
            <p:cNvGrpSpPr/>
            <p:nvPr/>
          </p:nvGrpSpPr>
          <p:grpSpPr>
            <a:xfrm>
              <a:off x="5093517" y="4203702"/>
              <a:ext cx="892319" cy="330406"/>
              <a:chOff x="5688124" y="1522080"/>
              <a:chExt cx="3240360" cy="419850"/>
            </a:xfrm>
          </p:grpSpPr>
          <p:sp>
            <p:nvSpPr>
              <p:cNvPr id="213" name="正方形/長方形 212"/>
              <p:cNvSpPr/>
              <p:nvPr/>
            </p:nvSpPr>
            <p:spPr bwMode="gray">
              <a:xfrm>
                <a:off x="5688124" y="1670416"/>
                <a:ext cx="3240360" cy="271514"/>
              </a:xfrm>
              <a:prstGeom prst="rect">
                <a:avLst/>
              </a:prstGeom>
              <a:solidFill>
                <a:schemeClr val="bg1"/>
              </a:solidFill>
              <a:ln w="9525">
                <a:solidFill>
                  <a:schemeClr val="tx1"/>
                </a:solidFill>
                <a:miter lim="800000"/>
                <a:headEnd/>
                <a:tailEnd/>
              </a:ln>
            </p:spPr>
            <p:txBody>
              <a:bodyPr lIns="25714" rIns="25714" anchor="t"/>
              <a:lstStyle/>
              <a:p>
                <a:pPr defTabSz="653156">
                  <a:defRPr/>
                </a:pPr>
                <a:endParaRPr kumimoji="0" lang="en-US" altLang="ja-JP" sz="457" kern="0" dirty="0">
                  <a:latin typeface="Meiryo UI" pitchFamily="50" charset="-128"/>
                  <a:ea typeface="Meiryo UI" pitchFamily="50" charset="-128"/>
                  <a:cs typeface="Meiryo UI" pitchFamily="50" charset="-128"/>
                </a:endParaRPr>
              </a:p>
            </p:txBody>
          </p:sp>
          <p:sp>
            <p:nvSpPr>
              <p:cNvPr id="214" name="テキスト ボックス 213"/>
              <p:cNvSpPr txBox="1"/>
              <p:nvPr/>
            </p:nvSpPr>
            <p:spPr bwMode="gray">
              <a:xfrm>
                <a:off x="5688124" y="1522080"/>
                <a:ext cx="3240360" cy="207421"/>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pt-BR" altLang="ja-JP" sz="457" kern="0" noProof="1">
                    <a:solidFill>
                      <a:srgbClr val="000000"/>
                    </a:solidFill>
                    <a:latin typeface="Tw Cen MT Condensed" panose="020B0606020104020203" pitchFamily="34" charset="0"/>
                    <a:ea typeface="Meiryo UI" pitchFamily="50" charset="-128"/>
                    <a:cs typeface="Meiryo UI" pitchFamily="50" charset="-128"/>
                  </a:rPr>
                  <a:t>Database as a Service (DBaaS)</a:t>
                </a:r>
                <a:endParaRPr kumimoji="0" lang="ja-JP" altLang="en-US" sz="457"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15" name="グループ化 214"/>
            <p:cNvGrpSpPr/>
            <p:nvPr/>
          </p:nvGrpSpPr>
          <p:grpSpPr>
            <a:xfrm>
              <a:off x="5100891" y="4571812"/>
              <a:ext cx="892319" cy="364757"/>
              <a:chOff x="5688124" y="1464347"/>
              <a:chExt cx="3240360" cy="463500"/>
            </a:xfrm>
          </p:grpSpPr>
          <p:sp>
            <p:nvSpPr>
              <p:cNvPr id="216" name="正方形/長方形 215"/>
              <p:cNvSpPr/>
              <p:nvPr/>
            </p:nvSpPr>
            <p:spPr bwMode="gray">
              <a:xfrm>
                <a:off x="5688124" y="1670416"/>
                <a:ext cx="3240360" cy="257431"/>
              </a:xfrm>
              <a:prstGeom prst="rect">
                <a:avLst/>
              </a:prstGeom>
              <a:solidFill>
                <a:schemeClr val="bg1"/>
              </a:solidFill>
              <a:ln w="9525">
                <a:solidFill>
                  <a:schemeClr val="tx1"/>
                </a:solidFill>
                <a:miter lim="800000"/>
                <a:headEnd/>
                <a:tailEnd/>
              </a:ln>
            </p:spPr>
            <p:txBody>
              <a:bodyPr lIns="25714" rIns="25714" anchor="t"/>
              <a:lstStyle/>
              <a:p>
                <a:pPr defTabSz="653156">
                  <a:defRPr/>
                </a:pPr>
                <a:endParaRPr kumimoji="0" lang="en-US" altLang="ja-JP" sz="457" b="1" kern="0">
                  <a:solidFill>
                    <a:srgbClr val="000000"/>
                  </a:solidFill>
                  <a:latin typeface="Meiryo UI" pitchFamily="50" charset="-128"/>
                  <a:ea typeface="Meiryo UI" pitchFamily="50" charset="-128"/>
                  <a:cs typeface="Meiryo UI" pitchFamily="50" charset="-128"/>
                </a:endParaRPr>
              </a:p>
            </p:txBody>
          </p:sp>
          <p:sp>
            <p:nvSpPr>
              <p:cNvPr id="217" name="テキスト ボックス 216"/>
              <p:cNvSpPr txBox="1"/>
              <p:nvPr/>
            </p:nvSpPr>
            <p:spPr bwMode="gray">
              <a:xfrm>
                <a:off x="5688124" y="1464347"/>
                <a:ext cx="3240360" cy="205638"/>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pt-BR" altLang="ja-JP" sz="457" kern="0" noProof="1">
                    <a:solidFill>
                      <a:srgbClr val="000000"/>
                    </a:solidFill>
                    <a:latin typeface="Tw Cen MT Condensed" panose="020B0606020104020203" pitchFamily="34" charset="0"/>
                    <a:ea typeface="Meiryo UI" pitchFamily="50" charset="-128"/>
                    <a:cs typeface="Meiryo UI" pitchFamily="50" charset="-128"/>
                  </a:rPr>
                  <a:t>Desktop as a Service (DaaS)</a:t>
                </a:r>
                <a:endParaRPr kumimoji="0" lang="ja-JP" altLang="en-US" sz="457"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18" name="グループ化 217"/>
            <p:cNvGrpSpPr/>
            <p:nvPr/>
          </p:nvGrpSpPr>
          <p:grpSpPr>
            <a:xfrm>
              <a:off x="5100326" y="5022306"/>
              <a:ext cx="892319" cy="331523"/>
              <a:chOff x="5688124" y="1530936"/>
              <a:chExt cx="3240360" cy="421268"/>
            </a:xfrm>
          </p:grpSpPr>
          <p:sp>
            <p:nvSpPr>
              <p:cNvPr id="219" name="正方形/長方形 218"/>
              <p:cNvSpPr/>
              <p:nvPr/>
            </p:nvSpPr>
            <p:spPr bwMode="gray">
              <a:xfrm>
                <a:off x="5688124" y="1670416"/>
                <a:ext cx="3240360" cy="281788"/>
              </a:xfrm>
              <a:prstGeom prst="rect">
                <a:avLst/>
              </a:prstGeom>
              <a:solidFill>
                <a:schemeClr val="bg1"/>
              </a:solidFill>
              <a:ln w="9525">
                <a:solidFill>
                  <a:schemeClr val="tx1"/>
                </a:solidFill>
                <a:miter lim="800000"/>
                <a:headEnd/>
                <a:tailEnd/>
              </a:ln>
            </p:spPr>
            <p:txBody>
              <a:bodyPr lIns="25714" rIns="25714" anchor="t"/>
              <a:lstStyle/>
              <a:p>
                <a:pPr defTabSz="653156">
                  <a:defRPr/>
                </a:pPr>
                <a:endParaRPr kumimoji="0" lang="en-US" altLang="ja-JP" sz="457" b="1" kern="0">
                  <a:solidFill>
                    <a:srgbClr val="000000"/>
                  </a:solidFill>
                  <a:latin typeface="Meiryo UI" pitchFamily="50" charset="-128"/>
                  <a:ea typeface="Meiryo UI" pitchFamily="50" charset="-128"/>
                  <a:cs typeface="Meiryo UI" pitchFamily="50" charset="-128"/>
                </a:endParaRPr>
              </a:p>
            </p:txBody>
          </p:sp>
          <p:sp>
            <p:nvSpPr>
              <p:cNvPr id="220" name="テキスト ボックス 219"/>
              <p:cNvSpPr txBox="1"/>
              <p:nvPr/>
            </p:nvSpPr>
            <p:spPr bwMode="gray">
              <a:xfrm>
                <a:off x="5688124" y="1530936"/>
                <a:ext cx="3240360" cy="215976"/>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pt-BR" altLang="ja-JP" sz="457" kern="0" noProof="1">
                    <a:solidFill>
                      <a:srgbClr val="000000"/>
                    </a:solidFill>
                    <a:latin typeface="Tw Cen MT Condensed" panose="020B0606020104020203" pitchFamily="34" charset="0"/>
                    <a:ea typeface="Meiryo UI" pitchFamily="50" charset="-128"/>
                    <a:cs typeface="Meiryo UI" pitchFamily="50" charset="-128"/>
                  </a:rPr>
                  <a:t>Email as a Service (EaaS)</a:t>
                </a:r>
              </a:p>
            </p:txBody>
          </p:sp>
        </p:grpSp>
        <p:grpSp>
          <p:nvGrpSpPr>
            <p:cNvPr id="221" name="グループ化 220"/>
            <p:cNvGrpSpPr/>
            <p:nvPr/>
          </p:nvGrpSpPr>
          <p:grpSpPr>
            <a:xfrm>
              <a:off x="5100326" y="5426602"/>
              <a:ext cx="892319" cy="341739"/>
              <a:chOff x="5688124" y="1485018"/>
              <a:chExt cx="3240360" cy="434251"/>
            </a:xfrm>
          </p:grpSpPr>
          <p:sp>
            <p:nvSpPr>
              <p:cNvPr id="222" name="正方形/長方形 221"/>
              <p:cNvSpPr/>
              <p:nvPr/>
            </p:nvSpPr>
            <p:spPr bwMode="gray">
              <a:xfrm>
                <a:off x="5688124" y="1670416"/>
                <a:ext cx="3240360" cy="248853"/>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solidFill>
                      <a:srgbClr val="000000"/>
                    </a:solidFill>
                    <a:latin typeface="Meiryo UI" pitchFamily="50" charset="-128"/>
                    <a:ea typeface="Meiryo UI" pitchFamily="50" charset="-128"/>
                    <a:cs typeface="Meiryo UI" pitchFamily="50" charset="-128"/>
                    <a:hlinkClick r:id="rId239"/>
                  </a:rPr>
                  <a:t>OpenStack Keystone</a:t>
                </a: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223" name="テキスト ボックス 222"/>
              <p:cNvSpPr txBox="1"/>
              <p:nvPr/>
            </p:nvSpPr>
            <p:spPr bwMode="gray">
              <a:xfrm>
                <a:off x="5688124" y="1485018"/>
                <a:ext cx="3240360" cy="184968"/>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pt-BR" altLang="ja-JP" sz="457" kern="0" noProof="1">
                    <a:solidFill>
                      <a:srgbClr val="000000"/>
                    </a:solidFill>
                    <a:latin typeface="Tw Cen MT Condensed" panose="020B0606020104020203" pitchFamily="34" charset="0"/>
                    <a:ea typeface="Meiryo UI" pitchFamily="50" charset="-128"/>
                    <a:cs typeface="Meiryo UI" pitchFamily="50" charset="-128"/>
                  </a:rPr>
                  <a:t>Identity as a Service (IDaaS)</a:t>
                </a:r>
              </a:p>
            </p:txBody>
          </p:sp>
        </p:grpSp>
        <p:grpSp>
          <p:nvGrpSpPr>
            <p:cNvPr id="224" name="グループ化 223"/>
            <p:cNvGrpSpPr/>
            <p:nvPr/>
          </p:nvGrpSpPr>
          <p:grpSpPr>
            <a:xfrm>
              <a:off x="5103851" y="5835446"/>
              <a:ext cx="892320" cy="357396"/>
              <a:chOff x="5688121" y="1465122"/>
              <a:chExt cx="3240363" cy="454147"/>
            </a:xfrm>
          </p:grpSpPr>
          <p:sp>
            <p:nvSpPr>
              <p:cNvPr id="225" name="正方形/長方形 224"/>
              <p:cNvSpPr/>
              <p:nvPr/>
            </p:nvSpPr>
            <p:spPr bwMode="gray">
              <a:xfrm>
                <a:off x="5688124" y="1670416"/>
                <a:ext cx="3240360" cy="248853"/>
              </a:xfrm>
              <a:prstGeom prst="rect">
                <a:avLst/>
              </a:prstGeom>
              <a:solidFill>
                <a:schemeClr val="bg1"/>
              </a:solidFill>
              <a:ln w="9525">
                <a:solidFill>
                  <a:schemeClr val="tx1"/>
                </a:solidFill>
                <a:miter lim="800000"/>
                <a:headEnd/>
                <a:tailEnd/>
              </a:ln>
            </p:spPr>
            <p:txBody>
              <a:bodyPr lIns="25714" rIns="25714" anchor="t"/>
              <a:lstStyle/>
              <a:p>
                <a:pPr defTabSz="653156">
                  <a:defRPr/>
                </a:pPr>
                <a:endParaRPr kumimoji="0" lang="en-US" altLang="ja-JP" sz="457" b="1" kern="0">
                  <a:solidFill>
                    <a:srgbClr val="000000"/>
                  </a:solidFill>
                  <a:latin typeface="Meiryo UI" pitchFamily="50" charset="-128"/>
                  <a:ea typeface="Meiryo UI" pitchFamily="50" charset="-128"/>
                  <a:cs typeface="Meiryo UI" pitchFamily="50" charset="-128"/>
                </a:endParaRPr>
              </a:p>
            </p:txBody>
          </p:sp>
          <p:sp>
            <p:nvSpPr>
              <p:cNvPr id="226" name="テキスト ボックス 225"/>
              <p:cNvSpPr txBox="1"/>
              <p:nvPr/>
            </p:nvSpPr>
            <p:spPr bwMode="gray">
              <a:xfrm>
                <a:off x="5688121" y="1465122"/>
                <a:ext cx="3240360" cy="201431"/>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pt-BR" altLang="ja-JP" sz="457" kern="0" noProof="1">
                    <a:solidFill>
                      <a:srgbClr val="000000"/>
                    </a:solidFill>
                    <a:latin typeface="Tw Cen MT Condensed" panose="020B0606020104020203" pitchFamily="34" charset="0"/>
                    <a:ea typeface="Meiryo UI" pitchFamily="50" charset="-128"/>
                    <a:cs typeface="Meiryo UI" pitchFamily="50" charset="-128"/>
                  </a:rPr>
                  <a:t>Management as a Service (MaaS)</a:t>
                </a:r>
              </a:p>
            </p:txBody>
          </p:sp>
        </p:grpSp>
        <p:grpSp>
          <p:nvGrpSpPr>
            <p:cNvPr id="227" name="グループ化 226"/>
            <p:cNvGrpSpPr/>
            <p:nvPr/>
          </p:nvGrpSpPr>
          <p:grpSpPr>
            <a:xfrm>
              <a:off x="5103851" y="6257245"/>
              <a:ext cx="892319" cy="348666"/>
              <a:chOff x="5688124" y="1472424"/>
              <a:chExt cx="3240360" cy="443053"/>
            </a:xfrm>
          </p:grpSpPr>
          <p:sp>
            <p:nvSpPr>
              <p:cNvPr id="228" name="正方形/長方形 227"/>
              <p:cNvSpPr/>
              <p:nvPr/>
            </p:nvSpPr>
            <p:spPr bwMode="gray">
              <a:xfrm>
                <a:off x="5688124" y="1670416"/>
                <a:ext cx="3240360" cy="245061"/>
              </a:xfrm>
              <a:prstGeom prst="rect">
                <a:avLst/>
              </a:prstGeom>
              <a:solidFill>
                <a:schemeClr val="bg1"/>
              </a:solidFill>
              <a:ln w="9525">
                <a:solidFill>
                  <a:schemeClr val="tx1"/>
                </a:solidFill>
                <a:miter lim="800000"/>
                <a:headEnd/>
                <a:tailEnd/>
              </a:ln>
            </p:spPr>
            <p:txBody>
              <a:bodyPr lIns="25714" rIns="25714" anchor="t"/>
              <a:lstStyle/>
              <a:p>
                <a:pPr defTabSz="653156">
                  <a:defRPr/>
                </a:pPr>
                <a:endParaRPr kumimoji="0" lang="en-US" altLang="ja-JP" sz="457" b="1" kern="0">
                  <a:solidFill>
                    <a:srgbClr val="000000"/>
                  </a:solidFill>
                  <a:latin typeface="Meiryo UI" pitchFamily="50" charset="-128"/>
                  <a:ea typeface="Meiryo UI" pitchFamily="50" charset="-128"/>
                  <a:cs typeface="Meiryo UI" pitchFamily="50" charset="-128"/>
                </a:endParaRPr>
              </a:p>
            </p:txBody>
          </p:sp>
          <p:sp>
            <p:nvSpPr>
              <p:cNvPr id="229" name="テキスト ボックス 228"/>
              <p:cNvSpPr txBox="1"/>
              <p:nvPr/>
            </p:nvSpPr>
            <p:spPr bwMode="gray">
              <a:xfrm>
                <a:off x="5688124" y="1472424"/>
                <a:ext cx="3240360" cy="197562"/>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457" kern="0" noProof="1">
                    <a:solidFill>
                      <a:srgbClr val="000000"/>
                    </a:solidFill>
                    <a:latin typeface="Tw Cen MT Condensed" panose="020B0606020104020203" pitchFamily="34" charset="0"/>
                    <a:ea typeface="Meiryo UI" pitchFamily="50" charset="-128"/>
                    <a:cs typeface="Meiryo UI" pitchFamily="50" charset="-128"/>
                  </a:rPr>
                  <a:t>Security as a Service (SECaaS)</a:t>
                </a:r>
              </a:p>
            </p:txBody>
          </p:sp>
        </p:grpSp>
        <p:sp>
          <p:nvSpPr>
            <p:cNvPr id="232" name="角丸四角形 231"/>
            <p:cNvSpPr/>
            <p:nvPr/>
          </p:nvSpPr>
          <p:spPr>
            <a:xfrm>
              <a:off x="3084174" y="4110920"/>
              <a:ext cx="1928571" cy="1812642"/>
            </a:xfrm>
            <a:prstGeom prst="roundRect">
              <a:avLst>
                <a:gd name="adj" fmla="val 2128"/>
              </a:avLst>
            </a:prstGeom>
            <a:noFill/>
            <a:ln w="25400">
              <a:solidFill>
                <a:srgbClr val="002060"/>
              </a:solidFill>
              <a:prstDash val="dash"/>
            </a:ln>
            <a:effectLst/>
          </p:spPr>
          <p:style>
            <a:lnRef idx="1">
              <a:schemeClr val="accent1"/>
            </a:lnRef>
            <a:fillRef idx="3">
              <a:schemeClr val="accent1"/>
            </a:fillRef>
            <a:effectRef idx="2">
              <a:schemeClr val="accent1"/>
            </a:effectRef>
            <a:fontRef idx="minor">
              <a:schemeClr val="lt1"/>
            </a:fontRef>
          </p:style>
          <p:txBody>
            <a:bodyPr lIns="25714" tIns="0" rIns="25714" bIns="25714" rtlCol="0" anchor="t"/>
            <a:lstStyle/>
            <a:p>
              <a:r>
                <a:rPr lang="en-US" altLang="ja-JP" sz="457" b="1"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*1</a:t>
              </a:r>
            </a:p>
          </p:txBody>
        </p:sp>
        <p:sp>
          <p:nvSpPr>
            <p:cNvPr id="233" name="正方形/長方形 232"/>
            <p:cNvSpPr/>
            <p:nvPr/>
          </p:nvSpPr>
          <p:spPr bwMode="gray">
            <a:xfrm>
              <a:off x="3039685" y="5923563"/>
              <a:ext cx="2036135" cy="61940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pPr algn="l"/>
              <a:r>
                <a:rPr lang="en-US" altLang="ja-JP" sz="457" b="1"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*1:Cloud service categories</a:t>
              </a:r>
            </a:p>
            <a:p>
              <a:pPr algn="l"/>
              <a:r>
                <a:rPr lang="en-US" altLang="ja-JP" sz="457" b="1"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*2:Emerging cloud service categories</a:t>
              </a:r>
            </a:p>
            <a:p>
              <a:pPr algn="l"/>
              <a:endParaRPr lang="en-US" altLang="ja-JP" sz="457" b="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l"/>
              <a:r>
                <a:rPr lang="ja-JP" altLang="en-US" sz="457" b="1"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Reference: ISO/IEC 17788:2014</a:t>
              </a:r>
            </a:p>
            <a:p>
              <a:pPr algn="l"/>
              <a:r>
                <a:rPr lang="en-US" altLang="ja-JP" sz="457" b="1"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Information technology</a:t>
              </a:r>
            </a:p>
            <a:p>
              <a:pPr algn="l"/>
              <a:r>
                <a:rPr lang="en-US" altLang="ja-JP" sz="457" b="1"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 Cloud computing -- Overview and vocabulary</a:t>
              </a:r>
            </a:p>
          </p:txBody>
        </p:sp>
        <p:sp>
          <p:nvSpPr>
            <p:cNvPr id="235" name="角丸四角形 234"/>
            <p:cNvSpPr/>
            <p:nvPr/>
          </p:nvSpPr>
          <p:spPr>
            <a:xfrm>
              <a:off x="5054254" y="4109638"/>
              <a:ext cx="964286" cy="2569686"/>
            </a:xfrm>
            <a:prstGeom prst="roundRect">
              <a:avLst>
                <a:gd name="adj" fmla="val 2128"/>
              </a:avLst>
            </a:prstGeom>
            <a:noFill/>
            <a:ln w="25400">
              <a:solidFill>
                <a:srgbClr val="002060"/>
              </a:solidFill>
              <a:prstDash val="dash"/>
            </a:ln>
            <a:effectLst/>
          </p:spPr>
          <p:style>
            <a:lnRef idx="1">
              <a:schemeClr val="accent1"/>
            </a:lnRef>
            <a:fillRef idx="3">
              <a:schemeClr val="accent1"/>
            </a:fillRef>
            <a:effectRef idx="2">
              <a:schemeClr val="accent1"/>
            </a:effectRef>
            <a:fontRef idx="minor">
              <a:schemeClr val="lt1"/>
            </a:fontRef>
          </p:style>
          <p:txBody>
            <a:bodyPr lIns="25714" tIns="0" rIns="25714" bIns="25714" rtlCol="0" anchor="t"/>
            <a:lstStyle/>
            <a:p>
              <a:r>
                <a:rPr lang="en-US" altLang="ja-JP" sz="457" b="1"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*2</a:t>
              </a:r>
              <a:endParaRPr lang="en-US" altLang="ja-JP" sz="457" b="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26" name="グループ化 25"/>
            <p:cNvGrpSpPr/>
            <p:nvPr/>
          </p:nvGrpSpPr>
          <p:grpSpPr>
            <a:xfrm>
              <a:off x="8052954" y="1998246"/>
              <a:ext cx="893234" cy="1209134"/>
              <a:chOff x="9968061" y="3572010"/>
              <a:chExt cx="1250527" cy="1510814"/>
            </a:xfrm>
          </p:grpSpPr>
          <p:sp>
            <p:nvSpPr>
              <p:cNvPr id="231" name="正方形/長方形 230"/>
              <p:cNvSpPr/>
              <p:nvPr/>
            </p:nvSpPr>
            <p:spPr bwMode="gray">
              <a:xfrm>
                <a:off x="9969341" y="3717205"/>
                <a:ext cx="1249247" cy="1365619"/>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240"/>
                  </a:rPr>
                  <a:t>JMeter</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41"/>
                  </a:rPr>
                  <a:t>bonnie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42"/>
                  </a:rPr>
                  <a:t>FindBugs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43"/>
                  </a:rPr>
                  <a:t>JUnit</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44"/>
                  </a:rPr>
                  <a:t>openSTA</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45"/>
                  </a:rPr>
                  <a:t>PasTmon</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46"/>
                  </a:rPr>
                  <a:t>Selenium</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47"/>
                  </a:rPr>
                  <a:t>TestNG</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48"/>
                  </a:rPr>
                  <a:t>Valgrind</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49"/>
                  </a:rPr>
                  <a:t>WebLOAD Open Source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50"/>
                  </a:rPr>
                  <a:t>Gdb</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51"/>
                  </a:rPr>
                  <a:t>Jenkins</a:t>
                </a:r>
                <a:endParaRPr kumimoji="0" lang="en-US" altLang="ja-JP" sz="457" kern="0" dirty="0">
                  <a:latin typeface="Meiryo UI" pitchFamily="50" charset="-128"/>
                  <a:ea typeface="Meiryo UI" pitchFamily="50" charset="-128"/>
                  <a:cs typeface="Meiryo UI" pitchFamily="50" charset="-128"/>
                </a:endParaRPr>
              </a:p>
            </p:txBody>
          </p:sp>
          <p:sp>
            <p:nvSpPr>
              <p:cNvPr id="234" name="テキスト ボックス 233"/>
              <p:cNvSpPr txBox="1"/>
              <p:nvPr/>
            </p:nvSpPr>
            <p:spPr bwMode="gray">
              <a:xfrm>
                <a:off x="9968061" y="3572010"/>
                <a:ext cx="1249247" cy="145231"/>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Test Tools</a:t>
                </a:r>
              </a:p>
            </p:txBody>
          </p:sp>
        </p:grpSp>
        <p:sp>
          <p:nvSpPr>
            <p:cNvPr id="236" name="Freeform 262"/>
            <p:cNvSpPr>
              <a:spLocks noChangeArrowheads="1"/>
            </p:cNvSpPr>
            <p:nvPr/>
          </p:nvSpPr>
          <p:spPr bwMode="auto">
            <a:xfrm>
              <a:off x="3013948" y="407676"/>
              <a:ext cx="3002005" cy="2544722"/>
            </a:xfrm>
            <a:custGeom>
              <a:avLst/>
              <a:gdLst>
                <a:gd name="T0" fmla="*/ 2657 w 2658"/>
                <a:gd name="T1" fmla="*/ 3074 h 3075"/>
                <a:gd name="T2" fmla="*/ 0 w 2658"/>
                <a:gd name="T3" fmla="*/ 3074 h 3075"/>
                <a:gd name="T4" fmla="*/ 0 w 2658"/>
                <a:gd name="T5" fmla="*/ 0 h 3075"/>
                <a:gd name="T6" fmla="*/ 2657 w 2658"/>
                <a:gd name="T7" fmla="*/ 0 h 3075"/>
                <a:gd name="T8" fmla="*/ 2657 w 2658"/>
                <a:gd name="T9" fmla="*/ 3074 h 3075"/>
              </a:gdLst>
              <a:ahLst/>
              <a:cxnLst>
                <a:cxn ang="0">
                  <a:pos x="T0" y="T1"/>
                </a:cxn>
                <a:cxn ang="0">
                  <a:pos x="T2" y="T3"/>
                </a:cxn>
                <a:cxn ang="0">
                  <a:pos x="T4" y="T5"/>
                </a:cxn>
                <a:cxn ang="0">
                  <a:pos x="T6" y="T7"/>
                </a:cxn>
                <a:cxn ang="0">
                  <a:pos x="T8" y="T9"/>
                </a:cxn>
              </a:cxnLst>
              <a:rect l="0" t="0" r="r" b="b"/>
              <a:pathLst>
                <a:path w="2658" h="3075">
                  <a:moveTo>
                    <a:pt x="2657" y="3074"/>
                  </a:moveTo>
                  <a:lnTo>
                    <a:pt x="0" y="3074"/>
                  </a:lnTo>
                  <a:lnTo>
                    <a:pt x="0" y="0"/>
                  </a:lnTo>
                  <a:lnTo>
                    <a:pt x="2657" y="0"/>
                  </a:lnTo>
                  <a:lnTo>
                    <a:pt x="2657" y="3074"/>
                  </a:lnTo>
                </a:path>
              </a:pathLst>
            </a:custGeom>
            <a:solidFill>
              <a:schemeClr val="accent2">
                <a:lumMod val="20000"/>
                <a:lumOff val="80000"/>
              </a:schemeClr>
            </a:solidFill>
            <a:ln w="9525" cap="flat">
              <a:solidFill>
                <a:schemeClr val="tx1"/>
              </a:solidFill>
              <a:round/>
              <a:headEnd/>
              <a:tailEnd/>
            </a:ln>
            <a:effectLst/>
          </p:spPr>
          <p:txBody>
            <a:bodyPr wrap="none" lIns="82943" tIns="41471" rIns="82943" bIns="41471" anchor="t"/>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BigData</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9" name="グループ化 8"/>
            <p:cNvGrpSpPr/>
            <p:nvPr/>
          </p:nvGrpSpPr>
          <p:grpSpPr>
            <a:xfrm>
              <a:off x="134471" y="542123"/>
              <a:ext cx="892319" cy="1091159"/>
              <a:chOff x="193155" y="786348"/>
              <a:chExt cx="1249247" cy="1527623"/>
            </a:xfrm>
          </p:grpSpPr>
          <p:sp>
            <p:nvSpPr>
              <p:cNvPr id="21" name="テキスト ボックス 20"/>
              <p:cNvSpPr txBox="1"/>
              <p:nvPr/>
            </p:nvSpPr>
            <p:spPr bwMode="gray">
              <a:xfrm>
                <a:off x="193155" y="786348"/>
                <a:ext cx="1249247" cy="145231"/>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Desktop</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0" name="正方形/長方形 19"/>
              <p:cNvSpPr/>
              <p:nvPr/>
            </p:nvSpPr>
            <p:spPr bwMode="gray">
              <a:xfrm>
                <a:off x="193155" y="931509"/>
                <a:ext cx="1249247" cy="1382462"/>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252"/>
                  </a:rPr>
                  <a:t>Adium</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53"/>
                  </a:rPr>
                  <a:t>Chromium</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54"/>
                  </a:rPr>
                  <a:t>Firefox</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55"/>
                  </a:rPr>
                  <a:t>Evolution</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56"/>
                  </a:rPr>
                  <a:t>KDE</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57"/>
                  </a:rPr>
                  <a:t>Kopete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58"/>
                  </a:rPr>
                  <a:t>Open Manager</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59"/>
                  </a:rPr>
                  <a:t>Pidgin</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60"/>
                  </a:rPr>
                  <a:t>RealVNC</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61"/>
                  </a:rPr>
                  <a:t>Sylpheed</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62"/>
                  </a:rPr>
                  <a:t>Thunderbird</a:t>
                </a:r>
                <a:endParaRPr kumimoji="0" lang="en-US" altLang="ja-JP" sz="457" kern="0" dirty="0">
                  <a:latin typeface="Meiryo UI" pitchFamily="50" charset="-128"/>
                  <a:ea typeface="Meiryo UI" pitchFamily="50" charset="-128"/>
                  <a:cs typeface="Meiryo UI" pitchFamily="50" charset="-128"/>
                </a:endParaRPr>
              </a:p>
            </p:txBody>
          </p:sp>
        </p:grpSp>
        <p:grpSp>
          <p:nvGrpSpPr>
            <p:cNvPr id="194" name="グループ化 193"/>
            <p:cNvGrpSpPr/>
            <p:nvPr/>
          </p:nvGrpSpPr>
          <p:grpSpPr>
            <a:xfrm>
              <a:off x="3110338" y="4996452"/>
              <a:ext cx="892319" cy="492301"/>
              <a:chOff x="5688124" y="1116210"/>
              <a:chExt cx="3240360" cy="625570"/>
            </a:xfrm>
          </p:grpSpPr>
          <p:sp>
            <p:nvSpPr>
              <p:cNvPr id="195" name="正方形/長方形 194"/>
              <p:cNvSpPr/>
              <p:nvPr/>
            </p:nvSpPr>
            <p:spPr bwMode="gray">
              <a:xfrm>
                <a:off x="5688124" y="1333169"/>
                <a:ext cx="3240360" cy="408611"/>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263"/>
                  </a:rPr>
                  <a:t>CloudFoundry</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64"/>
                  </a:rPr>
                  <a:t>Deltacloud</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65"/>
                  </a:rPr>
                  <a:t>OpenShift</a:t>
                </a:r>
                <a:endParaRPr kumimoji="0" lang="en-US" altLang="ja-JP" sz="457" kern="0" dirty="0">
                  <a:latin typeface="Meiryo UI" pitchFamily="50" charset="-128"/>
                  <a:ea typeface="Meiryo UI" pitchFamily="50" charset="-128"/>
                  <a:cs typeface="Meiryo UI" pitchFamily="50" charset="-128"/>
                </a:endParaRPr>
              </a:p>
            </p:txBody>
          </p:sp>
          <p:sp>
            <p:nvSpPr>
              <p:cNvPr id="196" name="テキスト ボックス 195"/>
              <p:cNvSpPr txBox="1"/>
              <p:nvPr/>
            </p:nvSpPr>
            <p:spPr bwMode="gray">
              <a:xfrm>
                <a:off x="5688124" y="1116210"/>
                <a:ext cx="3240360" cy="216530"/>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457" kern="0" noProof="1">
                    <a:solidFill>
                      <a:srgbClr val="000000"/>
                    </a:solidFill>
                    <a:latin typeface="Tw Cen MT Condensed" panose="020B0606020104020203" pitchFamily="34" charset="0"/>
                    <a:ea typeface="Meiryo UI" pitchFamily="50" charset="-128"/>
                    <a:cs typeface="Meiryo UI" pitchFamily="50" charset="-128"/>
                  </a:rPr>
                  <a:t>Platform as a Service (PaaS)</a:t>
                </a:r>
                <a:endParaRPr kumimoji="0" lang="ja-JP" altLang="en-US" sz="457"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00" name="グループ化 199"/>
            <p:cNvGrpSpPr/>
            <p:nvPr/>
          </p:nvGrpSpPr>
          <p:grpSpPr>
            <a:xfrm>
              <a:off x="4083408" y="4197542"/>
              <a:ext cx="892319" cy="429285"/>
              <a:chOff x="5688124" y="1408583"/>
              <a:chExt cx="3240360" cy="545495"/>
            </a:xfrm>
          </p:grpSpPr>
          <p:sp>
            <p:nvSpPr>
              <p:cNvPr id="201" name="正方形/長方形 200"/>
              <p:cNvSpPr/>
              <p:nvPr/>
            </p:nvSpPr>
            <p:spPr bwMode="gray">
              <a:xfrm>
                <a:off x="5688124" y="1670416"/>
                <a:ext cx="3240360" cy="283662"/>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solidFill>
                      <a:srgbClr val="000000"/>
                    </a:solidFill>
                    <a:latin typeface="Meiryo UI" pitchFamily="50" charset="-128"/>
                    <a:ea typeface="Meiryo UI" pitchFamily="50" charset="-128"/>
                    <a:cs typeface="Meiryo UI" pitchFamily="50" charset="-128"/>
                    <a:hlinkClick r:id="rId266"/>
                  </a:rPr>
                  <a:t>OpenStack Nova</a:t>
                </a: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653156">
                  <a:defRPr/>
                </a:pPr>
                <a:r>
                  <a:rPr kumimoji="0" lang="en-US" altLang="ja-JP" sz="457" kern="0" noProof="1">
                    <a:solidFill>
                      <a:srgbClr val="000000"/>
                    </a:solidFill>
                    <a:latin typeface="Meiryo UI" pitchFamily="50" charset="-128"/>
                    <a:ea typeface="Meiryo UI" pitchFamily="50" charset="-128"/>
                    <a:cs typeface="Meiryo UI" pitchFamily="50" charset="-128"/>
                    <a:hlinkClick r:id="rId267"/>
                  </a:rPr>
                  <a:t>OpenStack Glance</a:t>
                </a: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202" name="テキスト ボックス 201"/>
              <p:cNvSpPr txBox="1"/>
              <p:nvPr/>
            </p:nvSpPr>
            <p:spPr bwMode="gray">
              <a:xfrm>
                <a:off x="5688124" y="1408583"/>
                <a:ext cx="3240360" cy="261403"/>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457" kern="0" noProof="1">
                    <a:solidFill>
                      <a:srgbClr val="000000"/>
                    </a:solidFill>
                    <a:latin typeface="Tw Cen MT Condensed" panose="020B0606020104020203" pitchFamily="34" charset="0"/>
                    <a:ea typeface="Meiryo UI" pitchFamily="50" charset="-128"/>
                    <a:cs typeface="Meiryo UI" pitchFamily="50" charset="-128"/>
                  </a:rPr>
                  <a:t>Compute as a Service</a:t>
                </a:r>
              </a:p>
              <a:p>
                <a:pPr defTabSz="653156" fontAlgn="ctr">
                  <a:lnSpc>
                    <a:spcPts val="571"/>
                  </a:lnSpc>
                  <a:defRPr/>
                </a:pPr>
                <a:r>
                  <a:rPr kumimoji="0" lang="en-US" altLang="ja-JP" sz="457" kern="0" noProof="1">
                    <a:solidFill>
                      <a:srgbClr val="000000"/>
                    </a:solidFill>
                    <a:latin typeface="Tw Cen MT Condensed" panose="020B0606020104020203" pitchFamily="34" charset="0"/>
                    <a:ea typeface="Meiryo UI" pitchFamily="50" charset="-128"/>
                    <a:cs typeface="Meiryo UI" pitchFamily="50" charset="-128"/>
                  </a:rPr>
                  <a:t>(CompaaS)</a:t>
                </a:r>
                <a:endParaRPr kumimoji="0" lang="ja-JP" altLang="en-US" sz="457"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03" name="グループ化 202"/>
            <p:cNvGrpSpPr/>
            <p:nvPr/>
          </p:nvGrpSpPr>
          <p:grpSpPr>
            <a:xfrm>
              <a:off x="4086448" y="4663308"/>
              <a:ext cx="892319" cy="325719"/>
              <a:chOff x="5688124" y="1516792"/>
              <a:chExt cx="3240360" cy="413893"/>
            </a:xfrm>
          </p:grpSpPr>
          <p:sp>
            <p:nvSpPr>
              <p:cNvPr id="204" name="正方形/長方形 203"/>
              <p:cNvSpPr/>
              <p:nvPr/>
            </p:nvSpPr>
            <p:spPr bwMode="gray">
              <a:xfrm>
                <a:off x="5688124" y="1670416"/>
                <a:ext cx="3240360" cy="260269"/>
              </a:xfrm>
              <a:prstGeom prst="rect">
                <a:avLst/>
              </a:prstGeom>
              <a:solidFill>
                <a:schemeClr val="bg1"/>
              </a:solidFill>
              <a:ln w="9525">
                <a:solidFill>
                  <a:schemeClr val="tx1"/>
                </a:solidFill>
                <a:miter lim="800000"/>
                <a:headEnd/>
                <a:tailEnd/>
              </a:ln>
            </p:spPr>
            <p:txBody>
              <a:bodyPr lIns="25714" rIns="25714" anchor="t"/>
              <a:lstStyle/>
              <a:p>
                <a:pPr defTabSz="653156">
                  <a:defRPr/>
                </a:pPr>
                <a:endParaRPr kumimoji="0" lang="en-US" altLang="ja-JP" sz="457" b="1" kern="0">
                  <a:solidFill>
                    <a:srgbClr val="000000"/>
                  </a:solidFill>
                  <a:latin typeface="Meiryo UI" pitchFamily="50" charset="-128"/>
                  <a:ea typeface="Meiryo UI" pitchFamily="50" charset="-128"/>
                  <a:cs typeface="Meiryo UI" pitchFamily="50" charset="-128"/>
                </a:endParaRPr>
              </a:p>
            </p:txBody>
          </p:sp>
          <p:sp>
            <p:nvSpPr>
              <p:cNvPr id="205" name="テキスト ボックス 204"/>
              <p:cNvSpPr txBox="1"/>
              <p:nvPr/>
            </p:nvSpPr>
            <p:spPr bwMode="gray">
              <a:xfrm>
                <a:off x="5688124" y="1516792"/>
                <a:ext cx="3240360" cy="221263"/>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457" kern="0" noProof="1">
                    <a:solidFill>
                      <a:srgbClr val="000000"/>
                    </a:solidFill>
                    <a:latin typeface="Tw Cen MT Condensed" panose="020B0606020104020203" pitchFamily="34" charset="0"/>
                    <a:ea typeface="Meiryo UI" pitchFamily="50" charset="-128"/>
                    <a:cs typeface="Meiryo UI" pitchFamily="50" charset="-128"/>
                  </a:rPr>
                  <a:t>Communications as a Service (CaaS)</a:t>
                </a:r>
                <a:endParaRPr kumimoji="0" lang="ja-JP" altLang="en-US" sz="457"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06" name="グループ化 205"/>
            <p:cNvGrpSpPr/>
            <p:nvPr/>
          </p:nvGrpSpPr>
          <p:grpSpPr>
            <a:xfrm>
              <a:off x="4083408" y="5009507"/>
              <a:ext cx="892319" cy="501293"/>
              <a:chOff x="5688124" y="1408583"/>
              <a:chExt cx="3240360" cy="636997"/>
            </a:xfrm>
          </p:grpSpPr>
          <p:sp>
            <p:nvSpPr>
              <p:cNvPr id="207" name="正方形/長方形 206"/>
              <p:cNvSpPr/>
              <p:nvPr/>
            </p:nvSpPr>
            <p:spPr bwMode="gray">
              <a:xfrm>
                <a:off x="5688124" y="1670416"/>
                <a:ext cx="3240360" cy="375164"/>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solidFill>
                      <a:srgbClr val="000000"/>
                    </a:solidFill>
                    <a:latin typeface="Meiryo UI" pitchFamily="50" charset="-128"/>
                    <a:ea typeface="Meiryo UI" pitchFamily="50" charset="-128"/>
                    <a:cs typeface="Meiryo UI" pitchFamily="50" charset="-128"/>
                    <a:hlinkClick r:id="rId268"/>
                  </a:rPr>
                  <a:t>OpenStack Swift</a:t>
                </a: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653156">
                  <a:defRPr/>
                </a:pPr>
                <a:r>
                  <a:rPr kumimoji="0" lang="en-US" altLang="ja-JP" sz="457" kern="0" noProof="1">
                    <a:solidFill>
                      <a:srgbClr val="000000"/>
                    </a:solidFill>
                    <a:latin typeface="Meiryo UI" pitchFamily="50" charset="-128"/>
                    <a:ea typeface="Meiryo UI" pitchFamily="50" charset="-128"/>
                    <a:cs typeface="Meiryo UI" pitchFamily="50" charset="-128"/>
                    <a:hlinkClick r:id="rId269"/>
                  </a:rPr>
                  <a:t>OpenStack Cinder</a:t>
                </a: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653156">
                  <a:defRPr/>
                </a:pPr>
                <a:r>
                  <a:rPr kumimoji="0" lang="en-US" altLang="ja-JP" sz="457" kern="0" noProof="1">
                    <a:solidFill>
                      <a:srgbClr val="000000"/>
                    </a:solidFill>
                    <a:latin typeface="Meiryo UI" pitchFamily="50" charset="-128"/>
                    <a:ea typeface="Meiryo UI" pitchFamily="50" charset="-128"/>
                    <a:cs typeface="Meiryo UI" pitchFamily="50" charset="-128"/>
                    <a:hlinkClick r:id="rId270"/>
                  </a:rPr>
                  <a:t>OpenStack Manila</a:t>
                </a: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208" name="テキスト ボックス 207"/>
              <p:cNvSpPr txBox="1"/>
              <p:nvPr/>
            </p:nvSpPr>
            <p:spPr bwMode="gray">
              <a:xfrm>
                <a:off x="5688124" y="1408583"/>
                <a:ext cx="3240360" cy="261403"/>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457" kern="0" noProof="1">
                    <a:solidFill>
                      <a:srgbClr val="000000"/>
                    </a:solidFill>
                    <a:latin typeface="Tw Cen MT Condensed" panose="020B0606020104020203" pitchFamily="34" charset="0"/>
                    <a:ea typeface="Meiryo UI" pitchFamily="50" charset="-128"/>
                    <a:cs typeface="Meiryo UI" pitchFamily="50" charset="-128"/>
                  </a:rPr>
                  <a:t>Data Storage as a Service</a:t>
                </a:r>
              </a:p>
              <a:p>
                <a:pPr defTabSz="653156" fontAlgn="ctr">
                  <a:lnSpc>
                    <a:spcPts val="571"/>
                  </a:lnSpc>
                  <a:defRPr/>
                </a:pPr>
                <a:r>
                  <a:rPr kumimoji="0" lang="en-US" altLang="ja-JP" sz="457" kern="0" noProof="1">
                    <a:solidFill>
                      <a:srgbClr val="000000"/>
                    </a:solidFill>
                    <a:latin typeface="Tw Cen MT Condensed" panose="020B0606020104020203" pitchFamily="34" charset="0"/>
                    <a:ea typeface="Meiryo UI" pitchFamily="50" charset="-128"/>
                    <a:cs typeface="Meiryo UI" pitchFamily="50" charset="-128"/>
                  </a:rPr>
                  <a:t>(DSaaS)</a:t>
                </a:r>
                <a:endParaRPr kumimoji="0" lang="ja-JP" altLang="en-US" sz="457"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39" name="グループ化 238"/>
            <p:cNvGrpSpPr/>
            <p:nvPr/>
          </p:nvGrpSpPr>
          <p:grpSpPr>
            <a:xfrm>
              <a:off x="3112492" y="1278048"/>
              <a:ext cx="883865" cy="320380"/>
              <a:chOff x="5688124" y="1384478"/>
              <a:chExt cx="3240360" cy="529847"/>
            </a:xfrm>
          </p:grpSpPr>
          <p:sp>
            <p:nvSpPr>
              <p:cNvPr id="240" name="正方形/長方形 239"/>
              <p:cNvSpPr/>
              <p:nvPr/>
            </p:nvSpPr>
            <p:spPr bwMode="gray">
              <a:xfrm>
                <a:off x="5688124" y="1540338"/>
                <a:ext cx="3240360" cy="373987"/>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271"/>
                  </a:rPr>
                  <a:t>Apache Nutch</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72"/>
                  </a:rPr>
                  <a:t>Apache ManifoldCF</a:t>
                </a:r>
                <a:endParaRPr kumimoji="0" lang="en-US" altLang="ja-JP" sz="457" kern="0" dirty="0">
                  <a:latin typeface="Meiryo UI" pitchFamily="50" charset="-128"/>
                  <a:ea typeface="Meiryo UI" pitchFamily="50" charset="-128"/>
                  <a:cs typeface="Meiryo UI" pitchFamily="50" charset="-128"/>
                </a:endParaRP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241" name="テキスト ボックス 240"/>
              <p:cNvSpPr txBox="1"/>
              <p:nvPr/>
            </p:nvSpPr>
            <p:spPr bwMode="gray">
              <a:xfrm>
                <a:off x="5688124" y="1384478"/>
                <a:ext cx="3240360" cy="155927"/>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crawler</a:t>
                </a:r>
              </a:p>
            </p:txBody>
          </p:sp>
        </p:grpSp>
        <p:grpSp>
          <p:nvGrpSpPr>
            <p:cNvPr id="242" name="グループ化 241"/>
            <p:cNvGrpSpPr/>
            <p:nvPr/>
          </p:nvGrpSpPr>
          <p:grpSpPr>
            <a:xfrm>
              <a:off x="3117342" y="1622914"/>
              <a:ext cx="891133" cy="593920"/>
              <a:chOff x="5688124" y="1408586"/>
              <a:chExt cx="3240360" cy="743382"/>
            </a:xfrm>
          </p:grpSpPr>
          <p:sp>
            <p:nvSpPr>
              <p:cNvPr id="243" name="正方形/長方形 242"/>
              <p:cNvSpPr/>
              <p:nvPr/>
            </p:nvSpPr>
            <p:spPr bwMode="gray">
              <a:xfrm>
                <a:off x="5688124" y="1540338"/>
                <a:ext cx="3240360" cy="611630"/>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i="1" u="sng" kern="0" noProof="1">
                    <a:solidFill>
                      <a:srgbClr val="92D050"/>
                    </a:solidFill>
                    <a:latin typeface="Meiryo UI" pitchFamily="50" charset="-128"/>
                    <a:ea typeface="Meiryo UI" pitchFamily="50" charset="-128"/>
                    <a:cs typeface="Meiryo UI" pitchFamily="50" charset="-128"/>
                    <a:hlinkClick r:id="rId50"/>
                  </a:rPr>
                  <a:t>Apache Sqoop*</a:t>
                </a:r>
              </a:p>
              <a:p>
                <a:r>
                  <a:rPr kumimoji="0" lang="en-US" altLang="ja-JP" sz="457" u="sng" kern="0" noProof="1">
                    <a:latin typeface="Meiryo UI" pitchFamily="50" charset="-128"/>
                    <a:ea typeface="Meiryo UI" pitchFamily="50" charset="-128"/>
                    <a:cs typeface="Meiryo UI" pitchFamily="50" charset="-128"/>
                    <a:hlinkClick r:id="rId273"/>
                  </a:rPr>
                  <a:t>Apache Flume</a:t>
                </a:r>
                <a:endParaRPr kumimoji="0" lang="en-US" altLang="ja-JP" sz="457" u="sng"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74"/>
                  </a:rPr>
                  <a:t>Fluentd</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75"/>
                  </a:rPr>
                  <a:t>Apache kafka</a:t>
                </a:r>
                <a:endParaRPr kumimoji="0" lang="en-US" altLang="ja-JP" sz="457" kern="0" dirty="0">
                  <a:latin typeface="Meiryo UI" pitchFamily="50" charset="-128"/>
                  <a:ea typeface="Meiryo UI" pitchFamily="50" charset="-128"/>
                  <a:cs typeface="Meiryo UI" pitchFamily="50" charset="-128"/>
                </a:endParaRPr>
              </a:p>
            </p:txBody>
          </p:sp>
          <p:sp>
            <p:nvSpPr>
              <p:cNvPr id="244" name="テキスト ボックス 243"/>
              <p:cNvSpPr txBox="1"/>
              <p:nvPr/>
            </p:nvSpPr>
            <p:spPr bwMode="gray">
              <a:xfrm>
                <a:off x="5688124" y="1408586"/>
                <a:ext cx="3240360" cy="131819"/>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Data Collection</a:t>
                </a:r>
              </a:p>
            </p:txBody>
          </p:sp>
        </p:grpSp>
        <p:grpSp>
          <p:nvGrpSpPr>
            <p:cNvPr id="245" name="グループ化 244"/>
            <p:cNvGrpSpPr/>
            <p:nvPr/>
          </p:nvGrpSpPr>
          <p:grpSpPr>
            <a:xfrm>
              <a:off x="4100551" y="1803006"/>
              <a:ext cx="890890" cy="695994"/>
              <a:chOff x="5688124" y="1408586"/>
              <a:chExt cx="3240360" cy="803902"/>
            </a:xfrm>
          </p:grpSpPr>
          <p:sp>
            <p:nvSpPr>
              <p:cNvPr id="246" name="正方形/長方形 245"/>
              <p:cNvSpPr/>
              <p:nvPr/>
            </p:nvSpPr>
            <p:spPr bwMode="gray">
              <a:xfrm>
                <a:off x="5688124" y="1540338"/>
                <a:ext cx="3240360" cy="672150"/>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i="1" u="sng" kern="0" noProof="1">
                    <a:solidFill>
                      <a:srgbClr val="92D050"/>
                    </a:solidFill>
                    <a:latin typeface="Meiryo UI" pitchFamily="50" charset="-128"/>
                    <a:ea typeface="Meiryo UI" pitchFamily="50" charset="-128"/>
                    <a:cs typeface="Meiryo UI" pitchFamily="50" charset="-128"/>
                    <a:hlinkClick r:id="rId51"/>
                  </a:rPr>
                  <a:t>Apache Storm*</a:t>
                </a:r>
              </a:p>
              <a:p>
                <a:r>
                  <a:rPr kumimoji="0" lang="en-US" altLang="ja-JP" sz="457" i="1" kern="0" noProof="1">
                    <a:solidFill>
                      <a:srgbClr val="92D050"/>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66"/>
                  </a:rPr>
                  <a:t>Apache S4*</a:t>
                </a:r>
              </a:p>
              <a:p>
                <a:r>
                  <a:rPr kumimoji="0" lang="en-US" altLang="ja-JP" sz="457" kern="0" noProof="1">
                    <a:latin typeface="Meiryo UI" pitchFamily="50" charset="-128"/>
                    <a:ea typeface="Meiryo UI" pitchFamily="50" charset="-128"/>
                    <a:cs typeface="Meiryo UI" pitchFamily="50" charset="-128"/>
                    <a:hlinkClick r:id="rId276"/>
                  </a:rPr>
                  <a:t>Jubatus</a:t>
                </a:r>
                <a:endParaRPr kumimoji="0" lang="en-US" altLang="ja-JP" sz="457" kern="0" dirty="0">
                  <a:latin typeface="Meiryo UI" pitchFamily="50" charset="-128"/>
                  <a:ea typeface="Meiryo UI" pitchFamily="50" charset="-128"/>
                  <a:cs typeface="Meiryo UI" pitchFamily="50" charset="-128"/>
                </a:endParaRPr>
              </a:p>
              <a:p>
                <a:r>
                  <a:rPr kumimoji="0" lang="en-US" altLang="ja-JP" sz="457" i="1" u="sng" kern="0" noProof="1">
                    <a:solidFill>
                      <a:srgbClr val="92D050"/>
                    </a:solidFill>
                    <a:latin typeface="Meiryo UI" pitchFamily="50" charset="-128"/>
                    <a:ea typeface="Meiryo UI" pitchFamily="50" charset="-128"/>
                    <a:cs typeface="Meiryo UI" pitchFamily="50" charset="-128"/>
                    <a:hlinkClick r:id="rId277"/>
                  </a:rPr>
                  <a:t>Esper*</a:t>
                </a:r>
              </a:p>
              <a:p>
                <a:pPr defTabSz="466484">
                  <a:defRPr/>
                </a:pPr>
                <a:r>
                  <a:rPr kumimoji="0" lang="en-US" altLang="ja-JP" sz="457" kern="0" noProof="1">
                    <a:latin typeface="Meiryo UI" pitchFamily="50" charset="-128"/>
                    <a:ea typeface="Meiryo UI" pitchFamily="50" charset="-128"/>
                    <a:cs typeface="Meiryo UI" pitchFamily="50" charset="-128"/>
                    <a:hlinkClick r:id="rId278"/>
                  </a:rPr>
                  <a:t>Drools Fusion </a:t>
                </a:r>
                <a:r>
                  <a:rPr kumimoji="0" lang="en-US" altLang="ja-JP" sz="457" u="sng" kern="0" noProof="1">
                    <a:latin typeface="Meiryo UI" pitchFamily="50" charset="-128"/>
                    <a:ea typeface="Meiryo UI" pitchFamily="50" charset="-128"/>
                    <a:cs typeface="Meiryo UI" pitchFamily="50" charset="-128"/>
                    <a:hlinkClick r:id="rId279"/>
                  </a:rPr>
                  <a:t>ApacheSpark</a:t>
                </a:r>
                <a:r>
                  <a:rPr kumimoji="0" lang="en-US" altLang="ja-JP" sz="457" kern="0" noProof="1">
                    <a:solidFill>
                      <a:srgbClr val="000000"/>
                    </a:solidFill>
                    <a:latin typeface="Meiryo UI" pitchFamily="50" charset="-128"/>
                    <a:ea typeface="Meiryo UI" pitchFamily="50" charset="-128"/>
                    <a:cs typeface="Meiryo UI" pitchFamily="50" charset="-128"/>
                    <a:hlinkClick r:id="rId279"/>
                  </a:rPr>
                  <a:t>Streaming</a:t>
                </a: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247" name="テキスト ボックス 246"/>
              <p:cNvSpPr txBox="1"/>
              <p:nvPr/>
            </p:nvSpPr>
            <p:spPr bwMode="gray">
              <a:xfrm>
                <a:off x="5688124" y="1408586"/>
                <a:ext cx="3240360" cy="131819"/>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en-US" altLang="ja-JP"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CEP</a:t>
                </a:r>
                <a:endParaRPr kumimoji="0" lang="ja-JP" altLang="en-US" sz="457"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48" name="グループ化 247"/>
            <p:cNvGrpSpPr/>
            <p:nvPr/>
          </p:nvGrpSpPr>
          <p:grpSpPr>
            <a:xfrm>
              <a:off x="3117638" y="2234230"/>
              <a:ext cx="892319" cy="653111"/>
              <a:chOff x="5587792" y="1352440"/>
              <a:chExt cx="3340694" cy="1440164"/>
            </a:xfrm>
          </p:grpSpPr>
          <p:sp>
            <p:nvSpPr>
              <p:cNvPr id="249" name="正方形/長方形 248"/>
              <p:cNvSpPr/>
              <p:nvPr/>
            </p:nvSpPr>
            <p:spPr bwMode="gray">
              <a:xfrm>
                <a:off x="5587792" y="1735097"/>
                <a:ext cx="3340694" cy="1057507"/>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49"/>
                  </a:rPr>
                  <a:t>Hadoop HDFS</a:t>
                </a:r>
                <a:endParaRPr kumimoji="0" lang="en-US" altLang="ja-JP" sz="457" kern="0" dirty="0">
                  <a:latin typeface="Meiryo UI" pitchFamily="50" charset="-128"/>
                  <a:ea typeface="Meiryo UI" pitchFamily="50" charset="-128"/>
                  <a:cs typeface="Meiryo UI" pitchFamily="50" charset="-128"/>
                </a:endParaRPr>
              </a:p>
              <a:p>
                <a:r>
                  <a:rPr kumimoji="0" lang="en-US" altLang="ja-JP" sz="457" i="1" u="sng" kern="0" noProof="1">
                    <a:solidFill>
                      <a:srgbClr val="92D050"/>
                    </a:solidFill>
                    <a:latin typeface="Meiryo UI" pitchFamily="50" charset="-128"/>
                    <a:ea typeface="Meiryo UI" pitchFamily="50" charset="-128"/>
                    <a:cs typeface="Meiryo UI" pitchFamily="50" charset="-128"/>
                    <a:hlinkClick r:id="rId226"/>
                  </a:rPr>
                  <a:t>Lustre*</a:t>
                </a:r>
              </a:p>
              <a:p>
                <a:r>
                  <a:rPr kumimoji="0" lang="en-US" altLang="ja-JP" sz="457" i="1" u="sng" kern="0" noProof="1">
                    <a:solidFill>
                      <a:srgbClr val="92D050"/>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25"/>
                  </a:rPr>
                  <a:t>GlusterFS*</a:t>
                </a:r>
              </a:p>
              <a:p>
                <a:r>
                  <a:rPr kumimoji="0" lang="en-US" altLang="ja-JP" sz="457" i="1" u="sng" kern="0" noProof="1">
                    <a:solidFill>
                      <a:srgbClr val="92D050"/>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24"/>
                  </a:rPr>
                  <a:t>Ceph*</a:t>
                </a:r>
              </a:p>
              <a:p>
                <a:endParaRPr kumimoji="0" lang="en-US" altLang="ja-JP" sz="457" u="sng" kern="0" dirty="0">
                  <a:latin typeface="Meiryo UI" pitchFamily="50" charset="-128"/>
                  <a:ea typeface="Meiryo UI" pitchFamily="50" charset="-128"/>
                  <a:cs typeface="Meiryo UI" pitchFamily="50" charset="-128"/>
                </a:endParaRP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250" name="テキスト ボックス 249"/>
              <p:cNvSpPr txBox="1"/>
              <p:nvPr/>
            </p:nvSpPr>
            <p:spPr bwMode="gray">
              <a:xfrm>
                <a:off x="5587792" y="1352440"/>
                <a:ext cx="3340694" cy="421557"/>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Data Storage /</a:t>
                </a:r>
              </a:p>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Distributed File System</a:t>
                </a:r>
              </a:p>
            </p:txBody>
          </p:sp>
        </p:grpSp>
        <p:grpSp>
          <p:nvGrpSpPr>
            <p:cNvPr id="251" name="グループ化 250"/>
            <p:cNvGrpSpPr/>
            <p:nvPr/>
          </p:nvGrpSpPr>
          <p:grpSpPr>
            <a:xfrm>
              <a:off x="3124158" y="542122"/>
              <a:ext cx="891134" cy="700420"/>
              <a:chOff x="5688121" y="1402070"/>
              <a:chExt cx="3254673" cy="823357"/>
            </a:xfrm>
          </p:grpSpPr>
          <p:sp>
            <p:nvSpPr>
              <p:cNvPr id="252" name="正方形/長方形 251"/>
              <p:cNvSpPr/>
              <p:nvPr/>
            </p:nvSpPr>
            <p:spPr bwMode="gray">
              <a:xfrm>
                <a:off x="5688124" y="1531277"/>
                <a:ext cx="3253700" cy="694150"/>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49"/>
                  </a:rPr>
                  <a:t>Hadoop MapReduce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49"/>
                  </a:rPr>
                  <a:t>Hadoop YARN</a:t>
                </a:r>
                <a:endParaRPr kumimoji="0" lang="en-US" altLang="ja-JP" sz="457" kern="0" dirty="0">
                  <a:latin typeface="Meiryo UI" pitchFamily="50" charset="-128"/>
                  <a:ea typeface="Meiryo UI" pitchFamily="50" charset="-128"/>
                  <a:cs typeface="Meiryo UI" pitchFamily="50" charset="-128"/>
                </a:endParaRPr>
              </a:p>
              <a:p>
                <a:pPr defTabSz="466484">
                  <a:defRPr/>
                </a:pPr>
                <a:r>
                  <a:rPr kumimoji="0" lang="en-US" altLang="ja-JP" sz="457" kern="0" noProof="1">
                    <a:solidFill>
                      <a:srgbClr val="000000"/>
                    </a:solidFill>
                    <a:latin typeface="Meiryo UI" pitchFamily="50" charset="-128"/>
                    <a:ea typeface="Meiryo UI" pitchFamily="50" charset="-128"/>
                    <a:cs typeface="Meiryo UI" pitchFamily="50" charset="-128"/>
                    <a:hlinkClick r:id="rId280"/>
                  </a:rPr>
                  <a:t>Apache Tez</a:t>
                </a: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466484">
                  <a:defRPr/>
                </a:pPr>
                <a:r>
                  <a:rPr kumimoji="0" lang="en-US" altLang="ja-JP" sz="457" kern="0" noProof="1">
                    <a:solidFill>
                      <a:srgbClr val="000000"/>
                    </a:solidFill>
                    <a:latin typeface="Meiryo UI" pitchFamily="50" charset="-128"/>
                    <a:ea typeface="Meiryo UI" pitchFamily="50" charset="-128"/>
                    <a:cs typeface="Meiryo UI" pitchFamily="50" charset="-128"/>
                    <a:hlinkClick r:id="rId281"/>
                  </a:rPr>
                  <a:t>Apache Mesos</a:t>
                </a: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466484">
                  <a:defRPr/>
                </a:pPr>
                <a:r>
                  <a:rPr kumimoji="0" lang="en-US" altLang="ja-JP" sz="457" kern="0" noProof="1">
                    <a:solidFill>
                      <a:srgbClr val="000000"/>
                    </a:solidFill>
                    <a:latin typeface="Meiryo UI" pitchFamily="50" charset="-128"/>
                    <a:ea typeface="Meiryo UI" pitchFamily="50" charset="-128"/>
                    <a:cs typeface="Meiryo UI" pitchFamily="50" charset="-128"/>
                    <a:hlinkClick r:id="rId279"/>
                  </a:rPr>
                  <a:t>Apache Spark</a:t>
                </a: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466484">
                  <a:defRPr/>
                </a:pPr>
                <a:r>
                  <a:rPr kumimoji="0" lang="en-US" altLang="ja-JP" sz="457" kern="0" noProof="1">
                    <a:solidFill>
                      <a:srgbClr val="000000"/>
                    </a:solidFill>
                    <a:latin typeface="Meiryo UI" pitchFamily="50" charset="-128"/>
                    <a:ea typeface="Meiryo UI" pitchFamily="50" charset="-128"/>
                    <a:cs typeface="Meiryo UI" pitchFamily="50" charset="-128"/>
                    <a:hlinkClick r:id="rId282"/>
                  </a:rPr>
                  <a:t>Apache Oozie</a:t>
                </a: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253" name="テキスト ボックス 252"/>
              <p:cNvSpPr txBox="1"/>
              <p:nvPr/>
            </p:nvSpPr>
            <p:spPr bwMode="gray">
              <a:xfrm>
                <a:off x="5688121" y="1402070"/>
                <a:ext cx="3254673" cy="131819"/>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distributed processing infrastructure</a:t>
                </a:r>
              </a:p>
            </p:txBody>
          </p:sp>
        </p:grpSp>
        <p:grpSp>
          <p:nvGrpSpPr>
            <p:cNvPr id="254" name="グループ化 253"/>
            <p:cNvGrpSpPr/>
            <p:nvPr/>
          </p:nvGrpSpPr>
          <p:grpSpPr>
            <a:xfrm>
              <a:off x="4105609" y="1189003"/>
              <a:ext cx="890890" cy="499524"/>
              <a:chOff x="5688124" y="1400369"/>
              <a:chExt cx="3130117" cy="657446"/>
            </a:xfrm>
          </p:grpSpPr>
          <p:sp>
            <p:nvSpPr>
              <p:cNvPr id="255" name="正方形/長方形 254"/>
              <p:cNvSpPr/>
              <p:nvPr/>
            </p:nvSpPr>
            <p:spPr bwMode="gray">
              <a:xfrm>
                <a:off x="5688124" y="1540338"/>
                <a:ext cx="3130117" cy="517477"/>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283"/>
                  </a:rPr>
                  <a:t>Apache Drill</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84"/>
                  </a:rPr>
                  <a:t>Apache Hive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85"/>
                  </a:rPr>
                  <a:t>Impara</a:t>
                </a:r>
                <a:endParaRPr kumimoji="0" lang="en-US" altLang="ja-JP" sz="457" kern="0" dirty="0">
                  <a:latin typeface="Meiryo UI" pitchFamily="50" charset="-128"/>
                  <a:ea typeface="Meiryo UI" pitchFamily="50" charset="-128"/>
                  <a:cs typeface="Meiryo UI" pitchFamily="50" charset="-128"/>
                </a:endParaRPr>
              </a:p>
              <a:p>
                <a:pPr defTabSz="466484">
                  <a:defRPr/>
                </a:pPr>
                <a:r>
                  <a:rPr kumimoji="0" lang="en-US" altLang="ja-JP" sz="457" u="sng" kern="0" noProof="1">
                    <a:latin typeface="Meiryo UI" pitchFamily="50" charset="-128"/>
                    <a:ea typeface="Meiryo UI" pitchFamily="50" charset="-128"/>
                    <a:cs typeface="Meiryo UI" pitchFamily="50" charset="-128"/>
                    <a:hlinkClick r:id="rId279"/>
                  </a:rPr>
                  <a:t>Apache Spark</a:t>
                </a:r>
                <a:r>
                  <a:rPr kumimoji="0" lang="en-US" altLang="ja-JP" sz="457" kern="0" noProof="1">
                    <a:solidFill>
                      <a:srgbClr val="000000"/>
                    </a:solidFill>
                    <a:latin typeface="Meiryo UI" pitchFamily="50" charset="-128"/>
                    <a:ea typeface="Meiryo UI" pitchFamily="50" charset="-128"/>
                    <a:cs typeface="Meiryo UI" pitchFamily="50" charset="-128"/>
                    <a:hlinkClick r:id="rId279"/>
                  </a:rPr>
                  <a:t>SQL</a:t>
                </a: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256" name="テキスト ボックス 255"/>
              <p:cNvSpPr txBox="1"/>
              <p:nvPr/>
            </p:nvSpPr>
            <p:spPr bwMode="gray">
              <a:xfrm>
                <a:off x="5688127" y="1400369"/>
                <a:ext cx="3127919" cy="168425"/>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quasi-real-time queries</a:t>
                </a:r>
              </a:p>
            </p:txBody>
          </p:sp>
        </p:grpSp>
        <p:grpSp>
          <p:nvGrpSpPr>
            <p:cNvPr id="260" name="グループ化 259"/>
            <p:cNvGrpSpPr/>
            <p:nvPr/>
          </p:nvGrpSpPr>
          <p:grpSpPr>
            <a:xfrm>
              <a:off x="5081797" y="1677047"/>
              <a:ext cx="903764" cy="203177"/>
              <a:chOff x="5688124" y="1423378"/>
              <a:chExt cx="3240360" cy="350616"/>
            </a:xfrm>
          </p:grpSpPr>
          <p:sp>
            <p:nvSpPr>
              <p:cNvPr id="261" name="正方形/長方形 260"/>
              <p:cNvSpPr/>
              <p:nvPr/>
            </p:nvSpPr>
            <p:spPr bwMode="gray">
              <a:xfrm>
                <a:off x="5688124" y="1540402"/>
                <a:ext cx="3240360" cy="233592"/>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i="1" kern="0" noProof="1">
                    <a:solidFill>
                      <a:srgbClr val="92D050"/>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18"/>
                  </a:rPr>
                  <a:t>MongoDB*</a:t>
                </a:r>
              </a:p>
              <a:p>
                <a:endParaRPr kumimoji="0" lang="en-US" altLang="ja-JP" sz="457" i="1" kern="0" dirty="0">
                  <a:solidFill>
                    <a:srgbClr val="92D050"/>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262" name="テキスト ボックス 261"/>
              <p:cNvSpPr txBox="1"/>
              <p:nvPr/>
            </p:nvSpPr>
            <p:spPr bwMode="gray">
              <a:xfrm>
                <a:off x="5688124" y="1423378"/>
                <a:ext cx="3240360" cy="182938"/>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document-oriented DB</a:t>
                </a:r>
                <a:endParaRPr kumimoji="0" lang="ja-JP" altLang="en-US" sz="457"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63" name="グループ化 262"/>
            <p:cNvGrpSpPr/>
            <p:nvPr/>
          </p:nvGrpSpPr>
          <p:grpSpPr>
            <a:xfrm>
              <a:off x="4115610" y="548059"/>
              <a:ext cx="880891" cy="602734"/>
              <a:chOff x="5778660" y="1402745"/>
              <a:chExt cx="3110206" cy="739373"/>
            </a:xfrm>
          </p:grpSpPr>
          <p:sp>
            <p:nvSpPr>
              <p:cNvPr id="264" name="正方形/長方形 263"/>
              <p:cNvSpPr/>
              <p:nvPr/>
            </p:nvSpPr>
            <p:spPr bwMode="gray">
              <a:xfrm>
                <a:off x="5778660" y="1549713"/>
                <a:ext cx="3110206" cy="592405"/>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286"/>
                  </a:rPr>
                  <a:t>infinispan</a:t>
                </a:r>
                <a:endParaRPr kumimoji="0" lang="en-US" altLang="ja-JP" sz="457" kern="0" dirty="0">
                  <a:latin typeface="Meiryo UI" pitchFamily="50" charset="-128"/>
                  <a:ea typeface="Meiryo UI" pitchFamily="50" charset="-128"/>
                  <a:cs typeface="Meiryo UI" pitchFamily="50" charset="-128"/>
                </a:endParaRPr>
              </a:p>
              <a:p>
                <a:r>
                  <a:rPr kumimoji="0" lang="en-US" altLang="ja-JP" sz="457" i="1" u="sng" kern="0" noProof="1">
                    <a:solidFill>
                      <a:srgbClr val="92D050"/>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15"/>
                  </a:rPr>
                  <a:t>Apache Cassandra*</a:t>
                </a:r>
              </a:p>
              <a:p>
                <a:r>
                  <a:rPr kumimoji="0" lang="en-US" altLang="ja-JP" sz="457" u="sng"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87"/>
                  </a:rPr>
                  <a:t>Redis</a:t>
                </a:r>
                <a:endParaRPr kumimoji="0" lang="en-US" altLang="ja-JP" sz="457"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i="1" u="sng" kern="0" noProof="1">
                    <a:latin typeface="Meiryo UI" pitchFamily="50" charset="-128"/>
                    <a:ea typeface="Meiryo UI" pitchFamily="50" charset="-128"/>
                    <a:cs typeface="Meiryo UI" pitchFamily="50" charset="-128"/>
                    <a:hlinkClick r:id="rId119"/>
                  </a:rPr>
                  <a:t>Riak*</a:t>
                </a:r>
                <a:endParaRPr kumimoji="0" lang="en-US" altLang="ja-JP" sz="457" i="1" u="sng" kern="0" dirty="0">
                  <a:latin typeface="Meiryo UI" pitchFamily="50" charset="-128"/>
                  <a:ea typeface="Meiryo UI" pitchFamily="50" charset="-128"/>
                  <a:cs typeface="Meiryo UI" pitchFamily="50" charset="-128"/>
                </a:endParaRPr>
              </a:p>
              <a:p>
                <a:r>
                  <a:rPr kumimoji="0" lang="en-US" altLang="ja-JP" sz="457" u="sng" kern="0" noProof="1">
                    <a:latin typeface="Meiryo UI" pitchFamily="50" charset="-128"/>
                    <a:ea typeface="Meiryo UI" pitchFamily="50" charset="-128"/>
                    <a:cs typeface="Meiryo UI" pitchFamily="50" charset="-128"/>
                    <a:hlinkClick r:id="rId288"/>
                  </a:rPr>
                  <a:t>Apache HBase</a:t>
                </a:r>
                <a:endParaRPr kumimoji="0" lang="en-US" altLang="ja-JP" sz="457" u="sng" kern="0" dirty="0">
                  <a:latin typeface="Meiryo UI" pitchFamily="50" charset="-128"/>
                  <a:ea typeface="Meiryo UI" pitchFamily="50" charset="-128"/>
                  <a:cs typeface="Meiryo UI" pitchFamily="50" charset="-128"/>
                </a:endParaRP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265" name="テキスト ボックス 264"/>
              <p:cNvSpPr txBox="1"/>
              <p:nvPr/>
            </p:nvSpPr>
            <p:spPr bwMode="gray">
              <a:xfrm>
                <a:off x="5778660" y="1402745"/>
                <a:ext cx="3107999" cy="146553"/>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en-US" altLang="ja-JP"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KVS</a:t>
                </a:r>
                <a:endParaRPr kumimoji="0" lang="ja-JP" altLang="en-US" sz="457"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66" name="グループ化 265"/>
            <p:cNvGrpSpPr/>
            <p:nvPr/>
          </p:nvGrpSpPr>
          <p:grpSpPr>
            <a:xfrm>
              <a:off x="5073558" y="2015885"/>
              <a:ext cx="904653" cy="291259"/>
              <a:chOff x="5688124" y="1408585"/>
              <a:chExt cx="3240360" cy="642248"/>
            </a:xfrm>
          </p:grpSpPr>
          <p:sp>
            <p:nvSpPr>
              <p:cNvPr id="267" name="正方形/長方形 266"/>
              <p:cNvSpPr/>
              <p:nvPr/>
            </p:nvSpPr>
            <p:spPr bwMode="gray">
              <a:xfrm>
                <a:off x="5688124" y="1568593"/>
                <a:ext cx="3240360" cy="482240"/>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i="1" kern="0" noProof="1">
                    <a:solidFill>
                      <a:srgbClr val="92D050"/>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03"/>
                  </a:rPr>
                  <a:t>Talend*</a:t>
                </a: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268" name="テキスト ボックス 267"/>
              <p:cNvSpPr txBox="1"/>
              <p:nvPr/>
            </p:nvSpPr>
            <p:spPr bwMode="gray">
              <a:xfrm>
                <a:off x="5688124" y="1408585"/>
                <a:ext cx="3240360" cy="212074"/>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en-US" altLang="ja-JP"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ETL</a:t>
                </a:r>
                <a:endParaRPr kumimoji="0" lang="ja-JP" altLang="en-US" sz="457"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69" name="グループ化 268"/>
            <p:cNvGrpSpPr/>
            <p:nvPr/>
          </p:nvGrpSpPr>
          <p:grpSpPr>
            <a:xfrm>
              <a:off x="5093717" y="551077"/>
              <a:ext cx="898987" cy="571734"/>
              <a:chOff x="5512361" y="1308690"/>
              <a:chExt cx="3416126" cy="825150"/>
            </a:xfrm>
          </p:grpSpPr>
          <p:sp>
            <p:nvSpPr>
              <p:cNvPr id="270" name="正方形/長方形 269"/>
              <p:cNvSpPr/>
              <p:nvPr/>
            </p:nvSpPr>
            <p:spPr bwMode="gray">
              <a:xfrm>
                <a:off x="5514736" y="1540337"/>
                <a:ext cx="3413746" cy="593503"/>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289"/>
                  </a:rPr>
                  <a:t>Pentaho</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90"/>
                  </a:rPr>
                  <a:t>Pentaho DI</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91"/>
                  </a:rPr>
                  <a:t>Pentaho Reporting</a:t>
                </a:r>
                <a:endParaRPr kumimoji="0" lang="en-US" altLang="ja-JP" sz="457" kern="0" dirty="0">
                  <a:latin typeface="Meiryo UI" pitchFamily="50" charset="-128"/>
                  <a:ea typeface="Meiryo UI" pitchFamily="50" charset="-128"/>
                  <a:cs typeface="Meiryo UI" pitchFamily="50" charset="-128"/>
                </a:endParaRPr>
              </a:p>
              <a:p>
                <a:pPr defTabSz="466484">
                  <a:defRPr/>
                </a:pPr>
                <a:endParaRPr kumimoji="0" lang="en-US" altLang="ja-JP" sz="457" kern="0" dirty="0">
                  <a:latin typeface="Meiryo UI" pitchFamily="50" charset="-128"/>
                  <a:ea typeface="Meiryo UI" pitchFamily="50" charset="-128"/>
                  <a:cs typeface="Meiryo UI" pitchFamily="50" charset="-128"/>
                </a:endParaRP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271" name="テキスト ボックス 270"/>
              <p:cNvSpPr txBox="1"/>
              <p:nvPr/>
            </p:nvSpPr>
            <p:spPr bwMode="gray">
              <a:xfrm>
                <a:off x="5512361" y="1308690"/>
                <a:ext cx="3416126" cy="231716"/>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en-US" altLang="ja-JP"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BA/BI</a:t>
                </a:r>
                <a:endParaRPr kumimoji="0" lang="ja-JP" altLang="en-US" sz="457"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75" name="グループ化 274"/>
            <p:cNvGrpSpPr/>
            <p:nvPr/>
          </p:nvGrpSpPr>
          <p:grpSpPr>
            <a:xfrm>
              <a:off x="5090808" y="1307602"/>
              <a:ext cx="901837" cy="230899"/>
              <a:chOff x="5688124" y="1367263"/>
              <a:chExt cx="3240360" cy="509150"/>
            </a:xfrm>
          </p:grpSpPr>
          <p:sp>
            <p:nvSpPr>
              <p:cNvPr id="276" name="正方形/長方形 275"/>
              <p:cNvSpPr/>
              <p:nvPr/>
            </p:nvSpPr>
            <p:spPr bwMode="gray">
              <a:xfrm>
                <a:off x="5688124" y="1540338"/>
                <a:ext cx="3240360" cy="336075"/>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i="1" kern="0" noProof="1">
                    <a:solidFill>
                      <a:srgbClr val="92D050"/>
                    </a:solidFill>
                    <a:latin typeface="Meiryo UI" pitchFamily="50" charset="-128"/>
                    <a:ea typeface="Meiryo UI" pitchFamily="50" charset="-128"/>
                    <a:cs typeface="Meiryo UI" pitchFamily="50" charset="-128"/>
                    <a:hlinkClick r:id="rId120"/>
                  </a:rPr>
                  <a:t>VoltDB*</a:t>
                </a:r>
              </a:p>
            </p:txBody>
          </p:sp>
          <p:sp>
            <p:nvSpPr>
              <p:cNvPr id="277" name="テキスト ボックス 276"/>
              <p:cNvSpPr txBox="1"/>
              <p:nvPr/>
            </p:nvSpPr>
            <p:spPr bwMode="gray">
              <a:xfrm>
                <a:off x="5688124" y="1367263"/>
                <a:ext cx="3240360" cy="171947"/>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In-Memory DB</a:t>
                </a:r>
                <a:endParaRPr kumimoji="0" lang="ja-JP" altLang="en-US" sz="457"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78" name="グループ化 277"/>
            <p:cNvGrpSpPr/>
            <p:nvPr/>
          </p:nvGrpSpPr>
          <p:grpSpPr>
            <a:xfrm>
              <a:off x="4099174" y="2582462"/>
              <a:ext cx="888730" cy="309456"/>
              <a:chOff x="5587829" y="1407243"/>
              <a:chExt cx="3208625" cy="519931"/>
            </a:xfrm>
          </p:grpSpPr>
          <p:sp>
            <p:nvSpPr>
              <p:cNvPr id="279" name="正方形/長方形 278"/>
              <p:cNvSpPr/>
              <p:nvPr/>
            </p:nvSpPr>
            <p:spPr bwMode="gray">
              <a:xfrm>
                <a:off x="5592798" y="1538876"/>
                <a:ext cx="3203656" cy="388298"/>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u="sng" kern="0" noProof="1">
                    <a:latin typeface="Meiryo UI" pitchFamily="50" charset="-128"/>
                    <a:ea typeface="Meiryo UI" pitchFamily="50" charset="-128"/>
                    <a:cs typeface="Meiryo UI" pitchFamily="50" charset="-128"/>
                    <a:hlinkClick r:id="rId292"/>
                  </a:rPr>
                  <a:t>R</a:t>
                </a:r>
                <a:endParaRPr kumimoji="0" lang="en-US" altLang="ja-JP" sz="457" u="sng" kern="0" dirty="0">
                  <a:latin typeface="Meiryo UI" pitchFamily="50" charset="-128"/>
                  <a:ea typeface="Meiryo UI" pitchFamily="50" charset="-128"/>
                  <a:cs typeface="Meiryo UI" pitchFamily="50" charset="-128"/>
                </a:endParaRPr>
              </a:p>
              <a:p>
                <a:r>
                  <a:rPr kumimoji="0" lang="en-US" altLang="ja-JP" sz="457" u="sng" kern="0" noProof="1">
                    <a:latin typeface="Meiryo UI" pitchFamily="50" charset="-128"/>
                    <a:ea typeface="Meiryo UI" pitchFamily="50" charset="-128"/>
                    <a:cs typeface="Meiryo UI" pitchFamily="50" charset="-128"/>
                    <a:hlinkClick r:id="rId293"/>
                  </a:rPr>
                  <a:t>Mlib</a:t>
                </a:r>
                <a:endParaRPr kumimoji="0" lang="en-US" altLang="ja-JP" sz="457" u="sng" kern="0" dirty="0">
                  <a:latin typeface="Meiryo UI" pitchFamily="50" charset="-128"/>
                  <a:ea typeface="Meiryo UI" pitchFamily="50" charset="-128"/>
                  <a:cs typeface="Meiryo UI" pitchFamily="50" charset="-128"/>
                </a:endParaRP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280" name="テキスト ボックス 279"/>
              <p:cNvSpPr txBox="1"/>
              <p:nvPr/>
            </p:nvSpPr>
            <p:spPr bwMode="gray">
              <a:xfrm>
                <a:off x="5587829" y="1407243"/>
                <a:ext cx="3206204" cy="131065"/>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Data Analysis</a:t>
                </a:r>
              </a:p>
            </p:txBody>
          </p:sp>
        </p:grpSp>
        <p:pic>
          <p:nvPicPr>
            <p:cNvPr id="1026" name="Picture 2" descr="Creative Commons license"/>
            <p:cNvPicPr>
              <a:picLocks noChangeAspect="1" noChangeArrowheads="1"/>
            </p:cNvPicPr>
            <p:nvPr/>
          </p:nvPicPr>
          <p:blipFill>
            <a:blip r:embed="rId294">
              <a:extLst>
                <a:ext uri="{28A0092B-C50C-407E-A947-70E740481C1C}">
                  <a14:useLocalDpi xmlns:a14="http://schemas.microsoft.com/office/drawing/2010/main" val="0"/>
                </a:ext>
              </a:extLst>
            </a:blip>
            <a:srcRect/>
            <a:stretch>
              <a:fillRect/>
            </a:stretch>
          </p:blipFill>
          <p:spPr bwMode="auto">
            <a:xfrm>
              <a:off x="8206082" y="147937"/>
              <a:ext cx="598714" cy="210911"/>
            </a:xfrm>
            <a:prstGeom prst="rect">
              <a:avLst/>
            </a:prstGeom>
            <a:noFill/>
            <a:extLst>
              <a:ext uri="{909E8E84-426E-40DD-AFC4-6F175D3DCCD1}">
                <a14:hiddenFill xmlns:a14="http://schemas.microsoft.com/office/drawing/2010/main">
                  <a:solidFill>
                    <a:srgbClr val="FFFFFF"/>
                  </a:solidFill>
                </a14:hiddenFill>
              </a:ext>
            </a:extLst>
          </p:spPr>
        </p:pic>
        <p:sp>
          <p:nvSpPr>
            <p:cNvPr id="28" name="テキスト ボックス 27"/>
            <p:cNvSpPr txBox="1"/>
            <p:nvPr/>
          </p:nvSpPr>
          <p:spPr>
            <a:xfrm>
              <a:off x="5529861" y="147937"/>
              <a:ext cx="2739853" cy="224229"/>
            </a:xfrm>
            <a:prstGeom prst="rect">
              <a:avLst/>
            </a:prstGeom>
            <a:noFill/>
          </p:spPr>
          <p:txBody>
            <a:bodyPr wrap="none" rtlCol="0">
              <a:spAutoFit/>
            </a:bodyPr>
            <a:lstStyle/>
            <a:p>
              <a:r>
                <a:rPr lang="en-US" altLang="ja-JP" sz="686" noProof="1"/>
                <a:t>©</a:t>
              </a:r>
              <a:r>
                <a:rPr lang="en-US" altLang="ja-JP" sz="686"/>
                <a:t>  </a:t>
              </a:r>
              <a:r>
                <a:rPr lang="en-US" altLang="ja-JP" sz="686" noProof="1"/>
                <a:t>Impress IT Leaders, Japan OSS Promotion Forum</a:t>
              </a:r>
              <a:endParaRPr lang="ja-JP" altLang="en-US" sz="686" dirty="0"/>
            </a:p>
          </p:txBody>
        </p:sp>
        <p:sp>
          <p:nvSpPr>
            <p:cNvPr id="29" name="テキスト ボックス 28"/>
            <p:cNvSpPr txBox="1"/>
            <p:nvPr/>
          </p:nvSpPr>
          <p:spPr>
            <a:xfrm>
              <a:off x="45783" y="6582452"/>
              <a:ext cx="1962856" cy="268022"/>
            </a:xfrm>
            <a:prstGeom prst="rect">
              <a:avLst/>
            </a:prstGeom>
            <a:noFill/>
          </p:spPr>
          <p:txBody>
            <a:bodyPr wrap="square" rtlCol="0">
              <a:spAutoFit/>
            </a:bodyPr>
            <a:lstStyle/>
            <a:p>
              <a:pPr algn="l"/>
              <a:r>
                <a:rPr lang="ja-JP" altLang="en-US" sz="457" noProof="1">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Shadow characters: </a:t>
              </a:r>
              <a:r>
                <a:rPr lang="ja-JP" altLang="en-US" sz="457" noProof="1">
                  <a:latin typeface="Meiryo UI" panose="020B0604030504040204" pitchFamily="50" charset="-128"/>
                  <a:ea typeface="Meiryo UI" panose="020B0604030504040204" pitchFamily="50" charset="-128"/>
                  <a:cs typeface="Meiryo UI" panose="020B0604030504040204" pitchFamily="50" charset="-128"/>
                </a:rPr>
                <a:t>Frequently used results of the Cloud Technology Subcommittee</a:t>
              </a:r>
              <a:endParaRPr lang="en-US" altLang="ja-JP" sz="457" dirty="0">
                <a:latin typeface="Meiryo UI" panose="020B0604030504040204" pitchFamily="50" charset="-128"/>
                <a:ea typeface="Meiryo UI" panose="020B0604030504040204" pitchFamily="50" charset="-128"/>
                <a:cs typeface="Meiryo UI" panose="020B0604030504040204" pitchFamily="50" charset="-128"/>
              </a:endParaRPr>
            </a:p>
            <a:p>
              <a:pPr algn="l"/>
              <a:r>
                <a:rPr lang="ja-JP" altLang="en-US" sz="457" noProof="1">
                  <a:latin typeface="Meiryo UI" panose="020B0604030504040204" pitchFamily="50" charset="-128"/>
                  <a:ea typeface="Meiryo UI" panose="020B0604030504040204" pitchFamily="50" charset="-128"/>
                  <a:cs typeface="Meiryo UI" panose="020B0604030504040204" pitchFamily="50" charset="-128"/>
                </a:rPr>
                <a:t>Oblique + green *: Overlap with Bigdata in other categories</a:t>
              </a:r>
            </a:p>
          </p:txBody>
        </p:sp>
      </p:grpSp>
      <p:sp>
        <p:nvSpPr>
          <p:cNvPr id="272" name="正方形/長方形 271"/>
          <p:cNvSpPr/>
          <p:nvPr/>
        </p:nvSpPr>
        <p:spPr>
          <a:xfrm>
            <a:off x="4525332" y="364358"/>
            <a:ext cx="3109943" cy="261877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82" name="正方形/長方形 281"/>
          <p:cNvSpPr/>
          <p:nvPr/>
        </p:nvSpPr>
        <p:spPr>
          <a:xfrm>
            <a:off x="4493721" y="4069236"/>
            <a:ext cx="3109943" cy="261877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83" name="正方形/長方形 282"/>
          <p:cNvSpPr/>
          <p:nvPr/>
        </p:nvSpPr>
        <p:spPr>
          <a:xfrm>
            <a:off x="9504129" y="1947200"/>
            <a:ext cx="1026473" cy="13082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84" name="テキスト ボックス 283"/>
          <p:cNvSpPr txBox="1"/>
          <p:nvPr/>
        </p:nvSpPr>
        <p:spPr>
          <a:xfrm>
            <a:off x="2090179" y="1188587"/>
            <a:ext cx="2562916" cy="369332"/>
          </a:xfrm>
          <a:prstGeom prst="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wrap="square" rtlCol="0">
            <a:spAutoFit/>
          </a:bodyPr>
          <a:lstStyle>
            <a:defPPr>
              <a:defRPr lang="ja-JP"/>
            </a:defPPr>
          </a:lstStyle>
          <a:p>
            <a:pPr algn="ctr"/>
            <a:r>
              <a:rPr lang="ja-JP" altLang="en-US" noProof="1"/>
              <a:t>① New BigData category</a:t>
            </a:r>
          </a:p>
        </p:txBody>
      </p:sp>
      <p:sp>
        <p:nvSpPr>
          <p:cNvPr id="285" name="テキスト ボックス 284"/>
          <p:cNvSpPr txBox="1"/>
          <p:nvPr/>
        </p:nvSpPr>
        <p:spPr>
          <a:xfrm>
            <a:off x="3891543" y="3349921"/>
            <a:ext cx="4145629" cy="553998"/>
          </a:xfrm>
          <a:prstGeom prst="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wrap="square" rtlCol="0">
            <a:spAutoFit/>
          </a:bodyPr>
          <a:lstStyle>
            <a:defPPr>
              <a:defRPr lang="ja-JP"/>
            </a:defPPr>
          </a:lstStyle>
          <a:p>
            <a:pPr algn="ctr"/>
            <a:r>
              <a:rPr lang="ja-JP" altLang="en-US" noProof="1"/>
              <a:t>② Maintenance of cloud services</a:t>
            </a:r>
            <a:endParaRPr lang="en-US" altLang="ja-JP" dirty="0"/>
          </a:p>
          <a:p>
            <a:r>
              <a:rPr lang="en-US" altLang="ja-JP" sz="960" noProof="1">
                <a:latin typeface="メイリオ" panose="020B0604030504040204" pitchFamily="50" charset="-128"/>
                <a:ea typeface="メイリオ" panose="020B0604030504040204" pitchFamily="50" charset="-128"/>
                <a:cs typeface="メイリオ" panose="020B0604030504040204" pitchFamily="50" charset="-128"/>
              </a:rPr>
              <a:t>*</a:t>
            </a:r>
            <a:r>
              <a:rPr lang="en-US" altLang="ja-JP" sz="960" noProof="1">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OpenStack, CloudStack, CloudFoundry, Openshift, etc</a:t>
            </a:r>
            <a:r>
              <a:rPr lang="en-US" altLang="ja-JP" sz="960" noProof="1">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96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6" name="テキスト ボックス 285"/>
          <p:cNvSpPr txBox="1"/>
          <p:nvPr/>
        </p:nvSpPr>
        <p:spPr>
          <a:xfrm>
            <a:off x="8111513" y="3467941"/>
            <a:ext cx="2829082" cy="553998"/>
          </a:xfrm>
          <a:prstGeom prst="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wrap="square" rtlCol="0">
            <a:spAutoFit/>
          </a:bodyPr>
          <a:lstStyle>
            <a:defPPr>
              <a:defRPr lang="ja-JP"/>
            </a:defPPr>
          </a:lstStyle>
          <a:p>
            <a:pPr algn="ctr"/>
            <a:r>
              <a:rPr lang="ja-JP" altLang="en-US" noProof="1">
                <a:latin typeface="+mn-ea"/>
              </a:rPr>
              <a:t>③ Development assistance updates</a:t>
            </a:r>
            <a:endParaRPr lang="en-US" altLang="ja-JP" dirty="0">
              <a:latin typeface="+mn-ea"/>
            </a:endParaRPr>
          </a:p>
          <a:p>
            <a:r>
              <a:rPr lang="en-US" altLang="ja-JP" sz="960" noProof="1">
                <a:latin typeface="メイリオ" panose="020B0604030504040204" pitchFamily="50" charset="-128"/>
                <a:ea typeface="メイリオ" panose="020B0604030504040204" pitchFamily="50" charset="-128"/>
              </a:rPr>
              <a:t>*Added test tools subcategory</a:t>
            </a:r>
          </a:p>
        </p:txBody>
      </p:sp>
    </p:spTree>
    <p:extLst>
      <p:ext uri="{BB962C8B-B14F-4D97-AF65-F5344CB8AC3E}">
        <p14:creationId xmlns:p14="http://schemas.microsoft.com/office/powerpoint/2010/main" val="35068303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グループ化 29"/>
          <p:cNvGrpSpPr/>
          <p:nvPr/>
        </p:nvGrpSpPr>
        <p:grpSpPr>
          <a:xfrm>
            <a:off x="1055436" y="67580"/>
            <a:ext cx="9051429" cy="6790420"/>
            <a:chOff x="45783" y="60054"/>
            <a:chExt cx="9051429" cy="6790420"/>
          </a:xfrm>
        </p:grpSpPr>
        <p:sp>
          <p:nvSpPr>
            <p:cNvPr id="18" name="Freeform 1"/>
            <p:cNvSpPr>
              <a:spLocks noChangeArrowheads="1"/>
            </p:cNvSpPr>
            <p:nvPr/>
          </p:nvSpPr>
          <p:spPr bwMode="auto">
            <a:xfrm>
              <a:off x="45783" y="60054"/>
              <a:ext cx="9051429" cy="6762857"/>
            </a:xfrm>
            <a:custGeom>
              <a:avLst/>
              <a:gdLst>
                <a:gd name="T0" fmla="*/ 110 w 26729"/>
                <a:gd name="T1" fmla="*/ 11 h 16277"/>
                <a:gd name="T2" fmla="*/ 110 w 26729"/>
                <a:gd name="T3" fmla="*/ 1 h 16277"/>
                <a:gd name="T4" fmla="*/ 56 w 26729"/>
                <a:gd name="T5" fmla="*/ 14 h 16277"/>
                <a:gd name="T6" fmla="*/ 18 w 26729"/>
                <a:gd name="T7" fmla="*/ 47 h 16277"/>
                <a:gd name="T8" fmla="*/ 1 w 26729"/>
                <a:gd name="T9" fmla="*/ 110 h 16277"/>
                <a:gd name="T10" fmla="*/ 1 w 26729"/>
                <a:gd name="T11" fmla="*/ 16166 h 16277"/>
                <a:gd name="T12" fmla="*/ 14 w 26729"/>
                <a:gd name="T13" fmla="*/ 16220 h 16277"/>
                <a:gd name="T14" fmla="*/ 47 w 26729"/>
                <a:gd name="T15" fmla="*/ 16258 h 16277"/>
                <a:gd name="T16" fmla="*/ 110 w 26729"/>
                <a:gd name="T17" fmla="*/ 16276 h 16277"/>
                <a:gd name="T18" fmla="*/ 26618 w 26729"/>
                <a:gd name="T19" fmla="*/ 16276 h 16277"/>
                <a:gd name="T20" fmla="*/ 26672 w 26729"/>
                <a:gd name="T21" fmla="*/ 16262 h 16277"/>
                <a:gd name="T22" fmla="*/ 26711 w 26729"/>
                <a:gd name="T23" fmla="*/ 16229 h 16277"/>
                <a:gd name="T24" fmla="*/ 26728 w 26729"/>
                <a:gd name="T25" fmla="*/ 16166 h 16277"/>
                <a:gd name="T26" fmla="*/ 26728 w 26729"/>
                <a:gd name="T27" fmla="*/ 110 h 16277"/>
                <a:gd name="T28" fmla="*/ 26714 w 26729"/>
                <a:gd name="T29" fmla="*/ 56 h 16277"/>
                <a:gd name="T30" fmla="*/ 26682 w 26729"/>
                <a:gd name="T31" fmla="*/ 18 h 16277"/>
                <a:gd name="T32" fmla="*/ 26618 w 26729"/>
                <a:gd name="T33" fmla="*/ 1 h 16277"/>
                <a:gd name="T34" fmla="*/ 110 w 26729"/>
                <a:gd name="T35" fmla="*/ 1 h 16277"/>
                <a:gd name="T36" fmla="*/ 110 w 26729"/>
                <a:gd name="T37" fmla="*/ 11 h 16277"/>
                <a:gd name="T38" fmla="*/ 110 w 26729"/>
                <a:gd name="T39" fmla="*/ 20 h 16277"/>
                <a:gd name="T40" fmla="*/ 26618 w 26729"/>
                <a:gd name="T41" fmla="*/ 20 h 16277"/>
                <a:gd name="T42" fmla="*/ 26670 w 26729"/>
                <a:gd name="T43" fmla="*/ 34 h 16277"/>
                <a:gd name="T44" fmla="*/ 26703 w 26729"/>
                <a:gd name="T45" fmla="*/ 81 h 16277"/>
                <a:gd name="T46" fmla="*/ 26708 w 26729"/>
                <a:gd name="T47" fmla="*/ 102 h 16277"/>
                <a:gd name="T48" fmla="*/ 26708 w 26729"/>
                <a:gd name="T49" fmla="*/ 108 h 16277"/>
                <a:gd name="T50" fmla="*/ 26708 w 26729"/>
                <a:gd name="T51" fmla="*/ 110 h 16277"/>
                <a:gd name="T52" fmla="*/ 26708 w 26729"/>
                <a:gd name="T53" fmla="*/ 16166 h 16277"/>
                <a:gd name="T54" fmla="*/ 26694 w 26729"/>
                <a:gd name="T55" fmla="*/ 16218 h 16277"/>
                <a:gd name="T56" fmla="*/ 26647 w 26729"/>
                <a:gd name="T57" fmla="*/ 16251 h 16277"/>
                <a:gd name="T58" fmla="*/ 26627 w 26729"/>
                <a:gd name="T59" fmla="*/ 16255 h 16277"/>
                <a:gd name="T60" fmla="*/ 26620 w 26729"/>
                <a:gd name="T61" fmla="*/ 16255 h 16277"/>
                <a:gd name="T62" fmla="*/ 26619 w 26729"/>
                <a:gd name="T63" fmla="*/ 16255 h 16277"/>
                <a:gd name="T64" fmla="*/ 26618 w 26729"/>
                <a:gd name="T65" fmla="*/ 16255 h 16277"/>
                <a:gd name="T66" fmla="*/ 110 w 26729"/>
                <a:gd name="T67" fmla="*/ 16255 h 16277"/>
                <a:gd name="T68" fmla="*/ 58 w 26729"/>
                <a:gd name="T69" fmla="*/ 16242 h 16277"/>
                <a:gd name="T70" fmla="*/ 26 w 26729"/>
                <a:gd name="T71" fmla="*/ 16195 h 16277"/>
                <a:gd name="T72" fmla="*/ 21 w 26729"/>
                <a:gd name="T73" fmla="*/ 16174 h 16277"/>
                <a:gd name="T74" fmla="*/ 21 w 26729"/>
                <a:gd name="T75" fmla="*/ 16168 h 16277"/>
                <a:gd name="T76" fmla="*/ 20 w 26729"/>
                <a:gd name="T77" fmla="*/ 16167 h 16277"/>
                <a:gd name="T78" fmla="*/ 20 w 26729"/>
                <a:gd name="T79" fmla="*/ 16166 h 16277"/>
                <a:gd name="T80" fmla="*/ 20 w 26729"/>
                <a:gd name="T81" fmla="*/ 110 h 16277"/>
                <a:gd name="T82" fmla="*/ 34 w 26729"/>
                <a:gd name="T83" fmla="*/ 58 h 16277"/>
                <a:gd name="T84" fmla="*/ 81 w 26729"/>
                <a:gd name="T85" fmla="*/ 26 h 16277"/>
                <a:gd name="T86" fmla="*/ 102 w 26729"/>
                <a:gd name="T87" fmla="*/ 21 h 16277"/>
                <a:gd name="T88" fmla="*/ 108 w 26729"/>
                <a:gd name="T89" fmla="*/ 21 h 16277"/>
                <a:gd name="T90" fmla="*/ 110 w 26729"/>
                <a:gd name="T91" fmla="*/ 20 h 16277"/>
                <a:gd name="T92" fmla="*/ 110 w 26729"/>
                <a:gd name="T93" fmla="*/ 11 h 16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729" h="16277">
                  <a:moveTo>
                    <a:pt x="110" y="11"/>
                  </a:moveTo>
                  <a:lnTo>
                    <a:pt x="110" y="1"/>
                  </a:lnTo>
                  <a:cubicBezTo>
                    <a:pt x="109" y="1"/>
                    <a:pt x="83" y="0"/>
                    <a:pt x="56" y="14"/>
                  </a:cubicBezTo>
                  <a:cubicBezTo>
                    <a:pt x="42" y="21"/>
                    <a:pt x="28" y="31"/>
                    <a:pt x="18" y="47"/>
                  </a:cubicBezTo>
                  <a:cubicBezTo>
                    <a:pt x="8" y="63"/>
                    <a:pt x="0" y="84"/>
                    <a:pt x="1" y="110"/>
                  </a:cubicBezTo>
                  <a:lnTo>
                    <a:pt x="1" y="16166"/>
                  </a:lnTo>
                  <a:cubicBezTo>
                    <a:pt x="1" y="16167"/>
                    <a:pt x="0" y="16193"/>
                    <a:pt x="14" y="16220"/>
                  </a:cubicBezTo>
                  <a:cubicBezTo>
                    <a:pt x="21" y="16234"/>
                    <a:pt x="31" y="16248"/>
                    <a:pt x="47" y="16258"/>
                  </a:cubicBezTo>
                  <a:cubicBezTo>
                    <a:pt x="63" y="16268"/>
                    <a:pt x="84" y="16276"/>
                    <a:pt x="110" y="16276"/>
                  </a:cubicBezTo>
                  <a:lnTo>
                    <a:pt x="26618" y="16276"/>
                  </a:lnTo>
                  <a:cubicBezTo>
                    <a:pt x="26620" y="16275"/>
                    <a:pt x="26645" y="16276"/>
                    <a:pt x="26672" y="16262"/>
                  </a:cubicBezTo>
                  <a:cubicBezTo>
                    <a:pt x="26686" y="16255"/>
                    <a:pt x="26700" y="16245"/>
                    <a:pt x="26711" y="16229"/>
                  </a:cubicBezTo>
                  <a:cubicBezTo>
                    <a:pt x="26721" y="16213"/>
                    <a:pt x="26728" y="16192"/>
                    <a:pt x="26728" y="16166"/>
                  </a:cubicBezTo>
                  <a:lnTo>
                    <a:pt x="26728" y="110"/>
                  </a:lnTo>
                  <a:cubicBezTo>
                    <a:pt x="26727" y="109"/>
                    <a:pt x="26728" y="83"/>
                    <a:pt x="26714" y="56"/>
                  </a:cubicBezTo>
                  <a:cubicBezTo>
                    <a:pt x="26708" y="42"/>
                    <a:pt x="26697" y="28"/>
                    <a:pt x="26682" y="18"/>
                  </a:cubicBezTo>
                  <a:cubicBezTo>
                    <a:pt x="26666" y="8"/>
                    <a:pt x="26645" y="0"/>
                    <a:pt x="26618" y="1"/>
                  </a:cubicBezTo>
                  <a:lnTo>
                    <a:pt x="110" y="1"/>
                  </a:lnTo>
                  <a:lnTo>
                    <a:pt x="110" y="11"/>
                  </a:lnTo>
                  <a:lnTo>
                    <a:pt x="110" y="20"/>
                  </a:lnTo>
                  <a:lnTo>
                    <a:pt x="26618" y="20"/>
                  </a:lnTo>
                  <a:cubicBezTo>
                    <a:pt x="26642" y="21"/>
                    <a:pt x="26658" y="26"/>
                    <a:pt x="26670" y="34"/>
                  </a:cubicBezTo>
                  <a:cubicBezTo>
                    <a:pt x="26689" y="47"/>
                    <a:pt x="26698" y="65"/>
                    <a:pt x="26703" y="81"/>
                  </a:cubicBezTo>
                  <a:cubicBezTo>
                    <a:pt x="26706" y="89"/>
                    <a:pt x="26707" y="97"/>
                    <a:pt x="26708" y="102"/>
                  </a:cubicBezTo>
                  <a:cubicBezTo>
                    <a:pt x="26708" y="104"/>
                    <a:pt x="26708" y="106"/>
                    <a:pt x="26708" y="108"/>
                  </a:cubicBezTo>
                  <a:lnTo>
                    <a:pt x="26708" y="110"/>
                  </a:lnTo>
                  <a:lnTo>
                    <a:pt x="26708" y="16166"/>
                  </a:lnTo>
                  <a:cubicBezTo>
                    <a:pt x="26708" y="16190"/>
                    <a:pt x="26702" y="16206"/>
                    <a:pt x="26694" y="16218"/>
                  </a:cubicBezTo>
                  <a:cubicBezTo>
                    <a:pt x="26682" y="16237"/>
                    <a:pt x="26663" y="16246"/>
                    <a:pt x="26647" y="16251"/>
                  </a:cubicBezTo>
                  <a:cubicBezTo>
                    <a:pt x="26639" y="16253"/>
                    <a:pt x="26631" y="16254"/>
                    <a:pt x="26627" y="16255"/>
                  </a:cubicBezTo>
                  <a:cubicBezTo>
                    <a:pt x="26624" y="16255"/>
                    <a:pt x="26622" y="16255"/>
                    <a:pt x="26620" y="16255"/>
                  </a:cubicBezTo>
                  <a:lnTo>
                    <a:pt x="26619" y="16255"/>
                  </a:lnTo>
                  <a:lnTo>
                    <a:pt x="26618" y="16255"/>
                  </a:lnTo>
                  <a:lnTo>
                    <a:pt x="110" y="16255"/>
                  </a:lnTo>
                  <a:cubicBezTo>
                    <a:pt x="86" y="16255"/>
                    <a:pt x="71" y="16250"/>
                    <a:pt x="58" y="16242"/>
                  </a:cubicBezTo>
                  <a:cubicBezTo>
                    <a:pt x="39" y="16229"/>
                    <a:pt x="30" y="16211"/>
                    <a:pt x="26" y="16195"/>
                  </a:cubicBezTo>
                  <a:cubicBezTo>
                    <a:pt x="23" y="16187"/>
                    <a:pt x="22" y="16179"/>
                    <a:pt x="21" y="16174"/>
                  </a:cubicBezTo>
                  <a:cubicBezTo>
                    <a:pt x="21" y="16172"/>
                    <a:pt x="21" y="16170"/>
                    <a:pt x="21" y="16168"/>
                  </a:cubicBezTo>
                  <a:lnTo>
                    <a:pt x="20" y="16167"/>
                  </a:lnTo>
                  <a:lnTo>
                    <a:pt x="20" y="16166"/>
                  </a:lnTo>
                  <a:lnTo>
                    <a:pt x="20" y="110"/>
                  </a:lnTo>
                  <a:cubicBezTo>
                    <a:pt x="21" y="86"/>
                    <a:pt x="26" y="71"/>
                    <a:pt x="34" y="58"/>
                  </a:cubicBezTo>
                  <a:cubicBezTo>
                    <a:pt x="47" y="39"/>
                    <a:pt x="65" y="30"/>
                    <a:pt x="81" y="26"/>
                  </a:cubicBezTo>
                  <a:cubicBezTo>
                    <a:pt x="89" y="23"/>
                    <a:pt x="96" y="22"/>
                    <a:pt x="102" y="21"/>
                  </a:cubicBezTo>
                  <a:cubicBezTo>
                    <a:pt x="104" y="21"/>
                    <a:pt x="106" y="21"/>
                    <a:pt x="108" y="21"/>
                  </a:cubicBezTo>
                  <a:lnTo>
                    <a:pt x="110" y="20"/>
                  </a:lnTo>
                  <a:lnTo>
                    <a:pt x="110" y="11"/>
                  </a:lnTo>
                </a:path>
              </a:pathLst>
            </a:custGeom>
            <a:solidFill>
              <a:srgbClr val="00A6E7"/>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pPr algn="l"/>
              <a:r>
                <a:rPr lang="en-US" altLang="ja-JP" sz="1029" noProof="1">
                  <a:latin typeface="Meiryo UI" panose="020B0604030504040204" pitchFamily="50" charset="-128"/>
                  <a:ea typeface="Meiryo UI" panose="020B0604030504040204" pitchFamily="50" charset="-128"/>
                  <a:cs typeface="Meiryo UI" panose="020B0604030504040204" pitchFamily="50" charset="-128"/>
                </a:rPr>
                <a:t>OSS bird's-eye view 2017</a:t>
              </a:r>
            </a:p>
          </p:txBody>
        </p:sp>
        <p:sp>
          <p:nvSpPr>
            <p:cNvPr id="5" name="Freeform 50"/>
            <p:cNvSpPr>
              <a:spLocks noChangeArrowheads="1"/>
            </p:cNvSpPr>
            <p:nvPr/>
          </p:nvSpPr>
          <p:spPr bwMode="auto">
            <a:xfrm>
              <a:off x="97218" y="368660"/>
              <a:ext cx="2861912" cy="1919138"/>
            </a:xfrm>
            <a:custGeom>
              <a:avLst/>
              <a:gdLst>
                <a:gd name="T0" fmla="*/ 8335 w 8336"/>
                <a:gd name="T1" fmla="*/ 4819 h 4820"/>
                <a:gd name="T2" fmla="*/ 0 w 8336"/>
                <a:gd name="T3" fmla="*/ 4819 h 4820"/>
                <a:gd name="T4" fmla="*/ 0 w 8336"/>
                <a:gd name="T5" fmla="*/ 0 h 4820"/>
                <a:gd name="T6" fmla="*/ 8335 w 8336"/>
                <a:gd name="T7" fmla="*/ 0 h 4820"/>
                <a:gd name="T8" fmla="*/ 8335 w 8336"/>
                <a:gd name="T9" fmla="*/ 4819 h 4820"/>
              </a:gdLst>
              <a:ahLst/>
              <a:cxnLst>
                <a:cxn ang="0">
                  <a:pos x="T0" y="T1"/>
                </a:cxn>
                <a:cxn ang="0">
                  <a:pos x="T2" y="T3"/>
                </a:cxn>
                <a:cxn ang="0">
                  <a:pos x="T4" y="T5"/>
                </a:cxn>
                <a:cxn ang="0">
                  <a:pos x="T6" y="T7"/>
                </a:cxn>
                <a:cxn ang="0">
                  <a:pos x="T8" y="T9"/>
                </a:cxn>
              </a:cxnLst>
              <a:rect l="0" t="0" r="r" b="b"/>
              <a:pathLst>
                <a:path w="8336" h="4820">
                  <a:moveTo>
                    <a:pt x="8335" y="4819"/>
                  </a:moveTo>
                  <a:lnTo>
                    <a:pt x="0" y="4819"/>
                  </a:lnTo>
                  <a:lnTo>
                    <a:pt x="0" y="0"/>
                  </a:lnTo>
                  <a:lnTo>
                    <a:pt x="8335" y="0"/>
                  </a:lnTo>
                  <a:lnTo>
                    <a:pt x="8335" y="4819"/>
                  </a:lnTo>
                </a:path>
              </a:pathLst>
            </a:custGeom>
            <a:solidFill>
              <a:srgbClr val="FCD697"/>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Desktop business applications</a:t>
              </a:r>
            </a:p>
          </p:txBody>
        </p:sp>
        <p:sp>
          <p:nvSpPr>
            <p:cNvPr id="7" name="Freeform 196"/>
            <p:cNvSpPr>
              <a:spLocks noChangeArrowheads="1"/>
            </p:cNvSpPr>
            <p:nvPr/>
          </p:nvSpPr>
          <p:spPr bwMode="auto">
            <a:xfrm>
              <a:off x="100131" y="4348180"/>
              <a:ext cx="1921323" cy="2139136"/>
            </a:xfrm>
            <a:custGeom>
              <a:avLst/>
              <a:gdLst>
                <a:gd name="T0" fmla="*/ 8335 w 8336"/>
                <a:gd name="T1" fmla="*/ 3826 h 3827"/>
                <a:gd name="T2" fmla="*/ 0 w 8336"/>
                <a:gd name="T3" fmla="*/ 3826 h 3827"/>
                <a:gd name="T4" fmla="*/ 0 w 8336"/>
                <a:gd name="T5" fmla="*/ 0 h 3827"/>
                <a:gd name="T6" fmla="*/ 8335 w 8336"/>
                <a:gd name="T7" fmla="*/ 0 h 3827"/>
                <a:gd name="T8" fmla="*/ 8335 w 8336"/>
                <a:gd name="T9" fmla="*/ 3826 h 3827"/>
              </a:gdLst>
              <a:ahLst/>
              <a:cxnLst>
                <a:cxn ang="0">
                  <a:pos x="T0" y="T1"/>
                </a:cxn>
                <a:cxn ang="0">
                  <a:pos x="T2" y="T3"/>
                </a:cxn>
                <a:cxn ang="0">
                  <a:pos x="T4" y="T5"/>
                </a:cxn>
                <a:cxn ang="0">
                  <a:pos x="T6" y="T7"/>
                </a:cxn>
                <a:cxn ang="0">
                  <a:pos x="T8" y="T9"/>
                </a:cxn>
              </a:cxnLst>
              <a:rect l="0" t="0" r="r" b="b"/>
              <a:pathLst>
                <a:path w="8336" h="3827">
                  <a:moveTo>
                    <a:pt x="8335" y="3826"/>
                  </a:moveTo>
                  <a:lnTo>
                    <a:pt x="0" y="3826"/>
                  </a:lnTo>
                  <a:lnTo>
                    <a:pt x="0" y="0"/>
                  </a:lnTo>
                  <a:lnTo>
                    <a:pt x="8335" y="0"/>
                  </a:lnTo>
                  <a:lnTo>
                    <a:pt x="8335" y="3826"/>
                  </a:lnTo>
                </a:path>
              </a:pathLst>
            </a:custGeom>
            <a:solidFill>
              <a:srgbClr val="F3F8FC"/>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Operations management</a:t>
              </a:r>
            </a:p>
          </p:txBody>
        </p:sp>
        <p:sp>
          <p:nvSpPr>
            <p:cNvPr id="8" name="Freeform 262"/>
            <p:cNvSpPr>
              <a:spLocks noChangeArrowheads="1"/>
            </p:cNvSpPr>
            <p:nvPr/>
          </p:nvSpPr>
          <p:spPr bwMode="auto">
            <a:xfrm>
              <a:off x="6160900" y="394086"/>
              <a:ext cx="2825558" cy="826328"/>
            </a:xfrm>
            <a:custGeom>
              <a:avLst/>
              <a:gdLst>
                <a:gd name="T0" fmla="*/ 2657 w 2658"/>
                <a:gd name="T1" fmla="*/ 3074 h 3075"/>
                <a:gd name="T2" fmla="*/ 0 w 2658"/>
                <a:gd name="T3" fmla="*/ 3074 h 3075"/>
                <a:gd name="T4" fmla="*/ 0 w 2658"/>
                <a:gd name="T5" fmla="*/ 0 h 3075"/>
                <a:gd name="T6" fmla="*/ 2657 w 2658"/>
                <a:gd name="T7" fmla="*/ 0 h 3075"/>
                <a:gd name="T8" fmla="*/ 2657 w 2658"/>
                <a:gd name="T9" fmla="*/ 3074 h 3075"/>
              </a:gdLst>
              <a:ahLst/>
              <a:cxnLst>
                <a:cxn ang="0">
                  <a:pos x="T0" y="T1"/>
                </a:cxn>
                <a:cxn ang="0">
                  <a:pos x="T2" y="T3"/>
                </a:cxn>
                <a:cxn ang="0">
                  <a:pos x="T4" y="T5"/>
                </a:cxn>
                <a:cxn ang="0">
                  <a:pos x="T6" y="T7"/>
                </a:cxn>
                <a:cxn ang="0">
                  <a:pos x="T8" y="T9"/>
                </a:cxn>
              </a:cxnLst>
              <a:rect l="0" t="0" r="r" b="b"/>
              <a:pathLst>
                <a:path w="2658" h="3075">
                  <a:moveTo>
                    <a:pt x="2657" y="3074"/>
                  </a:moveTo>
                  <a:lnTo>
                    <a:pt x="0" y="3074"/>
                  </a:lnTo>
                  <a:lnTo>
                    <a:pt x="0" y="0"/>
                  </a:lnTo>
                  <a:lnTo>
                    <a:pt x="2657" y="0"/>
                  </a:lnTo>
                  <a:lnTo>
                    <a:pt x="2657" y="3074"/>
                  </a:lnTo>
                </a:path>
              </a:pathLst>
            </a:custGeom>
            <a:solidFill>
              <a:srgbClr val="EFE9CB"/>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Search, distributed processing</a:t>
              </a:r>
            </a:p>
          </p:txBody>
        </p:sp>
        <p:sp>
          <p:nvSpPr>
            <p:cNvPr id="10" name="Freeform 368"/>
            <p:cNvSpPr>
              <a:spLocks noChangeArrowheads="1"/>
            </p:cNvSpPr>
            <p:nvPr/>
          </p:nvSpPr>
          <p:spPr bwMode="auto">
            <a:xfrm>
              <a:off x="6150623" y="3685992"/>
              <a:ext cx="2829082" cy="1640608"/>
            </a:xfrm>
            <a:custGeom>
              <a:avLst/>
              <a:gdLst>
                <a:gd name="T0" fmla="*/ 8098 w 8099"/>
                <a:gd name="T1" fmla="*/ 4327 h 4328"/>
                <a:gd name="T2" fmla="*/ 0 w 8099"/>
                <a:gd name="T3" fmla="*/ 4327 h 4328"/>
                <a:gd name="T4" fmla="*/ 0 w 8099"/>
                <a:gd name="T5" fmla="*/ 0 h 4328"/>
                <a:gd name="T6" fmla="*/ 8098 w 8099"/>
                <a:gd name="T7" fmla="*/ 0 h 4328"/>
                <a:gd name="T8" fmla="*/ 8098 w 8099"/>
                <a:gd name="T9" fmla="*/ 4327 h 4328"/>
              </a:gdLst>
              <a:ahLst/>
              <a:cxnLst>
                <a:cxn ang="0">
                  <a:pos x="T0" y="T1"/>
                </a:cxn>
                <a:cxn ang="0">
                  <a:pos x="T2" y="T3"/>
                </a:cxn>
                <a:cxn ang="0">
                  <a:pos x="T4" y="T5"/>
                </a:cxn>
                <a:cxn ang="0">
                  <a:pos x="T6" y="T7"/>
                </a:cxn>
                <a:cxn ang="0">
                  <a:pos x="T8" y="T9"/>
                </a:cxn>
              </a:cxnLst>
              <a:rect l="0" t="0" r="r" b="b"/>
              <a:pathLst>
                <a:path w="8099" h="4328">
                  <a:moveTo>
                    <a:pt x="8098" y="4327"/>
                  </a:moveTo>
                  <a:lnTo>
                    <a:pt x="0" y="4327"/>
                  </a:lnTo>
                  <a:lnTo>
                    <a:pt x="0" y="0"/>
                  </a:lnTo>
                  <a:lnTo>
                    <a:pt x="8098" y="0"/>
                  </a:lnTo>
                  <a:lnTo>
                    <a:pt x="8098" y="4327"/>
                  </a:lnTo>
                </a:path>
              </a:pathLst>
            </a:custGeom>
            <a:solidFill>
              <a:srgbClr val="F0BFA6"/>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Security</a:t>
              </a:r>
            </a:p>
          </p:txBody>
        </p:sp>
        <p:sp>
          <p:nvSpPr>
            <p:cNvPr id="11" name="Freeform 429"/>
            <p:cNvSpPr>
              <a:spLocks noChangeArrowheads="1"/>
            </p:cNvSpPr>
            <p:nvPr/>
          </p:nvSpPr>
          <p:spPr bwMode="auto">
            <a:xfrm>
              <a:off x="6151483" y="5350861"/>
              <a:ext cx="2829082" cy="1404494"/>
            </a:xfrm>
            <a:custGeom>
              <a:avLst/>
              <a:gdLst>
                <a:gd name="T0" fmla="*/ 8098 w 8099"/>
                <a:gd name="T1" fmla="*/ 3044 h 3045"/>
                <a:gd name="T2" fmla="*/ 0 w 8099"/>
                <a:gd name="T3" fmla="*/ 3044 h 3045"/>
                <a:gd name="T4" fmla="*/ 0 w 8099"/>
                <a:gd name="T5" fmla="*/ 0 h 3045"/>
                <a:gd name="T6" fmla="*/ 8098 w 8099"/>
                <a:gd name="T7" fmla="*/ 0 h 3045"/>
                <a:gd name="T8" fmla="*/ 8098 w 8099"/>
                <a:gd name="T9" fmla="*/ 3044 h 3045"/>
              </a:gdLst>
              <a:ahLst/>
              <a:cxnLst>
                <a:cxn ang="0">
                  <a:pos x="T0" y="T1"/>
                </a:cxn>
                <a:cxn ang="0">
                  <a:pos x="T2" y="T3"/>
                </a:cxn>
                <a:cxn ang="0">
                  <a:pos x="T4" y="T5"/>
                </a:cxn>
                <a:cxn ang="0">
                  <a:pos x="T6" y="T7"/>
                </a:cxn>
                <a:cxn ang="0">
                  <a:pos x="T8" y="T9"/>
                </a:cxn>
              </a:cxnLst>
              <a:rect l="0" t="0" r="r" b="b"/>
              <a:pathLst>
                <a:path w="8099" h="3045">
                  <a:moveTo>
                    <a:pt x="8098" y="3044"/>
                  </a:moveTo>
                  <a:lnTo>
                    <a:pt x="0" y="3044"/>
                  </a:lnTo>
                  <a:lnTo>
                    <a:pt x="0" y="0"/>
                  </a:lnTo>
                  <a:lnTo>
                    <a:pt x="8098" y="0"/>
                  </a:lnTo>
                  <a:lnTo>
                    <a:pt x="8098" y="3044"/>
                  </a:lnTo>
                </a:path>
              </a:pathLst>
            </a:custGeom>
            <a:solidFill>
              <a:srgbClr val="E6E6E7"/>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457" noProof="1">
                  <a:solidFill>
                    <a:schemeClr val="accent2"/>
                  </a:solidFill>
                  <a:latin typeface="Meiryo UI" panose="020B0604030504040204" pitchFamily="50" charset="-128"/>
                  <a:ea typeface="Meiryo UI" panose="020B0604030504040204" pitchFamily="50" charset="-128"/>
                  <a:cs typeface="Meiryo UI" panose="020B0604030504040204" pitchFamily="50" charset="-128"/>
                </a:rPr>
                <a:t>File servers, mail servers, etc.</a:t>
              </a:r>
            </a:p>
          </p:txBody>
        </p:sp>
        <p:sp>
          <p:nvSpPr>
            <p:cNvPr id="12" name="Freeform 129"/>
            <p:cNvSpPr>
              <a:spLocks noChangeArrowheads="1"/>
            </p:cNvSpPr>
            <p:nvPr/>
          </p:nvSpPr>
          <p:spPr bwMode="auto">
            <a:xfrm>
              <a:off x="103199" y="2400315"/>
              <a:ext cx="2861912" cy="1852729"/>
            </a:xfrm>
            <a:custGeom>
              <a:avLst/>
              <a:gdLst>
                <a:gd name="T0" fmla="*/ 8335 w 8336"/>
                <a:gd name="T1" fmla="*/ 4223 h 4224"/>
                <a:gd name="T2" fmla="*/ 0 w 8336"/>
                <a:gd name="T3" fmla="*/ 4223 h 4224"/>
                <a:gd name="T4" fmla="*/ 0 w 8336"/>
                <a:gd name="T5" fmla="*/ 0 h 4224"/>
                <a:gd name="T6" fmla="*/ 8335 w 8336"/>
                <a:gd name="T7" fmla="*/ 0 h 4224"/>
                <a:gd name="T8" fmla="*/ 8335 w 8336"/>
                <a:gd name="T9" fmla="*/ 4223 h 4224"/>
              </a:gdLst>
              <a:ahLst/>
              <a:cxnLst>
                <a:cxn ang="0">
                  <a:pos x="T0" y="T1"/>
                </a:cxn>
                <a:cxn ang="0">
                  <a:pos x="T2" y="T3"/>
                </a:cxn>
                <a:cxn ang="0">
                  <a:pos x="T4" y="T5"/>
                </a:cxn>
                <a:cxn ang="0">
                  <a:pos x="T6" y="T7"/>
                </a:cxn>
                <a:cxn ang="0">
                  <a:pos x="T8" y="T9"/>
                </a:cxn>
              </a:cxnLst>
              <a:rect l="0" t="0" r="r" b="b"/>
              <a:pathLst>
                <a:path w="8336" h="4224">
                  <a:moveTo>
                    <a:pt x="8335" y="4223"/>
                  </a:moveTo>
                  <a:lnTo>
                    <a:pt x="0" y="4223"/>
                  </a:lnTo>
                  <a:lnTo>
                    <a:pt x="0" y="0"/>
                  </a:lnTo>
                  <a:lnTo>
                    <a:pt x="8335" y="0"/>
                  </a:lnTo>
                  <a:lnTo>
                    <a:pt x="8335" y="4223"/>
                  </a:lnTo>
                </a:path>
              </a:pathLst>
            </a:custGeom>
            <a:solidFill>
              <a:srgbClr val="BED1BA"/>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Web/AP servers, databases</a:t>
              </a:r>
            </a:p>
          </p:txBody>
        </p:sp>
        <p:sp>
          <p:nvSpPr>
            <p:cNvPr id="13" name="Freeform 6"/>
            <p:cNvSpPr>
              <a:spLocks noChangeArrowheads="1"/>
            </p:cNvSpPr>
            <p:nvPr/>
          </p:nvSpPr>
          <p:spPr bwMode="auto">
            <a:xfrm>
              <a:off x="2050167" y="4342533"/>
              <a:ext cx="943250" cy="2421716"/>
            </a:xfrm>
            <a:custGeom>
              <a:avLst/>
              <a:gdLst>
                <a:gd name="T0" fmla="*/ 2735 w 2736"/>
                <a:gd name="T1" fmla="*/ 4819 h 4820"/>
                <a:gd name="T2" fmla="*/ 0 w 2736"/>
                <a:gd name="T3" fmla="*/ 4819 h 4820"/>
                <a:gd name="T4" fmla="*/ 0 w 2736"/>
                <a:gd name="T5" fmla="*/ 0 h 4820"/>
                <a:gd name="T6" fmla="*/ 2735 w 2736"/>
                <a:gd name="T7" fmla="*/ 0 h 4820"/>
                <a:gd name="T8" fmla="*/ 2735 w 2736"/>
                <a:gd name="T9" fmla="*/ 4819 h 4820"/>
              </a:gdLst>
              <a:ahLst/>
              <a:cxnLst>
                <a:cxn ang="0">
                  <a:pos x="T0" y="T1"/>
                </a:cxn>
                <a:cxn ang="0">
                  <a:pos x="T2" y="T3"/>
                </a:cxn>
                <a:cxn ang="0">
                  <a:pos x="T4" y="T5"/>
                </a:cxn>
                <a:cxn ang="0">
                  <a:pos x="T6" y="T7"/>
                </a:cxn>
                <a:cxn ang="0">
                  <a:pos x="T8" y="T9"/>
                </a:cxn>
              </a:cxnLst>
              <a:rect l="0" t="0" r="r" b="b"/>
              <a:pathLst>
                <a:path w="2736" h="4820">
                  <a:moveTo>
                    <a:pt x="2735" y="4819"/>
                  </a:moveTo>
                  <a:lnTo>
                    <a:pt x="0" y="4819"/>
                  </a:lnTo>
                  <a:lnTo>
                    <a:pt x="0" y="0"/>
                  </a:lnTo>
                  <a:lnTo>
                    <a:pt x="2735" y="0"/>
                  </a:lnTo>
                  <a:lnTo>
                    <a:pt x="2735" y="4819"/>
                  </a:lnTo>
                </a:path>
              </a:pathLst>
            </a:custGeom>
            <a:solidFill>
              <a:srgbClr val="F4F7F3"/>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Web site construction</a:t>
              </a:r>
            </a:p>
          </p:txBody>
        </p:sp>
        <p:sp>
          <p:nvSpPr>
            <p:cNvPr id="14" name="Freeform 297"/>
            <p:cNvSpPr>
              <a:spLocks noChangeArrowheads="1"/>
            </p:cNvSpPr>
            <p:nvPr/>
          </p:nvSpPr>
          <p:spPr bwMode="auto">
            <a:xfrm>
              <a:off x="6156048" y="1272901"/>
              <a:ext cx="2829082" cy="2403979"/>
            </a:xfrm>
            <a:custGeom>
              <a:avLst/>
              <a:gdLst>
                <a:gd name="T0" fmla="*/ 8098 w 8099"/>
                <a:gd name="T1" fmla="*/ 5292 h 5293"/>
                <a:gd name="T2" fmla="*/ 0 w 8099"/>
                <a:gd name="T3" fmla="*/ 5292 h 5293"/>
                <a:gd name="T4" fmla="*/ 0 w 8099"/>
                <a:gd name="T5" fmla="*/ 0 h 5293"/>
                <a:gd name="T6" fmla="*/ 8098 w 8099"/>
                <a:gd name="T7" fmla="*/ 0 h 5293"/>
                <a:gd name="T8" fmla="*/ 8098 w 8099"/>
                <a:gd name="T9" fmla="*/ 5292 h 5293"/>
              </a:gdLst>
              <a:ahLst/>
              <a:cxnLst>
                <a:cxn ang="0">
                  <a:pos x="T0" y="T1"/>
                </a:cxn>
                <a:cxn ang="0">
                  <a:pos x="T2" y="T3"/>
                </a:cxn>
                <a:cxn ang="0">
                  <a:pos x="T4" y="T5"/>
                </a:cxn>
                <a:cxn ang="0">
                  <a:pos x="T6" y="T7"/>
                </a:cxn>
                <a:cxn ang="0">
                  <a:pos x="T8" y="T9"/>
                </a:cxn>
              </a:cxnLst>
              <a:rect l="0" t="0" r="r" b="b"/>
              <a:pathLst>
                <a:path w="8099" h="5293">
                  <a:moveTo>
                    <a:pt x="8098" y="5292"/>
                  </a:moveTo>
                  <a:lnTo>
                    <a:pt x="0" y="5292"/>
                  </a:lnTo>
                  <a:lnTo>
                    <a:pt x="0" y="0"/>
                  </a:lnTo>
                  <a:lnTo>
                    <a:pt x="8098" y="0"/>
                  </a:lnTo>
                  <a:lnTo>
                    <a:pt x="8098" y="5292"/>
                  </a:lnTo>
                </a:path>
              </a:pathLst>
            </a:custGeom>
            <a:solidFill>
              <a:srgbClr val="C6BFDF"/>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Development assistance</a:t>
              </a:r>
            </a:p>
          </p:txBody>
        </p:sp>
        <p:sp>
          <p:nvSpPr>
            <p:cNvPr id="16" name="Freeform 33"/>
            <p:cNvSpPr>
              <a:spLocks noChangeArrowheads="1"/>
            </p:cNvSpPr>
            <p:nvPr/>
          </p:nvSpPr>
          <p:spPr bwMode="auto">
            <a:xfrm>
              <a:off x="3015235" y="3031364"/>
              <a:ext cx="3001772" cy="3717726"/>
            </a:xfrm>
            <a:custGeom>
              <a:avLst/>
              <a:gdLst>
                <a:gd name="T0" fmla="*/ 0 w 3904"/>
                <a:gd name="T1" fmla="*/ 3595 h 3596"/>
                <a:gd name="T2" fmla="*/ 3903 w 3904"/>
                <a:gd name="T3" fmla="*/ 3595 h 3596"/>
                <a:gd name="T4" fmla="*/ 3903 w 3904"/>
                <a:gd name="T5" fmla="*/ 0 h 3596"/>
                <a:gd name="T6" fmla="*/ 0 w 3904"/>
                <a:gd name="T7" fmla="*/ 0 h 3596"/>
                <a:gd name="T8" fmla="*/ 0 w 3904"/>
                <a:gd name="T9" fmla="*/ 3595 h 3596"/>
              </a:gdLst>
              <a:ahLst/>
              <a:cxnLst>
                <a:cxn ang="0">
                  <a:pos x="T0" y="T1"/>
                </a:cxn>
                <a:cxn ang="0">
                  <a:pos x="T2" y="T3"/>
                </a:cxn>
                <a:cxn ang="0">
                  <a:pos x="T4" y="T5"/>
                </a:cxn>
                <a:cxn ang="0">
                  <a:pos x="T6" y="T7"/>
                </a:cxn>
                <a:cxn ang="0">
                  <a:pos x="T8" y="T9"/>
                </a:cxn>
              </a:cxnLst>
              <a:rect l="0" t="0" r="r" b="b"/>
              <a:pathLst>
                <a:path w="3904" h="3596">
                  <a:moveTo>
                    <a:pt x="0" y="3595"/>
                  </a:moveTo>
                  <a:lnTo>
                    <a:pt x="3903" y="3595"/>
                  </a:lnTo>
                  <a:lnTo>
                    <a:pt x="3903" y="0"/>
                  </a:lnTo>
                  <a:lnTo>
                    <a:pt x="0" y="0"/>
                  </a:lnTo>
                  <a:lnTo>
                    <a:pt x="0" y="3595"/>
                  </a:lnTo>
                </a:path>
              </a:pathLst>
            </a:custGeom>
            <a:solidFill>
              <a:srgbClr val="BAD9EA"/>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OS, virtualization, cloud</a:t>
              </a:r>
            </a:p>
          </p:txBody>
        </p:sp>
        <p:grpSp>
          <p:nvGrpSpPr>
            <p:cNvPr id="4" name="グループ化 3"/>
            <p:cNvGrpSpPr/>
            <p:nvPr/>
          </p:nvGrpSpPr>
          <p:grpSpPr>
            <a:xfrm>
              <a:off x="1101829" y="548059"/>
              <a:ext cx="892319" cy="332034"/>
              <a:chOff x="1518262" y="786348"/>
              <a:chExt cx="1249247" cy="464848"/>
            </a:xfrm>
          </p:grpSpPr>
          <p:sp>
            <p:nvSpPr>
              <p:cNvPr id="35" name="正方形/長方形 34"/>
              <p:cNvSpPr/>
              <p:nvPr/>
            </p:nvSpPr>
            <p:spPr bwMode="gray">
              <a:xfrm>
                <a:off x="1518262" y="931510"/>
                <a:ext cx="1249247" cy="319686"/>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2"/>
                  </a:rPr>
                  <a:t>Pentaho</a:t>
                </a: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
                  </a:rPr>
                  <a:t>SpagoBI</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36" name="テキスト ボックス 35"/>
              <p:cNvSpPr txBox="1"/>
              <p:nvPr/>
            </p:nvSpPr>
            <p:spPr bwMode="gray">
              <a:xfrm>
                <a:off x="1518262" y="786348"/>
                <a:ext cx="1249247" cy="145232"/>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BI</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 name="グループ化 1"/>
            <p:cNvGrpSpPr/>
            <p:nvPr/>
          </p:nvGrpSpPr>
          <p:grpSpPr>
            <a:xfrm>
              <a:off x="2037341" y="912844"/>
              <a:ext cx="892319" cy="498284"/>
              <a:chOff x="2843368" y="786348"/>
              <a:chExt cx="1249247" cy="697598"/>
            </a:xfrm>
          </p:grpSpPr>
          <p:sp>
            <p:nvSpPr>
              <p:cNvPr id="38" name="正方形/長方形 37"/>
              <p:cNvSpPr/>
              <p:nvPr/>
            </p:nvSpPr>
            <p:spPr bwMode="gray">
              <a:xfrm>
                <a:off x="2843368" y="931507"/>
                <a:ext cx="1249247" cy="552439"/>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3"/>
                  </a:rPr>
                  <a:t>ADempiere</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4"/>
                  </a:rPr>
                  <a:t>Compiere</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5"/>
                  </a:rPr>
                  <a:t>ERP5</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6"/>
                  </a:rPr>
                  <a:t>Openbravo</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39" name="テキスト ボックス 38"/>
              <p:cNvSpPr txBox="1"/>
              <p:nvPr/>
            </p:nvSpPr>
            <p:spPr bwMode="gray">
              <a:xfrm>
                <a:off x="2843368" y="786348"/>
                <a:ext cx="1249247" cy="145231"/>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ERP</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40" name="グループ化 39"/>
            <p:cNvGrpSpPr/>
            <p:nvPr/>
          </p:nvGrpSpPr>
          <p:grpSpPr>
            <a:xfrm>
              <a:off x="1092968" y="957245"/>
              <a:ext cx="892319" cy="323332"/>
              <a:chOff x="5688124" y="1408586"/>
              <a:chExt cx="3240360" cy="410859"/>
            </a:xfrm>
          </p:grpSpPr>
          <p:sp>
            <p:nvSpPr>
              <p:cNvPr id="41" name="正方形/長方形 40"/>
              <p:cNvSpPr/>
              <p:nvPr/>
            </p:nvSpPr>
            <p:spPr bwMode="gray">
              <a:xfrm>
                <a:off x="5688124" y="1540341"/>
                <a:ext cx="3240360" cy="279104"/>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7"/>
                  </a:rPr>
                  <a:t>Apache OpenOffice</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8"/>
                  </a:rPr>
                  <a:t>LibreOffice</a:t>
                </a:r>
                <a:endParaRPr kumimoji="0" lang="en-US" altLang="ja-JP" sz="457" kern="0" dirty="0">
                  <a:latin typeface="Meiryo UI" pitchFamily="50" charset="-128"/>
                  <a:ea typeface="Meiryo UI" pitchFamily="50" charset="-128"/>
                  <a:cs typeface="Meiryo UI" pitchFamily="50" charset="-128"/>
                </a:endParaRPr>
              </a:p>
            </p:txBody>
          </p:sp>
          <p:sp>
            <p:nvSpPr>
              <p:cNvPr id="42" name="テキスト ボックス 41"/>
              <p:cNvSpPr txBox="1"/>
              <p:nvPr/>
            </p:nvSpPr>
            <p:spPr bwMode="gray">
              <a:xfrm>
                <a:off x="5688124" y="1408586"/>
                <a:ext cx="3240360" cy="131819"/>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office suite</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6" name="グループ化 5"/>
            <p:cNvGrpSpPr/>
            <p:nvPr/>
          </p:nvGrpSpPr>
          <p:grpSpPr>
            <a:xfrm>
              <a:off x="142354" y="1676984"/>
              <a:ext cx="887884" cy="572856"/>
              <a:chOff x="193155" y="2502725"/>
              <a:chExt cx="1249247" cy="801998"/>
            </a:xfrm>
          </p:grpSpPr>
          <p:sp>
            <p:nvSpPr>
              <p:cNvPr id="44" name="正方形/長方形 43"/>
              <p:cNvSpPr/>
              <p:nvPr/>
            </p:nvSpPr>
            <p:spPr bwMode="gray">
              <a:xfrm>
                <a:off x="193155" y="2647886"/>
                <a:ext cx="1249247" cy="656837"/>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9"/>
                  </a:rPr>
                  <a:t>Blender</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0"/>
                  </a:rPr>
                  <a:t>osCommerce</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1"/>
                  </a:rPr>
                  <a:t>Quantum GIS</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u="sng" kern="0" noProof="1">
                    <a:latin typeface="Meiryo UI" pitchFamily="50" charset="-128"/>
                    <a:ea typeface="Meiryo UI" pitchFamily="50" charset="-128"/>
                    <a:cs typeface="Meiryo UI" pitchFamily="50" charset="-128"/>
                    <a:hlinkClick r:id="rId12"/>
                  </a:rPr>
                  <a:t>SAS</a:t>
                </a:r>
                <a:endParaRPr kumimoji="0" lang="en-US" altLang="ja-JP" sz="457" u="sng"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3"/>
                  </a:rPr>
                  <a:t>WEKA</a:t>
                </a:r>
                <a:endParaRPr kumimoji="0" lang="en-US" altLang="ja-JP" sz="457" kern="0" dirty="0">
                  <a:latin typeface="Meiryo UI" pitchFamily="50" charset="-128"/>
                  <a:ea typeface="Meiryo UI" pitchFamily="50" charset="-128"/>
                  <a:cs typeface="Meiryo UI" pitchFamily="50" charset="-128"/>
                </a:endParaRPr>
              </a:p>
            </p:txBody>
          </p:sp>
          <p:sp>
            <p:nvSpPr>
              <p:cNvPr id="45" name="テキスト ボックス 44"/>
              <p:cNvSpPr txBox="1"/>
              <p:nvPr/>
            </p:nvSpPr>
            <p:spPr bwMode="gray">
              <a:xfrm>
                <a:off x="193155" y="2502725"/>
                <a:ext cx="1249247" cy="145161"/>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specialized software (such as CAD)</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3" name="グループ化 2"/>
            <p:cNvGrpSpPr/>
            <p:nvPr/>
          </p:nvGrpSpPr>
          <p:grpSpPr>
            <a:xfrm>
              <a:off x="2034258" y="538754"/>
              <a:ext cx="892319" cy="341340"/>
              <a:chOff x="1513251" y="1421709"/>
              <a:chExt cx="1249247" cy="477876"/>
            </a:xfrm>
          </p:grpSpPr>
          <p:sp>
            <p:nvSpPr>
              <p:cNvPr id="47" name="正方形/長方形 46"/>
              <p:cNvSpPr/>
              <p:nvPr/>
            </p:nvSpPr>
            <p:spPr bwMode="gray">
              <a:xfrm>
                <a:off x="1513251" y="1566871"/>
                <a:ext cx="1249247" cy="332714"/>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14"/>
                  </a:rPr>
                  <a:t>OpenPSA</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5"/>
                  </a:rPr>
                  <a:t>SugarCRM</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48" name="テキスト ボックス 47"/>
              <p:cNvSpPr txBox="1"/>
              <p:nvPr/>
            </p:nvSpPr>
            <p:spPr bwMode="gray">
              <a:xfrm>
                <a:off x="1513251" y="1421709"/>
                <a:ext cx="1249247" cy="145232"/>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CRM</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50" name="正方形/長方形 49"/>
            <p:cNvSpPr/>
            <p:nvPr/>
          </p:nvSpPr>
          <p:spPr bwMode="gray">
            <a:xfrm>
              <a:off x="1084473" y="1763041"/>
              <a:ext cx="892319" cy="484446"/>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16"/>
                </a:rPr>
                <a:t>Aipo</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7"/>
                </a:rPr>
                <a:t>eGroupware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8"/>
                </a:rPr>
                <a:t>Zimbra</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51" name="テキスト ボックス 50"/>
            <p:cNvSpPr txBox="1"/>
            <p:nvPr/>
          </p:nvSpPr>
          <p:spPr bwMode="gray">
            <a:xfrm>
              <a:off x="1084473" y="1656093"/>
              <a:ext cx="892319" cy="103736"/>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Groupware</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27" name="グループ化 26"/>
            <p:cNvGrpSpPr/>
            <p:nvPr/>
          </p:nvGrpSpPr>
          <p:grpSpPr>
            <a:xfrm>
              <a:off x="2037340" y="1443039"/>
              <a:ext cx="892319" cy="251940"/>
              <a:chOff x="2834884" y="2092757"/>
              <a:chExt cx="1249247" cy="352716"/>
            </a:xfrm>
          </p:grpSpPr>
          <p:sp>
            <p:nvSpPr>
              <p:cNvPr id="53" name="正方形/長方形 52"/>
              <p:cNvSpPr/>
              <p:nvPr/>
            </p:nvSpPr>
            <p:spPr bwMode="gray">
              <a:xfrm>
                <a:off x="2834884" y="2237917"/>
                <a:ext cx="1249247" cy="207556"/>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19"/>
                  </a:rPr>
                  <a:t>MosP</a:t>
                </a:r>
                <a:endParaRPr kumimoji="0" lang="en-US" altLang="ja-JP" sz="457" kern="0" dirty="0">
                  <a:latin typeface="Meiryo UI" pitchFamily="50" charset="-128"/>
                  <a:ea typeface="Meiryo UI" pitchFamily="50" charset="-128"/>
                  <a:cs typeface="Meiryo UI" pitchFamily="50" charset="-128"/>
                </a:endParaRPr>
              </a:p>
            </p:txBody>
          </p:sp>
          <p:sp>
            <p:nvSpPr>
              <p:cNvPr id="54" name="テキスト ボックス 53"/>
              <p:cNvSpPr txBox="1"/>
              <p:nvPr/>
            </p:nvSpPr>
            <p:spPr bwMode="gray">
              <a:xfrm>
                <a:off x="2834884" y="2092757"/>
                <a:ext cx="1249247" cy="145232"/>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Personnel and Salary</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55" name="グループ化 54"/>
            <p:cNvGrpSpPr/>
            <p:nvPr/>
          </p:nvGrpSpPr>
          <p:grpSpPr>
            <a:xfrm>
              <a:off x="2030977" y="1808454"/>
              <a:ext cx="892319" cy="404478"/>
              <a:chOff x="5688124" y="1408586"/>
              <a:chExt cx="3240360" cy="513971"/>
            </a:xfrm>
          </p:grpSpPr>
          <p:sp>
            <p:nvSpPr>
              <p:cNvPr id="56" name="正方形/長方形 55"/>
              <p:cNvSpPr/>
              <p:nvPr/>
            </p:nvSpPr>
            <p:spPr bwMode="gray">
              <a:xfrm>
                <a:off x="5688124" y="1540338"/>
                <a:ext cx="3240360" cy="382219"/>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0"/>
                  </a:rPr>
                  <a:t>Asterisk</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1"/>
                  </a:rPr>
                  <a:t>OTRS</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57" name="テキスト ボックス 56"/>
              <p:cNvSpPr txBox="1"/>
              <p:nvPr/>
            </p:nvSpPr>
            <p:spPr bwMode="gray">
              <a:xfrm>
                <a:off x="5688124" y="1408586"/>
                <a:ext cx="3240360" cy="131819"/>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Operations, Manufacturing Administration</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61" name="グループ化 60"/>
            <p:cNvGrpSpPr/>
            <p:nvPr/>
          </p:nvGrpSpPr>
          <p:grpSpPr>
            <a:xfrm>
              <a:off x="2096290" y="4488767"/>
              <a:ext cx="855598" cy="1890071"/>
              <a:chOff x="5688124" y="1408586"/>
              <a:chExt cx="3107011" cy="2401727"/>
            </a:xfrm>
          </p:grpSpPr>
          <p:sp>
            <p:nvSpPr>
              <p:cNvPr id="62" name="正方形/長方形 61"/>
              <p:cNvSpPr/>
              <p:nvPr/>
            </p:nvSpPr>
            <p:spPr bwMode="gray">
              <a:xfrm>
                <a:off x="5688127" y="1540339"/>
                <a:ext cx="3107008" cy="2269974"/>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2"/>
                  </a:rPr>
                  <a:t>Alfresco</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3"/>
                  </a:rPr>
                  <a:t>Apache Lenya</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4"/>
                  </a:rPr>
                  <a:t>DotNetNuke</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5"/>
                  </a:rPr>
                  <a:t>Drupal</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6"/>
                  </a:rPr>
                  <a:t>eZ Publish</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7"/>
                  </a:rPr>
                  <a:t>GateIn</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8"/>
                  </a:rPr>
                  <a:t>Geeklog</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9"/>
                  </a:rPr>
                  <a:t>Joomla!</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0"/>
                  </a:rPr>
                  <a:t>Liferay Portal</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1"/>
                  </a:rPr>
                  <a:t>moodle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2"/>
                  </a:rPr>
                  <a:t>Movable Type Open Source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33"/>
                  </a:rPr>
                  <a:t>NetCommons</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34"/>
                  </a:rPr>
                  <a:t>OpenPNE</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5"/>
                  </a:rPr>
                  <a:t>Plone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6"/>
                  </a:rPr>
                  <a:t>PukiWiki</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37"/>
                  </a:rPr>
                  <a:t>WordPress</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38"/>
                  </a:rPr>
                  <a:t>Xoops</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9"/>
                  </a:rPr>
                  <a:t>XOOPS cube</a:t>
                </a:r>
                <a:endParaRPr kumimoji="0" lang="en-US" altLang="ja-JP" sz="457" kern="0" dirty="0">
                  <a:latin typeface="Meiryo UI" pitchFamily="50" charset="-128"/>
                  <a:ea typeface="Meiryo UI" pitchFamily="50" charset="-128"/>
                  <a:cs typeface="Meiryo UI" pitchFamily="50" charset="-128"/>
                </a:endParaRPr>
              </a:p>
            </p:txBody>
          </p:sp>
          <p:sp>
            <p:nvSpPr>
              <p:cNvPr id="63" name="テキスト ボックス 62"/>
              <p:cNvSpPr txBox="1"/>
              <p:nvPr/>
            </p:nvSpPr>
            <p:spPr bwMode="gray">
              <a:xfrm>
                <a:off x="5688124" y="1408586"/>
                <a:ext cx="3107010" cy="137567"/>
              </a:xfrm>
              <a:prstGeom prst="rect">
                <a:avLst/>
              </a:prstGeom>
              <a:solidFill>
                <a:srgbClr val="D0DD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CMS Portal</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67" name="グループ化 66"/>
            <p:cNvGrpSpPr/>
            <p:nvPr/>
          </p:nvGrpSpPr>
          <p:grpSpPr>
            <a:xfrm>
              <a:off x="6191319" y="457414"/>
              <a:ext cx="892320" cy="721390"/>
              <a:chOff x="5688121" y="1262202"/>
              <a:chExt cx="3240363" cy="916676"/>
            </a:xfrm>
          </p:grpSpPr>
          <p:sp>
            <p:nvSpPr>
              <p:cNvPr id="68" name="正方形/長方形 67"/>
              <p:cNvSpPr/>
              <p:nvPr/>
            </p:nvSpPr>
            <p:spPr bwMode="gray">
              <a:xfrm>
                <a:off x="5688124" y="1398127"/>
                <a:ext cx="3240360" cy="780751"/>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40"/>
                  </a:rPr>
                  <a:t>Apache Lucene</a:t>
                </a:r>
                <a:br>
                  <a:rPr kumimoji="0" lang="en-US" altLang="ja-JP" sz="457" kern="0">
                    <a:effectLst>
                      <a:outerShdw blurRad="38100" dist="38100" dir="2700000" algn="tl">
                        <a:srgbClr val="000000">
                          <a:alpha val="43137"/>
                        </a:srgbClr>
                      </a:outerShdw>
                    </a:effectLst>
                    <a:latin typeface="Meiryo UI" pitchFamily="50" charset="-128"/>
                    <a:ea typeface="Meiryo UI" pitchFamily="50" charset="-128"/>
                    <a:cs typeface="Meiryo UI" pitchFamily="50" charset="-128"/>
                  </a:rPr>
                </a:br>
                <a:r>
                  <a:rPr kumimoji="0" lang="en-US" altLang="ja-JP" sz="457" kern="0" noProof="1">
                    <a:latin typeface="Meiryo UI" pitchFamily="50" charset="-128"/>
                    <a:ea typeface="Meiryo UI" pitchFamily="50" charset="-128"/>
                    <a:cs typeface="Meiryo UI" pitchFamily="50" charset="-128"/>
                    <a:hlinkClick r:id="rId41"/>
                  </a:rPr>
                  <a:t>Apache ManifoldCF</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42"/>
                  </a:rPr>
                  <a:t>Apache Nutch</a:t>
                </a:r>
                <a:endParaRPr kumimoji="0" lang="en-US" altLang="ja-JP" sz="457" kern="0" dirty="0">
                  <a:latin typeface="Meiryo UI" pitchFamily="50" charset="-128"/>
                  <a:ea typeface="Meiryo UI" pitchFamily="50" charset="-128"/>
                  <a:cs typeface="Meiryo UI" pitchFamily="50" charset="-128"/>
                </a:endParaRPr>
              </a:p>
              <a:p>
                <a:r>
                  <a:rPr kumimoji="0" lang="en-US" altLang="ja-JP" sz="457" u="sng"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43"/>
                  </a:rPr>
                  <a:t>Elasticsearch</a:t>
                </a:r>
                <a:endParaRPr kumimoji="0" lang="en-US" altLang="ja-JP" sz="457"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u="sng"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44"/>
                  </a:rPr>
                  <a:t>Kibana</a:t>
                </a:r>
                <a:endParaRPr kumimoji="0" lang="en-US" altLang="ja-JP" sz="457"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u="sng"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45"/>
                  </a:rPr>
                  <a:t>logstash</a:t>
                </a:r>
                <a:endParaRPr kumimoji="0" lang="en-US" altLang="ja-JP" sz="457"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endParaRPr kumimoji="0" lang="en-US" altLang="ja-JP" sz="457"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69" name="テキスト ボックス 68"/>
              <p:cNvSpPr txBox="1"/>
              <p:nvPr/>
            </p:nvSpPr>
            <p:spPr bwMode="gray">
              <a:xfrm>
                <a:off x="5688121" y="1262202"/>
                <a:ext cx="3240360" cy="131819"/>
              </a:xfrm>
              <a:prstGeom prst="rect">
                <a:avLst/>
              </a:prstGeom>
              <a:solidFill>
                <a:srgbClr val="F8F5E6"/>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search engine</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70" name="グループ化 69"/>
            <p:cNvGrpSpPr/>
            <p:nvPr/>
          </p:nvGrpSpPr>
          <p:grpSpPr>
            <a:xfrm>
              <a:off x="2096290" y="6399751"/>
              <a:ext cx="855599" cy="327306"/>
              <a:chOff x="5688124" y="1408586"/>
              <a:chExt cx="3240360" cy="415910"/>
            </a:xfrm>
          </p:grpSpPr>
          <p:sp>
            <p:nvSpPr>
              <p:cNvPr id="71" name="正方形/長方形 70"/>
              <p:cNvSpPr/>
              <p:nvPr/>
            </p:nvSpPr>
            <p:spPr bwMode="gray">
              <a:xfrm>
                <a:off x="5688124" y="1540339"/>
                <a:ext cx="3240360" cy="284157"/>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46"/>
                  </a:rPr>
                  <a:t>EC-Cube</a:t>
                </a:r>
                <a:endParaRPr kumimoji="0" lang="en-US" altLang="ja-JP" sz="457" kern="0" dirty="0">
                  <a:latin typeface="Meiryo UI" pitchFamily="50" charset="-128"/>
                  <a:ea typeface="Meiryo UI" pitchFamily="50" charset="-128"/>
                  <a:cs typeface="Meiryo UI" pitchFamily="50" charset="-128"/>
                </a:endParaRPr>
              </a:p>
              <a:p>
                <a:endParaRPr kumimoji="0" lang="en-US" altLang="ja-JP" sz="457" kern="0" dirty="0">
                  <a:latin typeface="Meiryo UI" pitchFamily="50" charset="-128"/>
                  <a:ea typeface="Meiryo UI" pitchFamily="50" charset="-128"/>
                  <a:cs typeface="Meiryo UI" pitchFamily="50" charset="-128"/>
                </a:endParaRPr>
              </a:p>
            </p:txBody>
          </p:sp>
          <p:sp>
            <p:nvSpPr>
              <p:cNvPr id="72" name="テキスト ボックス 71"/>
              <p:cNvSpPr txBox="1"/>
              <p:nvPr/>
            </p:nvSpPr>
            <p:spPr bwMode="gray">
              <a:xfrm>
                <a:off x="5688124" y="1408586"/>
                <a:ext cx="3240360" cy="131819"/>
              </a:xfrm>
              <a:prstGeom prst="rect">
                <a:avLst/>
              </a:prstGeom>
              <a:solidFill>
                <a:srgbClr val="D0DD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e-commerce</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73" name="グループ化 72"/>
            <p:cNvGrpSpPr/>
            <p:nvPr/>
          </p:nvGrpSpPr>
          <p:grpSpPr>
            <a:xfrm>
              <a:off x="7146886" y="564382"/>
              <a:ext cx="892319" cy="613861"/>
              <a:chOff x="5688124" y="1408586"/>
              <a:chExt cx="3240360" cy="657645"/>
            </a:xfrm>
          </p:grpSpPr>
          <p:sp>
            <p:nvSpPr>
              <p:cNvPr id="74" name="正方形/長方形 73"/>
              <p:cNvSpPr/>
              <p:nvPr/>
            </p:nvSpPr>
            <p:spPr bwMode="gray">
              <a:xfrm>
                <a:off x="5688124" y="1540339"/>
                <a:ext cx="3240360" cy="525892"/>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47"/>
                  </a:rPr>
                  <a:t>Apache Hadoop</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solidFill>
                      <a:srgbClr val="000000"/>
                    </a:solidFill>
                    <a:latin typeface="Meiryo UI" pitchFamily="50" charset="-128"/>
                    <a:ea typeface="Meiryo UI" pitchFamily="50" charset="-128"/>
                    <a:cs typeface="Meiryo UI" pitchFamily="50" charset="-128"/>
                    <a:hlinkClick r:id="rId48"/>
                  </a:rPr>
                  <a:t>Apache Spark</a:t>
                </a:r>
                <a:endParaRPr kumimoji="0" lang="en-US" altLang="ja-JP" sz="457" kern="0" dirty="0">
                  <a:solidFill>
                    <a:srgbClr val="000000"/>
                  </a:solidFill>
                  <a:latin typeface="Meiryo UI" pitchFamily="50" charset="-128"/>
                  <a:ea typeface="Meiryo UI" pitchFamily="50" charset="-128"/>
                  <a:cs typeface="Meiryo UI" pitchFamily="50" charset="-128"/>
                </a:endParaRPr>
              </a:p>
              <a:p>
                <a:r>
                  <a:rPr kumimoji="0" lang="en-US" altLang="ja-JP" sz="457" u="sng" kern="0" noProof="1">
                    <a:latin typeface="Meiryo UI" pitchFamily="50" charset="-128"/>
                    <a:ea typeface="Meiryo UI" pitchFamily="50" charset="-128"/>
                    <a:cs typeface="Meiryo UI" pitchFamily="50" charset="-128"/>
                    <a:hlinkClick r:id="rId49"/>
                  </a:rPr>
                  <a:t>Apache Sqoop</a:t>
                </a:r>
                <a:endParaRPr kumimoji="0" lang="en-US" altLang="ja-JP" sz="457" u="sng" kern="0" dirty="0">
                  <a:latin typeface="Meiryo UI" pitchFamily="50" charset="-128"/>
                  <a:ea typeface="Meiryo UI" pitchFamily="50" charset="-128"/>
                  <a:cs typeface="Meiryo UI" pitchFamily="50" charset="-128"/>
                </a:endParaRPr>
              </a:p>
              <a:p>
                <a:r>
                  <a:rPr kumimoji="0" lang="en-US" altLang="ja-JP" sz="457" u="sng" kern="0" noProof="1">
                    <a:latin typeface="Meiryo UI" pitchFamily="50" charset="-128"/>
                    <a:ea typeface="Meiryo UI" pitchFamily="50" charset="-128"/>
                    <a:cs typeface="Meiryo UI" pitchFamily="50" charset="-128"/>
                    <a:hlinkClick r:id="rId50"/>
                  </a:rPr>
                  <a:t>Apache Storm</a:t>
                </a:r>
                <a:endParaRPr kumimoji="0" lang="en-US" altLang="ja-JP" sz="457" u="sng"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51"/>
                  </a:rPr>
                  <a:t>Ganglia</a:t>
                </a:r>
                <a:r>
                  <a:rPr kumimoji="0" lang="en-US" altLang="ja-JP" sz="457" kern="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51"/>
                  </a:rPr>
                  <a:t>	</a:t>
                </a:r>
              </a:p>
            </p:txBody>
          </p:sp>
          <p:sp>
            <p:nvSpPr>
              <p:cNvPr id="75" name="テキスト ボックス 74"/>
              <p:cNvSpPr txBox="1"/>
              <p:nvPr/>
            </p:nvSpPr>
            <p:spPr bwMode="gray">
              <a:xfrm>
                <a:off x="5688124" y="1408586"/>
                <a:ext cx="3240360" cy="131819"/>
              </a:xfrm>
              <a:prstGeom prst="rect">
                <a:avLst/>
              </a:prstGeom>
              <a:solidFill>
                <a:srgbClr val="F8F5E6"/>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distributed processing</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76" name="グループ化 75"/>
            <p:cNvGrpSpPr/>
            <p:nvPr/>
          </p:nvGrpSpPr>
          <p:grpSpPr>
            <a:xfrm>
              <a:off x="6193061" y="1305262"/>
              <a:ext cx="893388" cy="862523"/>
              <a:chOff x="5684244" y="1311969"/>
              <a:chExt cx="3244240" cy="977615"/>
            </a:xfrm>
          </p:grpSpPr>
          <p:sp>
            <p:nvSpPr>
              <p:cNvPr id="77" name="正方形/長方形 76"/>
              <p:cNvSpPr/>
              <p:nvPr/>
            </p:nvSpPr>
            <p:spPr bwMode="gray">
              <a:xfrm>
                <a:off x="5688124" y="1443788"/>
                <a:ext cx="3240360" cy="845796"/>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52"/>
                  </a:rPr>
                  <a:t>Apache Ant</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53"/>
                  </a:rPr>
                  <a:t>Apache Maven</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54"/>
                  </a:rPr>
                  <a:t>Cobertura</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55"/>
                  </a:rPr>
                  <a:t>Eclipse</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56"/>
                  </a:rPr>
                  <a:t>Gerrit Code Review</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57"/>
                  </a:rPr>
                  <a:t>Gitlab</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58"/>
                  </a:rPr>
                  <a:t>NetBeans</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59"/>
                  </a:rPr>
                  <a:t>Ruby on Rails</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78" name="テキスト ボックス 77"/>
              <p:cNvSpPr txBox="1"/>
              <p:nvPr/>
            </p:nvSpPr>
            <p:spPr bwMode="gray">
              <a:xfrm>
                <a:off x="5684244" y="1311969"/>
                <a:ext cx="3240360" cy="131819"/>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Integrated Development Environment/Build Assistance</a:t>
                </a:r>
              </a:p>
            </p:txBody>
          </p:sp>
        </p:grpSp>
        <p:grpSp>
          <p:nvGrpSpPr>
            <p:cNvPr id="79" name="グループ化 78"/>
            <p:cNvGrpSpPr/>
            <p:nvPr/>
          </p:nvGrpSpPr>
          <p:grpSpPr>
            <a:xfrm>
              <a:off x="6193964" y="2187773"/>
              <a:ext cx="892484" cy="500577"/>
              <a:chOff x="5687527" y="1521677"/>
              <a:chExt cx="3240957" cy="636087"/>
            </a:xfrm>
          </p:grpSpPr>
          <p:sp>
            <p:nvSpPr>
              <p:cNvPr id="80" name="正方形/長方形 79"/>
              <p:cNvSpPr/>
              <p:nvPr/>
            </p:nvSpPr>
            <p:spPr bwMode="gray">
              <a:xfrm>
                <a:off x="5688124" y="1648778"/>
                <a:ext cx="3240360" cy="508986"/>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60"/>
                  </a:rPr>
                  <a:t>Apache Subversion</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61"/>
                  </a:rPr>
                  <a:t>CVS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62"/>
                  </a:rPr>
                  <a:t>Git</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63"/>
                  </a:rPr>
                  <a:t>Mercurial</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81" name="テキスト ボックス 80"/>
              <p:cNvSpPr txBox="1"/>
              <p:nvPr/>
            </p:nvSpPr>
            <p:spPr bwMode="gray">
              <a:xfrm>
                <a:off x="5687527" y="1521677"/>
                <a:ext cx="3240360" cy="131819"/>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Version Control</a:t>
                </a:r>
              </a:p>
            </p:txBody>
          </p:sp>
        </p:grpSp>
        <p:grpSp>
          <p:nvGrpSpPr>
            <p:cNvPr id="82" name="グループ化 81"/>
            <p:cNvGrpSpPr/>
            <p:nvPr/>
          </p:nvGrpSpPr>
          <p:grpSpPr>
            <a:xfrm>
              <a:off x="7122187" y="1381297"/>
              <a:ext cx="892319" cy="1813258"/>
              <a:chOff x="5688124" y="1408586"/>
              <a:chExt cx="3240360" cy="2098261"/>
            </a:xfrm>
          </p:grpSpPr>
          <p:sp>
            <p:nvSpPr>
              <p:cNvPr id="83" name="正方形/長方形 82"/>
              <p:cNvSpPr/>
              <p:nvPr/>
            </p:nvSpPr>
            <p:spPr bwMode="gray">
              <a:xfrm>
                <a:off x="5688124" y="1540341"/>
                <a:ext cx="3240360" cy="1966506"/>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64"/>
                  </a:rPr>
                  <a:t>Apache ActiveMQ</a:t>
                </a:r>
                <a:endParaRPr kumimoji="0" lang="en-US" altLang="ja-JP" sz="457" kern="0" dirty="0">
                  <a:latin typeface="Meiryo UI" pitchFamily="50" charset="-128"/>
                  <a:ea typeface="Meiryo UI" pitchFamily="50" charset="-128"/>
                  <a:cs typeface="Meiryo UI" pitchFamily="50" charset="-128"/>
                </a:endParaRPr>
              </a:p>
              <a:p>
                <a:r>
                  <a:rPr kumimoji="0" lang="en-US" altLang="ja-JP" sz="457" u="sng" kern="0" noProof="1">
                    <a:latin typeface="Meiryo UI" pitchFamily="50" charset="-128"/>
                    <a:ea typeface="Meiryo UI" pitchFamily="50" charset="-128"/>
                    <a:cs typeface="Meiryo UI" pitchFamily="50" charset="-128"/>
                    <a:hlinkClick r:id="rId65"/>
                  </a:rPr>
                  <a:t>Apache Drill</a:t>
                </a:r>
                <a:endParaRPr kumimoji="0" lang="en-US" altLang="ja-JP" sz="457" u="sng" kern="0" dirty="0">
                  <a:latin typeface="Meiryo UI" pitchFamily="50" charset="-128"/>
                  <a:ea typeface="Meiryo UI" pitchFamily="50" charset="-128"/>
                  <a:cs typeface="Meiryo UI" pitchFamily="50" charset="-128"/>
                </a:endParaRPr>
              </a:p>
              <a:p>
                <a:r>
                  <a:rPr kumimoji="0" lang="en-US" altLang="ja-JP" sz="457" u="sng" kern="0" noProof="1">
                    <a:latin typeface="Meiryo UI" pitchFamily="50" charset="-128"/>
                    <a:ea typeface="Meiryo UI" pitchFamily="50" charset="-128"/>
                    <a:cs typeface="Meiryo UI" pitchFamily="50" charset="-128"/>
                    <a:hlinkClick r:id="rId66"/>
                  </a:rPr>
                  <a:t>Apache Logging Log4j</a:t>
                </a:r>
                <a:endParaRPr kumimoji="0" lang="en-US" altLang="ja-JP" sz="457" kern="0" dirty="0">
                  <a:latin typeface="Meiryo UI" pitchFamily="50" charset="-128"/>
                  <a:ea typeface="Meiryo UI" pitchFamily="50" charset="-128"/>
                  <a:cs typeface="Meiryo UI" pitchFamily="50" charset="-128"/>
                </a:endParaRPr>
              </a:p>
              <a:p>
                <a:r>
                  <a:rPr kumimoji="0" lang="en-US" altLang="ja-JP" sz="457" u="sng"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67"/>
                  </a:rPr>
                  <a:t>Apache S4</a:t>
                </a:r>
                <a:endParaRPr kumimoji="0" lang="en-US" altLang="ja-JP" sz="457"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68"/>
                  </a:rPr>
                  <a:t>Apache Struts</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69"/>
                  </a:rPr>
                  <a:t>Dojo Toolkit</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70"/>
                  </a:rPr>
                  <a:t>Eclipse TPTP</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71"/>
                  </a:rPr>
                  <a:t>Ehcache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72"/>
                  </a:rPr>
                  <a:t>EMMA</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73"/>
                  </a:rPr>
                  <a:t>Hibernate</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74"/>
                  </a:rPr>
                  <a:t>JBoss Seam</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75"/>
                  </a:rPr>
                  <a:t>Jetspeed</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76"/>
                  </a:rPr>
                  <a:t>jQuery</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77"/>
                  </a:rPr>
                  <a:t>MyBatis</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78"/>
                  </a:rPr>
                  <a:t>Node.js</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79"/>
                  </a:rPr>
                  <a:t>Seasar2</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80"/>
                  </a:rPr>
                  <a:t>Spring</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81"/>
                  </a:rPr>
                  <a:t>Zope</a:t>
                </a:r>
                <a:endParaRPr kumimoji="0" lang="en-US" altLang="ja-JP" sz="457" kern="0" dirty="0">
                  <a:latin typeface="Meiryo UI" pitchFamily="50" charset="-128"/>
                  <a:ea typeface="Meiryo UI" pitchFamily="50" charset="-128"/>
                  <a:cs typeface="Meiryo UI" pitchFamily="50" charset="-128"/>
                </a:endParaRPr>
              </a:p>
            </p:txBody>
          </p:sp>
          <p:sp>
            <p:nvSpPr>
              <p:cNvPr id="84" name="テキスト ボックス 83"/>
              <p:cNvSpPr txBox="1"/>
              <p:nvPr/>
            </p:nvSpPr>
            <p:spPr bwMode="gray">
              <a:xfrm>
                <a:off x="5688124" y="1408586"/>
                <a:ext cx="3240360" cy="131819"/>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Development Framework</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88" name="グループ化 87"/>
            <p:cNvGrpSpPr/>
            <p:nvPr/>
          </p:nvGrpSpPr>
          <p:grpSpPr>
            <a:xfrm>
              <a:off x="7117834" y="3235605"/>
              <a:ext cx="1824356" cy="363931"/>
              <a:chOff x="5688124" y="1408586"/>
              <a:chExt cx="3240360" cy="462451"/>
            </a:xfrm>
          </p:grpSpPr>
          <p:sp>
            <p:nvSpPr>
              <p:cNvPr id="89" name="正方形/長方形 88"/>
              <p:cNvSpPr/>
              <p:nvPr/>
            </p:nvSpPr>
            <p:spPr bwMode="gray">
              <a:xfrm>
                <a:off x="5688124" y="1540339"/>
                <a:ext cx="3240360" cy="330698"/>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82"/>
                  </a:rPr>
                  <a:t>iReport Open Source Edition</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82"/>
                  </a:rPr>
                  <a:t>JasperReports Open Source Edition</a:t>
                </a:r>
                <a:endParaRPr kumimoji="0" lang="en-US" altLang="ja-JP" sz="457" kern="0" dirty="0">
                  <a:latin typeface="Meiryo UI" pitchFamily="50" charset="-128"/>
                  <a:ea typeface="Meiryo UI" pitchFamily="50" charset="-128"/>
                  <a:cs typeface="Meiryo UI" pitchFamily="50" charset="-128"/>
                </a:endParaRPr>
              </a:p>
            </p:txBody>
          </p:sp>
          <p:sp>
            <p:nvSpPr>
              <p:cNvPr id="90" name="テキスト ボックス 89"/>
              <p:cNvSpPr txBox="1"/>
              <p:nvPr/>
            </p:nvSpPr>
            <p:spPr bwMode="gray">
              <a:xfrm>
                <a:off x="5688124" y="1408586"/>
                <a:ext cx="3240360" cy="131819"/>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Document Tools</a:t>
                </a:r>
              </a:p>
            </p:txBody>
          </p:sp>
        </p:grpSp>
        <p:grpSp>
          <p:nvGrpSpPr>
            <p:cNvPr id="92" name="グループ化 91"/>
            <p:cNvGrpSpPr/>
            <p:nvPr/>
          </p:nvGrpSpPr>
          <p:grpSpPr>
            <a:xfrm>
              <a:off x="6196765" y="2706372"/>
              <a:ext cx="892319" cy="965868"/>
              <a:chOff x="5688124" y="1408587"/>
              <a:chExt cx="3240360" cy="1079402"/>
            </a:xfrm>
          </p:grpSpPr>
          <p:sp>
            <p:nvSpPr>
              <p:cNvPr id="93" name="正方形/長方形 92"/>
              <p:cNvSpPr/>
              <p:nvPr/>
            </p:nvSpPr>
            <p:spPr bwMode="gray">
              <a:xfrm>
                <a:off x="5688124" y="1538371"/>
                <a:ext cx="3240360" cy="949618"/>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83"/>
                  </a:rPr>
                  <a:t>gcc</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84"/>
                  </a:rPr>
                  <a:t>OpenJDK</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85"/>
                  </a:rPr>
                  <a:t>Perl</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86"/>
                  </a:rPr>
                  <a:t>PHP</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87"/>
                  </a:rPr>
                  <a:t>PowerShell</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88"/>
                  </a:rPr>
                  <a:t>Python</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89"/>
                  </a:rPr>
                  <a:t>Ruby</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90"/>
                  </a:rPr>
                  <a:t>Scala</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91"/>
                  </a:rPr>
                  <a:t>typescript</a:t>
                </a:r>
                <a:endParaRPr kumimoji="0" lang="en-US" altLang="ja-JP" sz="457" kern="0" dirty="0">
                  <a:latin typeface="Meiryo UI" pitchFamily="50" charset="-128"/>
                  <a:ea typeface="Meiryo UI" pitchFamily="50" charset="-128"/>
                  <a:cs typeface="Meiryo UI" pitchFamily="50" charset="-128"/>
                </a:endParaRPr>
              </a:p>
            </p:txBody>
          </p:sp>
          <p:sp>
            <p:nvSpPr>
              <p:cNvPr id="94" name="テキスト ボックス 93"/>
              <p:cNvSpPr txBox="1"/>
              <p:nvPr/>
            </p:nvSpPr>
            <p:spPr bwMode="gray">
              <a:xfrm>
                <a:off x="5688124" y="1408587"/>
                <a:ext cx="3240360" cy="108180"/>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development language</a:t>
                </a:r>
              </a:p>
            </p:txBody>
          </p:sp>
        </p:grpSp>
        <p:grpSp>
          <p:nvGrpSpPr>
            <p:cNvPr id="95" name="グループ化 94"/>
            <p:cNvGrpSpPr/>
            <p:nvPr/>
          </p:nvGrpSpPr>
          <p:grpSpPr>
            <a:xfrm>
              <a:off x="8059281" y="1380461"/>
              <a:ext cx="892319" cy="704317"/>
              <a:chOff x="5688124" y="1408586"/>
              <a:chExt cx="3240360" cy="745056"/>
            </a:xfrm>
          </p:grpSpPr>
          <p:sp>
            <p:nvSpPr>
              <p:cNvPr id="96" name="正方形/長方形 95"/>
              <p:cNvSpPr/>
              <p:nvPr/>
            </p:nvSpPr>
            <p:spPr bwMode="gray">
              <a:xfrm>
                <a:off x="5688124" y="1540340"/>
                <a:ext cx="3240360" cy="613302"/>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92"/>
                  </a:rPr>
                  <a:t>.net.core</a:t>
                </a:r>
                <a:endParaRPr kumimoji="0" lang="en-US" altLang="ja-JP" sz="457" kern="0" dirty="0">
                  <a:latin typeface="Meiryo UI" pitchFamily="50" charset="-128"/>
                  <a:ea typeface="Meiryo UI" pitchFamily="50" charset="-128"/>
                  <a:cs typeface="Meiryo UI" pitchFamily="50" charset="-128"/>
                  <a:hlinkClick r:id="rId93"/>
                </a:endParaRPr>
              </a:p>
              <a:p>
                <a:r>
                  <a:rPr kumimoji="0" lang="en-US" altLang="ja-JP" sz="457" kern="0" noProof="1">
                    <a:latin typeface="Meiryo UI" pitchFamily="50" charset="-128"/>
                    <a:ea typeface="Meiryo UI" pitchFamily="50" charset="-128"/>
                    <a:cs typeface="Meiryo UI" pitchFamily="50" charset="-128"/>
                    <a:hlinkClick r:id="rId93"/>
                  </a:rPr>
                  <a:t>Bugzilla</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94"/>
                  </a:rPr>
                  <a:t>mantis</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95"/>
                  </a:rPr>
                  <a:t>OpenProj</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96"/>
                  </a:rPr>
                  <a:t>Redmine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97"/>
                  </a:rPr>
                  <a:t>Trac</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97" name="テキスト ボックス 96"/>
              <p:cNvSpPr txBox="1"/>
              <p:nvPr/>
            </p:nvSpPr>
            <p:spPr bwMode="gray">
              <a:xfrm>
                <a:off x="5688124" y="1408586"/>
                <a:ext cx="3240360" cy="131819"/>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Project management</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5" name="グループ化 14"/>
            <p:cNvGrpSpPr/>
            <p:nvPr/>
          </p:nvGrpSpPr>
          <p:grpSpPr>
            <a:xfrm>
              <a:off x="137968" y="2580519"/>
              <a:ext cx="892319" cy="1011190"/>
              <a:chOff x="193155" y="3612727"/>
              <a:chExt cx="1249247" cy="1415666"/>
            </a:xfrm>
          </p:grpSpPr>
          <p:sp>
            <p:nvSpPr>
              <p:cNvPr id="99" name="正方形/長方形 98"/>
              <p:cNvSpPr/>
              <p:nvPr/>
            </p:nvSpPr>
            <p:spPr bwMode="gray">
              <a:xfrm>
                <a:off x="193155" y="3757885"/>
                <a:ext cx="1249247" cy="1270508"/>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98"/>
                  </a:rPr>
                  <a:t>ab(ApacheBench)</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98"/>
                  </a:rPr>
                  <a:t>Apache HTTP Server</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99"/>
                  </a:rPr>
                  <a:t>Apache Tomcat</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00"/>
                  </a:rPr>
                  <a:t>Appweb</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01"/>
                  </a:rPr>
                  <a:t>GlassFish</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02"/>
                  </a:rPr>
                  <a:t>Jetty</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03"/>
                  </a:rPr>
                  <a:t>lighttpd</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04"/>
                  </a:rPr>
                  <a:t>WildFly</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100" name="テキスト ボックス 99"/>
              <p:cNvSpPr txBox="1"/>
              <p:nvPr/>
            </p:nvSpPr>
            <p:spPr bwMode="gray">
              <a:xfrm>
                <a:off x="193155" y="3612727"/>
                <a:ext cx="1249247" cy="145232"/>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Web/AP Server</a:t>
                </a:r>
              </a:p>
            </p:txBody>
          </p:sp>
        </p:grpSp>
        <p:grpSp>
          <p:nvGrpSpPr>
            <p:cNvPr id="101" name="グループ化 100"/>
            <p:cNvGrpSpPr/>
            <p:nvPr/>
          </p:nvGrpSpPr>
          <p:grpSpPr>
            <a:xfrm>
              <a:off x="134471" y="3653302"/>
              <a:ext cx="892319" cy="498731"/>
              <a:chOff x="5688124" y="1408586"/>
              <a:chExt cx="3240360" cy="633741"/>
            </a:xfrm>
          </p:grpSpPr>
          <p:sp>
            <p:nvSpPr>
              <p:cNvPr id="102" name="正方形/長方形 101"/>
              <p:cNvSpPr/>
              <p:nvPr/>
            </p:nvSpPr>
            <p:spPr bwMode="gray">
              <a:xfrm>
                <a:off x="5688124" y="1540337"/>
                <a:ext cx="3240360" cy="501990"/>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05"/>
                  </a:rPr>
                  <a:t>Apache Axis2</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06" action="ppaction://hlinkfile"/>
                  </a:rPr>
                  <a:t>Apache ServiceMIX</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07"/>
                  </a:rPr>
                  <a:t>Talend</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08"/>
                  </a:rPr>
                  <a:t>Talend Open Studio</a:t>
                </a:r>
                <a:endParaRPr kumimoji="0" lang="en-US" altLang="ja-JP" sz="457" kern="0" dirty="0">
                  <a:latin typeface="Meiryo UI" pitchFamily="50" charset="-128"/>
                  <a:ea typeface="Meiryo UI" pitchFamily="50" charset="-128"/>
                  <a:cs typeface="Meiryo UI" pitchFamily="50" charset="-128"/>
                </a:endParaRPr>
              </a:p>
            </p:txBody>
          </p:sp>
          <p:sp>
            <p:nvSpPr>
              <p:cNvPr id="103" name="テキスト ボックス 102"/>
              <p:cNvSpPr txBox="1"/>
              <p:nvPr/>
            </p:nvSpPr>
            <p:spPr bwMode="gray">
              <a:xfrm>
                <a:off x="5688124" y="1408586"/>
                <a:ext cx="3240360" cy="131819"/>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EAI/ESB</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2" name="グループ化 21"/>
            <p:cNvGrpSpPr/>
            <p:nvPr/>
          </p:nvGrpSpPr>
          <p:grpSpPr>
            <a:xfrm>
              <a:off x="1084473" y="2580520"/>
              <a:ext cx="895549" cy="670001"/>
              <a:chOff x="1518262" y="3612727"/>
              <a:chExt cx="1253769" cy="938001"/>
            </a:xfrm>
          </p:grpSpPr>
          <p:sp>
            <p:nvSpPr>
              <p:cNvPr id="105" name="正方形/長方形 104"/>
              <p:cNvSpPr/>
              <p:nvPr/>
            </p:nvSpPr>
            <p:spPr bwMode="gray">
              <a:xfrm>
                <a:off x="1522784" y="3749794"/>
                <a:ext cx="1249247" cy="800934"/>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109"/>
                  </a:rPr>
                  <a:t>Apache Derby</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10"/>
                  </a:rPr>
                  <a:t>Firebird</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11"/>
                  </a:rPr>
                  <a:t>MariaDB</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12"/>
                  </a:rPr>
                  <a:t>MySQL</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13"/>
                  </a:rPr>
                  <a:t>PostgreSQL</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14"/>
                  </a:rPr>
                  <a:t>SQLite</a:t>
                </a:r>
                <a:endParaRPr kumimoji="0" lang="en-US" altLang="ja-JP" sz="457" kern="0" dirty="0">
                  <a:latin typeface="Meiryo UI" pitchFamily="50" charset="-128"/>
                  <a:ea typeface="Meiryo UI" pitchFamily="50" charset="-128"/>
                  <a:cs typeface="Meiryo UI" pitchFamily="50" charset="-128"/>
                </a:endParaRPr>
              </a:p>
            </p:txBody>
          </p:sp>
          <p:sp>
            <p:nvSpPr>
              <p:cNvPr id="106" name="テキスト ボックス 105"/>
              <p:cNvSpPr txBox="1"/>
              <p:nvPr/>
            </p:nvSpPr>
            <p:spPr bwMode="gray">
              <a:xfrm>
                <a:off x="1518262" y="3612727"/>
                <a:ext cx="1249247" cy="145232"/>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Database</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7" name="グループ化 16"/>
            <p:cNvGrpSpPr/>
            <p:nvPr/>
          </p:nvGrpSpPr>
          <p:grpSpPr>
            <a:xfrm>
              <a:off x="1084473" y="3654706"/>
              <a:ext cx="892319" cy="263283"/>
              <a:chOff x="1518262" y="4992585"/>
              <a:chExt cx="1249247" cy="368596"/>
            </a:xfrm>
          </p:grpSpPr>
          <p:sp>
            <p:nvSpPr>
              <p:cNvPr id="108" name="正方形/長方形 107"/>
              <p:cNvSpPr/>
              <p:nvPr/>
            </p:nvSpPr>
            <p:spPr bwMode="gray">
              <a:xfrm>
                <a:off x="1518262" y="5137744"/>
                <a:ext cx="1249247" cy="223437"/>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u="sng"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15"/>
                  </a:rPr>
                  <a:t>Esper</a:t>
                </a:r>
                <a:endParaRPr kumimoji="0" lang="en-US" altLang="ja-JP" sz="457"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109" name="テキスト ボックス 108"/>
              <p:cNvSpPr txBox="1"/>
              <p:nvPr/>
            </p:nvSpPr>
            <p:spPr bwMode="gray">
              <a:xfrm>
                <a:off x="1518262" y="4992585"/>
                <a:ext cx="1249247" cy="145232"/>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DB clustering</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10" name="グループ化 109"/>
            <p:cNvGrpSpPr/>
            <p:nvPr/>
          </p:nvGrpSpPr>
          <p:grpSpPr>
            <a:xfrm>
              <a:off x="2030978" y="2580520"/>
              <a:ext cx="892319" cy="334108"/>
              <a:chOff x="5688124" y="1408586"/>
              <a:chExt cx="3240360" cy="424553"/>
            </a:xfrm>
          </p:grpSpPr>
          <p:sp>
            <p:nvSpPr>
              <p:cNvPr id="111" name="正方形/長方形 110"/>
              <p:cNvSpPr/>
              <p:nvPr/>
            </p:nvSpPr>
            <p:spPr bwMode="gray">
              <a:xfrm>
                <a:off x="5688124" y="1540339"/>
                <a:ext cx="3240360" cy="292800"/>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16"/>
                  </a:rPr>
                  <a:t>phpMyAdmin</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17"/>
                  </a:rPr>
                  <a:t>phpPgAdmin</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112" name="テキスト ボックス 111"/>
              <p:cNvSpPr txBox="1"/>
              <p:nvPr/>
            </p:nvSpPr>
            <p:spPr bwMode="gray">
              <a:xfrm>
                <a:off x="5688124" y="1408586"/>
                <a:ext cx="3240360" cy="131819"/>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DB management</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3" name="グループ化 22"/>
            <p:cNvGrpSpPr/>
            <p:nvPr/>
          </p:nvGrpSpPr>
          <p:grpSpPr>
            <a:xfrm>
              <a:off x="2030978" y="2969652"/>
              <a:ext cx="892319" cy="246505"/>
              <a:chOff x="2843368" y="4157512"/>
              <a:chExt cx="1249247" cy="345107"/>
            </a:xfrm>
          </p:grpSpPr>
          <p:sp>
            <p:nvSpPr>
              <p:cNvPr id="114" name="正方形/長方形 113"/>
              <p:cNvSpPr/>
              <p:nvPr/>
            </p:nvSpPr>
            <p:spPr bwMode="gray">
              <a:xfrm>
                <a:off x="2843368" y="4302670"/>
                <a:ext cx="1249247" cy="199949"/>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118"/>
                  </a:rPr>
                  <a:t>JBoss jBPM</a:t>
                </a:r>
                <a:endParaRPr kumimoji="0" lang="en-US" altLang="ja-JP" sz="457" kern="0" dirty="0">
                  <a:latin typeface="Meiryo UI" pitchFamily="50" charset="-128"/>
                  <a:ea typeface="Meiryo UI" pitchFamily="50" charset="-128"/>
                  <a:cs typeface="Meiryo UI" pitchFamily="50" charset="-128"/>
                </a:endParaRPr>
              </a:p>
            </p:txBody>
          </p:sp>
          <p:sp>
            <p:nvSpPr>
              <p:cNvPr id="115" name="テキスト ボックス 114"/>
              <p:cNvSpPr txBox="1"/>
              <p:nvPr/>
            </p:nvSpPr>
            <p:spPr bwMode="gray">
              <a:xfrm>
                <a:off x="2843368" y="4157512"/>
                <a:ext cx="1249247" cy="145231"/>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BPM</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4" name="グループ化 23"/>
            <p:cNvGrpSpPr/>
            <p:nvPr/>
          </p:nvGrpSpPr>
          <p:grpSpPr>
            <a:xfrm>
              <a:off x="2030976" y="3286280"/>
              <a:ext cx="892319" cy="320492"/>
              <a:chOff x="2843368" y="4811091"/>
              <a:chExt cx="1249247" cy="448689"/>
            </a:xfrm>
          </p:grpSpPr>
          <p:sp>
            <p:nvSpPr>
              <p:cNvPr id="117" name="正方形/長方形 116"/>
              <p:cNvSpPr/>
              <p:nvPr/>
            </p:nvSpPr>
            <p:spPr bwMode="gray">
              <a:xfrm>
                <a:off x="2843368" y="4956249"/>
                <a:ext cx="1249247" cy="303531"/>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u="sng"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19"/>
                  </a:rPr>
                  <a:t>Apache Cassandra</a:t>
                </a:r>
                <a:endParaRPr kumimoji="0" lang="en-US" altLang="ja-JP" sz="457"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endParaRPr kumimoji="0" lang="en-US" altLang="ja-JP" sz="457" kern="0" dirty="0">
                  <a:latin typeface="Meiryo UI" pitchFamily="50" charset="-128"/>
                  <a:ea typeface="Meiryo UI" pitchFamily="50" charset="-128"/>
                  <a:cs typeface="Meiryo UI" pitchFamily="50" charset="-128"/>
                </a:endParaRPr>
              </a:p>
            </p:txBody>
          </p:sp>
          <p:sp>
            <p:nvSpPr>
              <p:cNvPr id="118" name="テキスト ボックス 117"/>
              <p:cNvSpPr txBox="1"/>
              <p:nvPr/>
            </p:nvSpPr>
            <p:spPr bwMode="gray">
              <a:xfrm>
                <a:off x="2843368" y="4811091"/>
                <a:ext cx="1249247" cy="145231"/>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KVS</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5" name="グループ化 24"/>
            <p:cNvGrpSpPr/>
            <p:nvPr/>
          </p:nvGrpSpPr>
          <p:grpSpPr>
            <a:xfrm>
              <a:off x="2021454" y="3672925"/>
              <a:ext cx="892319" cy="495694"/>
              <a:chOff x="2843366" y="5380180"/>
              <a:chExt cx="1249247" cy="693972"/>
            </a:xfrm>
          </p:grpSpPr>
          <p:sp>
            <p:nvSpPr>
              <p:cNvPr id="120" name="正方形/長方形 119"/>
              <p:cNvSpPr/>
              <p:nvPr/>
            </p:nvSpPr>
            <p:spPr bwMode="gray">
              <a:xfrm>
                <a:off x="2843366" y="5525338"/>
                <a:ext cx="1249247" cy="548814"/>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120"/>
                  </a:rPr>
                  <a:t>memcached</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21"/>
                  </a:rPr>
                  <a:t>MongoDB</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u="sng" kern="0" noProof="1">
                    <a:latin typeface="Meiryo UI" pitchFamily="50" charset="-128"/>
                    <a:ea typeface="Meiryo UI" pitchFamily="50" charset="-128"/>
                    <a:cs typeface="Meiryo UI" pitchFamily="50" charset="-128"/>
                    <a:hlinkClick r:id="rId122"/>
                  </a:rPr>
                  <a:t>Riak</a:t>
                </a:r>
                <a:endParaRPr kumimoji="0" lang="en-US" altLang="ja-JP" sz="457" u="sng" kern="0" dirty="0">
                  <a:latin typeface="Meiryo UI" pitchFamily="50" charset="-128"/>
                  <a:ea typeface="Meiryo UI" pitchFamily="50" charset="-128"/>
                  <a:cs typeface="Meiryo UI" pitchFamily="50" charset="-128"/>
                </a:endParaRPr>
              </a:p>
              <a:p>
                <a:pPr defTabSz="653156">
                  <a:defRPr/>
                </a:pPr>
                <a:r>
                  <a:rPr kumimoji="0" lang="en-US" altLang="ja-JP" sz="457" u="sng" kern="0" noProof="1">
                    <a:latin typeface="Meiryo UI" pitchFamily="50" charset="-128"/>
                    <a:ea typeface="Meiryo UI" pitchFamily="50" charset="-128"/>
                    <a:cs typeface="Meiryo UI" pitchFamily="50" charset="-128"/>
                    <a:hlinkClick r:id="rId123"/>
                  </a:rPr>
                  <a:t>VoltDB</a:t>
                </a:r>
                <a:endParaRPr kumimoji="0" lang="en-US" altLang="ja-JP" sz="457" u="sng" kern="0" dirty="0">
                  <a:latin typeface="Meiryo UI" pitchFamily="50" charset="-128"/>
                  <a:ea typeface="Meiryo UI" pitchFamily="50" charset="-128"/>
                  <a:cs typeface="Meiryo UI" pitchFamily="50" charset="-128"/>
                </a:endParaRPr>
              </a:p>
            </p:txBody>
          </p:sp>
          <p:sp>
            <p:nvSpPr>
              <p:cNvPr id="121" name="テキスト ボックス 120"/>
              <p:cNvSpPr txBox="1"/>
              <p:nvPr/>
            </p:nvSpPr>
            <p:spPr bwMode="gray">
              <a:xfrm>
                <a:off x="2843366" y="5380180"/>
                <a:ext cx="1249247" cy="145232"/>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NoSQL</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22" name="グループ化 121"/>
            <p:cNvGrpSpPr/>
            <p:nvPr/>
          </p:nvGrpSpPr>
          <p:grpSpPr>
            <a:xfrm>
              <a:off x="6170139" y="3807481"/>
              <a:ext cx="892319" cy="681286"/>
              <a:chOff x="5688124" y="1408586"/>
              <a:chExt cx="3240360" cy="865717"/>
            </a:xfrm>
          </p:grpSpPr>
          <p:sp>
            <p:nvSpPr>
              <p:cNvPr id="123" name="正方形/長方形 122"/>
              <p:cNvSpPr/>
              <p:nvPr/>
            </p:nvSpPr>
            <p:spPr bwMode="gray">
              <a:xfrm>
                <a:off x="5688124" y="1540340"/>
                <a:ext cx="3240360" cy="733963"/>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124"/>
                  </a:rPr>
                  <a:t>Apache SpamAssasin</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25"/>
                  </a:rPr>
                  <a:t>ClamAV</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26"/>
                  </a:rPr>
                  <a:t>openSCAP</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27"/>
                  </a:rPr>
                  <a:t>openVAS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28"/>
                  </a:rPr>
                  <a:t>OWASP ZAP</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29"/>
                  </a:rPr>
                  <a:t>swatch</a:t>
                </a:r>
                <a:endParaRPr kumimoji="0" lang="en-US" altLang="ja-JP" sz="457" kern="0" dirty="0">
                  <a:latin typeface="Meiryo UI" pitchFamily="50" charset="-128"/>
                  <a:ea typeface="Meiryo UI" pitchFamily="50" charset="-128"/>
                  <a:cs typeface="Meiryo UI" pitchFamily="50" charset="-128"/>
                </a:endParaRPr>
              </a:p>
            </p:txBody>
          </p:sp>
          <p:sp>
            <p:nvSpPr>
              <p:cNvPr id="124" name="テキスト ボックス 123"/>
              <p:cNvSpPr txBox="1"/>
              <p:nvPr/>
            </p:nvSpPr>
            <p:spPr bwMode="gray">
              <a:xfrm>
                <a:off x="5688124" y="1408586"/>
                <a:ext cx="3240360"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Antivirus/vulnerability management</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25" name="グループ化 124"/>
            <p:cNvGrpSpPr/>
            <p:nvPr/>
          </p:nvGrpSpPr>
          <p:grpSpPr>
            <a:xfrm>
              <a:off x="7098656" y="4870899"/>
              <a:ext cx="892319" cy="330650"/>
              <a:chOff x="5688124" y="1408586"/>
              <a:chExt cx="3240360" cy="420160"/>
            </a:xfrm>
          </p:grpSpPr>
          <p:sp>
            <p:nvSpPr>
              <p:cNvPr id="126" name="正方形/長方形 125"/>
              <p:cNvSpPr/>
              <p:nvPr/>
            </p:nvSpPr>
            <p:spPr bwMode="gray">
              <a:xfrm>
                <a:off x="5688124" y="1540339"/>
                <a:ext cx="3240360" cy="288407"/>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130"/>
                  </a:rPr>
                  <a:t>Snort</a:t>
                </a:r>
                <a:endParaRPr kumimoji="0" lang="en-US" altLang="ja-JP" sz="457" kern="0" dirty="0">
                  <a:latin typeface="Meiryo UI" pitchFamily="50" charset="-128"/>
                  <a:ea typeface="Meiryo UI" pitchFamily="50" charset="-128"/>
                  <a:cs typeface="Meiryo UI" pitchFamily="50" charset="-128"/>
                </a:endParaRPr>
              </a:p>
            </p:txBody>
          </p:sp>
          <p:sp>
            <p:nvSpPr>
              <p:cNvPr id="127" name="テキスト ボックス 126"/>
              <p:cNvSpPr txBox="1"/>
              <p:nvPr/>
            </p:nvSpPr>
            <p:spPr bwMode="gray">
              <a:xfrm>
                <a:off x="5688124" y="1408586"/>
                <a:ext cx="3240360"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IDS/IPS/SIEM</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28" name="グループ化 127"/>
            <p:cNvGrpSpPr/>
            <p:nvPr/>
          </p:nvGrpSpPr>
          <p:grpSpPr>
            <a:xfrm>
              <a:off x="7099897" y="3825029"/>
              <a:ext cx="894257" cy="518906"/>
              <a:chOff x="5688124" y="1408586"/>
              <a:chExt cx="3247397" cy="659379"/>
            </a:xfrm>
          </p:grpSpPr>
          <p:sp>
            <p:nvSpPr>
              <p:cNvPr id="129" name="正方形/長方形 128"/>
              <p:cNvSpPr/>
              <p:nvPr/>
            </p:nvSpPr>
            <p:spPr bwMode="gray">
              <a:xfrm>
                <a:off x="5695161" y="1543505"/>
                <a:ext cx="3240360" cy="524460"/>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131"/>
                  </a:rPr>
                  <a:t>OpenSSH</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32"/>
                  </a:rPr>
                  <a:t>OpenSSL</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33"/>
                  </a:rPr>
                  <a:t>OpenVPN</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34"/>
                  </a:rPr>
                  <a:t>Tor</a:t>
                </a:r>
                <a:endParaRPr kumimoji="0" lang="en-US" altLang="ja-JP" sz="457" kern="0" dirty="0">
                  <a:latin typeface="Meiryo UI" pitchFamily="50" charset="-128"/>
                  <a:ea typeface="Meiryo UI" pitchFamily="50" charset="-128"/>
                  <a:cs typeface="Meiryo UI" pitchFamily="50" charset="-128"/>
                </a:endParaRPr>
              </a:p>
            </p:txBody>
          </p:sp>
          <p:sp>
            <p:nvSpPr>
              <p:cNvPr id="130" name="テキスト ボックス 129"/>
              <p:cNvSpPr txBox="1"/>
              <p:nvPr/>
            </p:nvSpPr>
            <p:spPr bwMode="gray">
              <a:xfrm>
                <a:off x="5688124" y="1408586"/>
                <a:ext cx="3240360"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SSL/VPN/SSH</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31" name="グループ化 130"/>
            <p:cNvGrpSpPr/>
            <p:nvPr/>
          </p:nvGrpSpPr>
          <p:grpSpPr>
            <a:xfrm>
              <a:off x="7100867" y="4353046"/>
              <a:ext cx="892947" cy="492736"/>
              <a:chOff x="5727971" y="1408554"/>
              <a:chExt cx="3242640" cy="626124"/>
            </a:xfrm>
          </p:grpSpPr>
          <p:sp>
            <p:nvSpPr>
              <p:cNvPr id="132" name="正方形/長方形 131"/>
              <p:cNvSpPr/>
              <p:nvPr/>
            </p:nvSpPr>
            <p:spPr bwMode="gray">
              <a:xfrm>
                <a:off x="5730251" y="1539034"/>
                <a:ext cx="3240360" cy="495644"/>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135"/>
                  </a:rPr>
                  <a:t>iptables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36"/>
                  </a:rPr>
                  <a:t>nginx</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37"/>
                  </a:rPr>
                  <a:t>Squid</a:t>
                </a:r>
                <a:endParaRPr kumimoji="0" lang="en-US" altLang="ja-JP" sz="457" kern="0" dirty="0">
                  <a:latin typeface="Meiryo UI" pitchFamily="50" charset="-128"/>
                  <a:ea typeface="Meiryo UI" pitchFamily="50" charset="-128"/>
                  <a:cs typeface="Meiryo UI" pitchFamily="50" charset="-128"/>
                </a:endParaRPr>
              </a:p>
            </p:txBody>
          </p:sp>
          <p:sp>
            <p:nvSpPr>
              <p:cNvPr id="133" name="テキスト ボックス 132"/>
              <p:cNvSpPr txBox="1"/>
              <p:nvPr/>
            </p:nvSpPr>
            <p:spPr bwMode="gray">
              <a:xfrm>
                <a:off x="5727971" y="1408554"/>
                <a:ext cx="3240360"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Proxy/Firewall</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34" name="グループ化 133"/>
            <p:cNvGrpSpPr/>
            <p:nvPr/>
          </p:nvGrpSpPr>
          <p:grpSpPr>
            <a:xfrm>
              <a:off x="8044007" y="3728918"/>
              <a:ext cx="893863" cy="1259206"/>
              <a:chOff x="5709001" y="1319206"/>
              <a:chExt cx="3245966" cy="1600084"/>
            </a:xfrm>
          </p:grpSpPr>
          <p:sp>
            <p:nvSpPr>
              <p:cNvPr id="135" name="正方形/長方形 134"/>
              <p:cNvSpPr/>
              <p:nvPr/>
            </p:nvSpPr>
            <p:spPr bwMode="gray">
              <a:xfrm>
                <a:off x="5709001" y="1468069"/>
                <a:ext cx="3240360" cy="1451221"/>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anose="020B0604030504040204" pitchFamily="50" charset="-128"/>
                    <a:ea typeface="Meiryo UI" panose="020B0604030504040204" pitchFamily="50" charset="-128"/>
                    <a:cs typeface="Meiryo UI" panose="020B0604030504040204" pitchFamily="50" charset="-128"/>
                    <a:hlinkClick r:id="rId138"/>
                  </a:rPr>
                  <a:t>Apparmor</a:t>
                </a:r>
                <a:endParaRPr kumimoji="0" lang="en-US" altLang="ja-JP" sz="457" kern="0" dirty="0">
                  <a:latin typeface="Meiryo UI" panose="020B0604030504040204" pitchFamily="50" charset="-128"/>
                  <a:ea typeface="Meiryo UI" panose="020B0604030504040204" pitchFamily="50" charset="-128"/>
                  <a:cs typeface="Meiryo UI" panose="020B0604030504040204" pitchFamily="50" charset="-128"/>
                  <a:hlinkClick r:id="rId139"/>
                </a:endParaRPr>
              </a:p>
              <a:p>
                <a:r>
                  <a:rPr kumimoji="0" lang="en-US" altLang="ja-JP" sz="457" kern="0" noProof="1">
                    <a:latin typeface="Meiryo UI" panose="020B0604030504040204" pitchFamily="50" charset="-128"/>
                    <a:ea typeface="Meiryo UI" panose="020B0604030504040204" pitchFamily="50" charset="-128"/>
                    <a:cs typeface="Meiryo UI" panose="020B0604030504040204" pitchFamily="50" charset="-128"/>
                    <a:hlinkClick r:id="rId139"/>
                  </a:rPr>
                  <a:t>CAS</a:t>
                </a:r>
                <a:endParaRPr kumimoji="0" lang="en-US" altLang="ja-JP" sz="457"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457" kern="0" noProof="1">
                    <a:latin typeface="Meiryo UI" panose="020B0604030504040204" pitchFamily="50" charset="-128"/>
                    <a:ea typeface="Meiryo UI" panose="020B0604030504040204" pitchFamily="50" charset="-128"/>
                    <a:cs typeface="Meiryo UI" panose="020B0604030504040204" pitchFamily="50" charset="-128"/>
                    <a:hlinkClick r:id="rId140"/>
                  </a:rPr>
                  <a:t>FreeRADIUS</a:t>
                </a:r>
                <a:endParaRPr kumimoji="0" lang="en-US" altLang="ja-JP" sz="457"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457" kern="0" noProof="1">
                    <a:latin typeface="Meiryo UI" panose="020B0604030504040204" pitchFamily="50" charset="-128"/>
                    <a:ea typeface="Meiryo UI" panose="020B0604030504040204" pitchFamily="50" charset="-128"/>
                    <a:cs typeface="Meiryo UI" panose="020B0604030504040204" pitchFamily="50" charset="-128"/>
                    <a:hlinkClick r:id="rId141"/>
                  </a:rPr>
                  <a:t>GnuPG</a:t>
                </a:r>
                <a:endParaRPr kumimoji="0" lang="en-US" altLang="ja-JP" sz="457"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457" u="sng" kern="0" noProof="1">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hlinkClick r:id="rId142"/>
                  </a:rPr>
                  <a:t>Kerberos</a:t>
                </a:r>
                <a:endParaRPr kumimoji="0" lang="en-US" altLang="ja-JP" sz="457" u="sng" kern="0"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457" u="sng" kern="0" noProof="1">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hlinkClick r:id="rId143"/>
                  </a:rPr>
                  <a:t>Keycloak</a:t>
                </a:r>
                <a:endParaRPr kumimoji="0" lang="en-US" altLang="ja-JP" sz="457" u="sng" kern="0"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457" kern="0" noProof="1">
                    <a:latin typeface="Meiryo UI" panose="020B0604030504040204" pitchFamily="50" charset="-128"/>
                    <a:ea typeface="Meiryo UI" panose="020B0604030504040204" pitchFamily="50" charset="-128"/>
                    <a:cs typeface="Meiryo UI" panose="020B0604030504040204" pitchFamily="50" charset="-128"/>
                    <a:hlinkClick r:id="rId144"/>
                  </a:rPr>
                  <a:t>OpenAM</a:t>
                </a:r>
                <a:endParaRPr kumimoji="0" lang="en-US" altLang="ja-JP" sz="457" kern="0"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457" kern="0" noProof="1">
                    <a:latin typeface="Meiryo UI" panose="020B0604030504040204" pitchFamily="50" charset="-128"/>
                    <a:ea typeface="Meiryo UI" panose="020B0604030504040204" pitchFamily="50" charset="-128"/>
                    <a:cs typeface="Meiryo UI" panose="020B0604030504040204" pitchFamily="50" charset="-128"/>
                    <a:hlinkClick r:id="rId145"/>
                  </a:rPr>
                  <a:t>PAM</a:t>
                </a:r>
                <a:endParaRPr kumimoji="0" lang="en-US" altLang="ja-JP" sz="457"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457" kern="0" noProof="1">
                    <a:latin typeface="Meiryo UI" panose="020B0604030504040204" pitchFamily="50" charset="-128"/>
                    <a:ea typeface="Meiryo UI" panose="020B0604030504040204" pitchFamily="50" charset="-128"/>
                    <a:cs typeface="Meiryo UI" panose="020B0604030504040204" pitchFamily="50" charset="-128"/>
                    <a:hlinkClick r:id="rId146"/>
                  </a:rPr>
                  <a:t>SELinux</a:t>
                </a:r>
                <a:endParaRPr kumimoji="0" lang="en-US" altLang="ja-JP" sz="457"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457" kern="0" noProof="1">
                    <a:latin typeface="Meiryo UI" panose="020B0604030504040204" pitchFamily="50" charset="-128"/>
                    <a:ea typeface="Meiryo UI" panose="020B0604030504040204" pitchFamily="50" charset="-128"/>
                    <a:cs typeface="Meiryo UI" panose="020B0604030504040204" pitchFamily="50" charset="-128"/>
                    <a:hlinkClick r:id="rId147"/>
                  </a:rPr>
                  <a:t>usermin</a:t>
                </a:r>
                <a:endParaRPr kumimoji="0" lang="en-US" altLang="ja-JP" sz="457"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457" kern="0" noProof="1">
                    <a:latin typeface="Meiryo UI" panose="020B0604030504040204" pitchFamily="50" charset="-128"/>
                    <a:ea typeface="Meiryo UI" panose="020B0604030504040204" pitchFamily="50" charset="-128"/>
                    <a:cs typeface="Meiryo UI" panose="020B0604030504040204" pitchFamily="50" charset="-128"/>
                    <a:hlinkClick r:id="rId148"/>
                  </a:rPr>
                  <a:t>webmin</a:t>
                </a:r>
                <a:endParaRPr kumimoji="0" lang="en-US" altLang="ja-JP" sz="457" kern="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36" name="テキスト ボックス 135"/>
              <p:cNvSpPr txBox="1"/>
              <p:nvPr/>
            </p:nvSpPr>
            <p:spPr bwMode="gray">
              <a:xfrm>
                <a:off x="5714607" y="1319206"/>
                <a:ext cx="3240360"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Authentication and access management</a:t>
                </a:r>
              </a:p>
            </p:txBody>
          </p:sp>
        </p:grpSp>
        <p:grpSp>
          <p:nvGrpSpPr>
            <p:cNvPr id="137" name="グループ化 136"/>
            <p:cNvGrpSpPr/>
            <p:nvPr/>
          </p:nvGrpSpPr>
          <p:grpSpPr>
            <a:xfrm>
              <a:off x="6158804" y="4597028"/>
              <a:ext cx="920676" cy="610541"/>
              <a:chOff x="5646967" y="1723984"/>
              <a:chExt cx="3343334" cy="775820"/>
            </a:xfrm>
          </p:grpSpPr>
          <p:sp>
            <p:nvSpPr>
              <p:cNvPr id="138" name="正方形/長方形 137"/>
              <p:cNvSpPr/>
              <p:nvPr/>
            </p:nvSpPr>
            <p:spPr bwMode="gray">
              <a:xfrm>
                <a:off x="5673020" y="1873278"/>
                <a:ext cx="3317281" cy="626526"/>
              </a:xfrm>
              <a:prstGeom prst="rect">
                <a:avLst/>
              </a:prstGeom>
              <a:solidFill>
                <a:schemeClr val="bg1"/>
              </a:solidFill>
              <a:ln w="9525">
                <a:solidFill>
                  <a:schemeClr val="tx1"/>
                </a:solidFill>
                <a:miter lim="800000"/>
                <a:headEnd/>
                <a:tailEnd/>
              </a:ln>
            </p:spPr>
            <p:txBody>
              <a:bodyPr lIns="25714" rIns="25714" anchor="t"/>
              <a:lstStyle/>
              <a:p>
                <a:pPr>
                  <a:defRPr/>
                </a:pPr>
                <a:r>
                  <a:rPr kumimoji="0" lang="en-US" altLang="ja-JP" sz="457" kern="0" noProof="1">
                    <a:latin typeface="Meiryo UI" pitchFamily="50" charset="-128"/>
                    <a:ea typeface="Meiryo UI" pitchFamily="50" charset="-128"/>
                    <a:cs typeface="Meiryo UI" pitchFamily="50" charset="-128"/>
                    <a:hlinkClick r:id="rId149"/>
                  </a:rPr>
                  <a:t>389 Directory Server</a:t>
                </a:r>
                <a:endParaRPr kumimoji="0" lang="en-US" altLang="ja-JP" sz="457" kern="0" dirty="0">
                  <a:latin typeface="Meiryo UI" pitchFamily="50" charset="-128"/>
                  <a:ea typeface="Meiryo UI" pitchFamily="50" charset="-128"/>
                  <a:cs typeface="Meiryo UI" pitchFamily="50" charset="-128"/>
                  <a:hlinkClick r:id="rId150"/>
                </a:endParaRPr>
              </a:p>
              <a:p>
                <a:pPr>
                  <a:defRPr/>
                </a:pPr>
                <a:r>
                  <a:rPr kumimoji="0" lang="en-US" altLang="ja-JP" sz="457" kern="0" noProof="1">
                    <a:latin typeface="Meiryo UI" pitchFamily="50" charset="-128"/>
                    <a:ea typeface="Meiryo UI" pitchFamily="50" charset="-128"/>
                    <a:cs typeface="Meiryo UI" pitchFamily="50" charset="-128"/>
                    <a:hlinkClick r:id="rId150"/>
                  </a:rPr>
                  <a:t>Apache Directory server</a:t>
                </a:r>
                <a:endParaRPr kumimoji="0" lang="en-US" altLang="ja-JP" sz="457" kern="0" dirty="0">
                  <a:latin typeface="Meiryo UI" pitchFamily="50" charset="-128"/>
                  <a:ea typeface="Meiryo UI" pitchFamily="50" charset="-128"/>
                  <a:cs typeface="Meiryo UI" pitchFamily="50" charset="-128"/>
                </a:endParaRPr>
              </a:p>
              <a:p>
                <a:pPr>
                  <a:defRPr/>
                </a:pPr>
                <a:r>
                  <a:rPr kumimoji="0" lang="en-US" altLang="ja-JP" sz="457" kern="0" noProof="1">
                    <a:latin typeface="Meiryo UI" pitchFamily="50" charset="-128"/>
                    <a:ea typeface="Meiryo UI" pitchFamily="50" charset="-128"/>
                    <a:cs typeface="Meiryo UI" pitchFamily="50" charset="-128"/>
                    <a:hlinkClick r:id="rId151"/>
                  </a:rPr>
                  <a:t>OpenDJ</a:t>
                </a:r>
                <a:endParaRPr kumimoji="0" lang="en-US" altLang="ja-JP" sz="457" kern="0" dirty="0">
                  <a:latin typeface="Meiryo UI" pitchFamily="50" charset="-128"/>
                  <a:ea typeface="Meiryo UI" pitchFamily="50" charset="-128"/>
                  <a:cs typeface="Meiryo UI" pitchFamily="50" charset="-128"/>
                </a:endParaRPr>
              </a:p>
              <a:p>
                <a:pPr>
                  <a:defRPr/>
                </a:pPr>
                <a:r>
                  <a:rPr kumimoji="0" lang="en-US" altLang="ja-JP" sz="457" u="sng"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52"/>
                  </a:rPr>
                  <a:t>OpenLDAP</a:t>
                </a:r>
                <a:endParaRPr kumimoji="0" lang="en-US" altLang="ja-JP" sz="457"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139" name="テキスト ボックス 138"/>
              <p:cNvSpPr txBox="1"/>
              <p:nvPr/>
            </p:nvSpPr>
            <p:spPr bwMode="gray">
              <a:xfrm>
                <a:off x="5646967" y="1723984"/>
                <a:ext cx="3317281"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Directory services</a:t>
                </a:r>
              </a:p>
            </p:txBody>
          </p:sp>
        </p:grpSp>
        <p:grpSp>
          <p:nvGrpSpPr>
            <p:cNvPr id="140" name="グループ化 139"/>
            <p:cNvGrpSpPr/>
            <p:nvPr/>
          </p:nvGrpSpPr>
          <p:grpSpPr>
            <a:xfrm>
              <a:off x="8038258" y="5003616"/>
              <a:ext cx="892319" cy="304393"/>
              <a:chOff x="5688124" y="1408585"/>
              <a:chExt cx="3240360" cy="339831"/>
            </a:xfrm>
          </p:grpSpPr>
          <p:sp>
            <p:nvSpPr>
              <p:cNvPr id="141" name="正方形/長方形 140"/>
              <p:cNvSpPr/>
              <p:nvPr/>
            </p:nvSpPr>
            <p:spPr bwMode="gray">
              <a:xfrm>
                <a:off x="5688124" y="1497849"/>
                <a:ext cx="3240360" cy="250567"/>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153"/>
                  </a:rPr>
                  <a:t>FreeIPA</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51"/>
                  </a:rPr>
                  <a:t>OpenIDM</a:t>
                </a:r>
                <a:endParaRPr kumimoji="0" lang="en-US" altLang="ja-JP" sz="457" kern="0" dirty="0">
                  <a:latin typeface="Meiryo UI" pitchFamily="50" charset="-128"/>
                  <a:ea typeface="Meiryo UI" pitchFamily="50" charset="-128"/>
                  <a:cs typeface="Meiryo UI" pitchFamily="50" charset="-128"/>
                </a:endParaRPr>
              </a:p>
            </p:txBody>
          </p:sp>
          <p:sp>
            <p:nvSpPr>
              <p:cNvPr id="142" name="テキスト ボックス 141"/>
              <p:cNvSpPr txBox="1"/>
              <p:nvPr/>
            </p:nvSpPr>
            <p:spPr bwMode="gray">
              <a:xfrm>
                <a:off x="5688124" y="1408585"/>
                <a:ext cx="3240360" cy="82353"/>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Identity management</a:t>
                </a:r>
              </a:p>
            </p:txBody>
          </p:sp>
        </p:grpSp>
        <p:grpSp>
          <p:nvGrpSpPr>
            <p:cNvPr id="146" name="グループ化 145"/>
            <p:cNvGrpSpPr/>
            <p:nvPr/>
          </p:nvGrpSpPr>
          <p:grpSpPr>
            <a:xfrm>
              <a:off x="137968" y="4510599"/>
              <a:ext cx="892319" cy="493017"/>
              <a:chOff x="5688124" y="1408586"/>
              <a:chExt cx="3240360" cy="619148"/>
            </a:xfrm>
          </p:grpSpPr>
          <p:sp>
            <p:nvSpPr>
              <p:cNvPr id="147" name="正方形/長方形 146"/>
              <p:cNvSpPr/>
              <p:nvPr/>
            </p:nvSpPr>
            <p:spPr bwMode="gray">
              <a:xfrm>
                <a:off x="5688124" y="1540338"/>
                <a:ext cx="3240360" cy="487396"/>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54"/>
                  </a:rPr>
                  <a:t>Amanda</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55"/>
                  </a:rPr>
                  <a:t>Bacula</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56"/>
                  </a:rPr>
                  <a:t>Clonezilla</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57"/>
                  </a:rPr>
                  <a:t>Mondo Rescue</a:t>
                </a:r>
                <a:endParaRPr kumimoji="0" lang="en-US" altLang="ja-JP" sz="457" kern="0" dirty="0">
                  <a:latin typeface="Meiryo UI" pitchFamily="50" charset="-128"/>
                  <a:ea typeface="Meiryo UI" pitchFamily="50" charset="-128"/>
                  <a:cs typeface="Meiryo UI" pitchFamily="50" charset="-128"/>
                </a:endParaRPr>
              </a:p>
            </p:txBody>
          </p:sp>
          <p:sp>
            <p:nvSpPr>
              <p:cNvPr id="148" name="テキスト ボックス 147"/>
              <p:cNvSpPr txBox="1"/>
              <p:nvPr/>
            </p:nvSpPr>
            <p:spPr bwMode="gray">
              <a:xfrm>
                <a:off x="5688124" y="1408586"/>
                <a:ext cx="3240360" cy="131819"/>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Storage Backup</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49" name="グループ化 148"/>
            <p:cNvGrpSpPr/>
            <p:nvPr/>
          </p:nvGrpSpPr>
          <p:grpSpPr>
            <a:xfrm>
              <a:off x="127336" y="5582544"/>
              <a:ext cx="892319" cy="413480"/>
              <a:chOff x="5688124" y="1408586"/>
              <a:chExt cx="3240360" cy="519263"/>
            </a:xfrm>
          </p:grpSpPr>
          <p:sp>
            <p:nvSpPr>
              <p:cNvPr id="150" name="正方形/長方形 149"/>
              <p:cNvSpPr/>
              <p:nvPr/>
            </p:nvSpPr>
            <p:spPr bwMode="gray">
              <a:xfrm>
                <a:off x="5688124" y="1540338"/>
                <a:ext cx="3240360" cy="387511"/>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58"/>
                  </a:rPr>
                  <a:t>DRBD</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59"/>
                  </a:rPr>
                  <a:t>Heartbeat</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60"/>
                  </a:rPr>
                  <a:t>Pacemaker</a:t>
                </a:r>
                <a:endParaRPr kumimoji="0" lang="en-US" altLang="ja-JP" sz="457" kern="0" dirty="0">
                  <a:latin typeface="Meiryo UI" pitchFamily="50" charset="-128"/>
                  <a:ea typeface="Meiryo UI" pitchFamily="50" charset="-128"/>
                  <a:cs typeface="Meiryo UI" pitchFamily="50" charset="-128"/>
                </a:endParaRPr>
              </a:p>
            </p:txBody>
          </p:sp>
          <p:sp>
            <p:nvSpPr>
              <p:cNvPr id="151" name="テキスト ボックス 150"/>
              <p:cNvSpPr txBox="1"/>
              <p:nvPr/>
            </p:nvSpPr>
            <p:spPr bwMode="gray">
              <a:xfrm>
                <a:off x="5688124" y="1408586"/>
                <a:ext cx="3240360" cy="131819"/>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HA Cluster</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52" name="グループ化 151"/>
            <p:cNvGrpSpPr/>
            <p:nvPr/>
          </p:nvGrpSpPr>
          <p:grpSpPr>
            <a:xfrm>
              <a:off x="1084472" y="4510599"/>
              <a:ext cx="892319" cy="941813"/>
              <a:chOff x="5688124" y="1408586"/>
              <a:chExt cx="3240360" cy="1182761"/>
            </a:xfrm>
          </p:grpSpPr>
          <p:sp>
            <p:nvSpPr>
              <p:cNvPr id="153" name="正方形/長方形 152"/>
              <p:cNvSpPr/>
              <p:nvPr/>
            </p:nvSpPr>
            <p:spPr bwMode="gray">
              <a:xfrm>
                <a:off x="5688124" y="1540338"/>
                <a:ext cx="3240360" cy="1051009"/>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161"/>
                  </a:rPr>
                  <a:t>GNetWatch </a:t>
                </a: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62"/>
                  </a:rPr>
                  <a:t>Groundwork</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u="sng"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63"/>
                  </a:rPr>
                  <a:t>Hinemos</a:t>
                </a:r>
                <a:endParaRPr kumimoji="0" lang="en-US" altLang="ja-JP" sz="457"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64"/>
                  </a:rPr>
                  <a:t>Monit</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65"/>
                  </a:rPr>
                  <a:t>Nagios</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66"/>
                  </a:rPr>
                  <a:t>OpenNMS</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67"/>
                  </a:rPr>
                  <a:t>Syslog NG</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u="sng"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68"/>
                  </a:rPr>
                  <a:t>Zabbix</a:t>
                </a:r>
                <a:endParaRPr kumimoji="0" lang="en-US" altLang="ja-JP" sz="457"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endParaRPr kumimoji="0" lang="en-US" altLang="ja-JP" sz="457" kern="0" dirty="0">
                  <a:latin typeface="Meiryo UI" pitchFamily="50" charset="-128"/>
                  <a:ea typeface="Meiryo UI" pitchFamily="50" charset="-128"/>
                  <a:cs typeface="Meiryo UI" pitchFamily="50" charset="-128"/>
                </a:endParaRPr>
              </a:p>
            </p:txBody>
          </p:sp>
          <p:sp>
            <p:nvSpPr>
              <p:cNvPr id="154" name="テキスト ボックス 153"/>
              <p:cNvSpPr txBox="1"/>
              <p:nvPr/>
            </p:nvSpPr>
            <p:spPr bwMode="gray">
              <a:xfrm>
                <a:off x="5688124" y="1408586"/>
                <a:ext cx="3240360" cy="131819"/>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Operational monitoring</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55" name="グループ化 154"/>
            <p:cNvGrpSpPr/>
            <p:nvPr/>
          </p:nvGrpSpPr>
          <p:grpSpPr>
            <a:xfrm>
              <a:off x="1089313" y="5474538"/>
              <a:ext cx="892319" cy="1000021"/>
              <a:chOff x="5688124" y="1408586"/>
              <a:chExt cx="3240360" cy="1255860"/>
            </a:xfrm>
          </p:grpSpPr>
          <p:sp>
            <p:nvSpPr>
              <p:cNvPr id="156" name="正方形/長方形 155"/>
              <p:cNvSpPr/>
              <p:nvPr/>
            </p:nvSpPr>
            <p:spPr bwMode="gray">
              <a:xfrm>
                <a:off x="5688124" y="1532536"/>
                <a:ext cx="3240360" cy="1131910"/>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69"/>
                  </a:rPr>
                  <a:t>CACTI</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70"/>
                  </a:rPr>
                  <a:t>MRTG</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71"/>
                  </a:rPr>
                  <a:t>Munin</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72"/>
                  </a:rPr>
                  <a:t>NetHogs</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73"/>
                  </a:rPr>
                  <a:t>RRDTool</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74"/>
                  </a:rPr>
                  <a:t>Vyatta Core Software</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75"/>
                  </a:rPr>
                  <a:t>Wireshark</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76"/>
                  </a:rPr>
                  <a:t>Zenoss</a:t>
                </a:r>
                <a:endParaRPr kumimoji="0" lang="en-US" altLang="ja-JP" sz="457" kern="0" dirty="0">
                  <a:latin typeface="Meiryo UI" pitchFamily="50" charset="-128"/>
                  <a:ea typeface="Meiryo UI" pitchFamily="50" charset="-128"/>
                  <a:cs typeface="Meiryo UI" pitchFamily="50" charset="-128"/>
                </a:endParaRPr>
              </a:p>
              <a:p>
                <a:pPr defTabSz="653156">
                  <a:defRPr/>
                </a:pPr>
                <a:endParaRPr kumimoji="0" lang="en-US" altLang="ja-JP" sz="457" kern="0" dirty="0">
                  <a:latin typeface="Meiryo UI" pitchFamily="50" charset="-128"/>
                  <a:ea typeface="Meiryo UI" pitchFamily="50" charset="-128"/>
                  <a:cs typeface="Meiryo UI" pitchFamily="50" charset="-128"/>
                </a:endParaRPr>
              </a:p>
            </p:txBody>
          </p:sp>
          <p:sp>
            <p:nvSpPr>
              <p:cNvPr id="157" name="テキスト ボックス 156"/>
              <p:cNvSpPr txBox="1"/>
              <p:nvPr/>
            </p:nvSpPr>
            <p:spPr bwMode="gray">
              <a:xfrm>
                <a:off x="5688124" y="1408586"/>
                <a:ext cx="3240360" cy="131819"/>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Network Monitoring</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58" name="グループ化 157"/>
            <p:cNvGrpSpPr/>
            <p:nvPr/>
          </p:nvGrpSpPr>
          <p:grpSpPr>
            <a:xfrm>
              <a:off x="132505" y="6032172"/>
              <a:ext cx="892319" cy="414081"/>
              <a:chOff x="5688124" y="1408586"/>
              <a:chExt cx="3240360" cy="520018"/>
            </a:xfrm>
          </p:grpSpPr>
          <p:sp>
            <p:nvSpPr>
              <p:cNvPr id="159" name="正方形/長方形 158"/>
              <p:cNvSpPr/>
              <p:nvPr/>
            </p:nvSpPr>
            <p:spPr bwMode="gray">
              <a:xfrm>
                <a:off x="5688124" y="1540338"/>
                <a:ext cx="3240360" cy="388266"/>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177"/>
                  </a:rPr>
                  <a:t>Linux Virtual Server</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78"/>
                  </a:rPr>
                  <a:t>Pound</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79"/>
                  </a:rPr>
                  <a:t>Ultra Monkey</a:t>
                </a:r>
                <a:endParaRPr kumimoji="0" lang="en-US" altLang="ja-JP" sz="457" kern="0" dirty="0">
                  <a:latin typeface="Meiryo UI" pitchFamily="50" charset="-128"/>
                  <a:ea typeface="Meiryo UI" pitchFamily="50" charset="-128"/>
                  <a:cs typeface="Meiryo UI" pitchFamily="50" charset="-128"/>
                </a:endParaRPr>
              </a:p>
            </p:txBody>
          </p:sp>
          <p:sp>
            <p:nvSpPr>
              <p:cNvPr id="160" name="テキスト ボックス 159"/>
              <p:cNvSpPr txBox="1"/>
              <p:nvPr/>
            </p:nvSpPr>
            <p:spPr bwMode="gray">
              <a:xfrm>
                <a:off x="5688124" y="1408586"/>
                <a:ext cx="3240360" cy="131819"/>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Load Balancing</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61" name="グループ化 160"/>
            <p:cNvGrpSpPr/>
            <p:nvPr/>
          </p:nvGrpSpPr>
          <p:grpSpPr>
            <a:xfrm>
              <a:off x="123618" y="5045273"/>
              <a:ext cx="892319" cy="501390"/>
              <a:chOff x="5688124" y="1408586"/>
              <a:chExt cx="3240360" cy="629663"/>
            </a:xfrm>
          </p:grpSpPr>
          <p:sp>
            <p:nvSpPr>
              <p:cNvPr id="162" name="正方形/長方形 161"/>
              <p:cNvSpPr/>
              <p:nvPr/>
            </p:nvSpPr>
            <p:spPr bwMode="gray">
              <a:xfrm>
                <a:off x="5688124" y="1540338"/>
                <a:ext cx="3240360" cy="497911"/>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180"/>
                  </a:rPr>
                  <a:t>Ansible</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81"/>
                  </a:rPr>
                  <a:t>Chef</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82"/>
                  </a:rPr>
                  <a:t>oVirt</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83"/>
                  </a:rPr>
                  <a:t>Puppet</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163" name="テキスト ボックス 162"/>
              <p:cNvSpPr txBox="1"/>
              <p:nvPr/>
            </p:nvSpPr>
            <p:spPr bwMode="gray">
              <a:xfrm>
                <a:off x="5688124" y="1408586"/>
                <a:ext cx="3240360" cy="131819"/>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lvl="0"/>
                <a:r>
                  <a:rPr kumimoji="0" lang="ja-JP" altLang="en-US" sz="457" kern="0" noProof="1">
                    <a:solidFill>
                      <a:srgbClr val="000000"/>
                    </a:solidFill>
                    <a:latin typeface="Meiryo UI" pitchFamily="50" charset="-128"/>
                    <a:ea typeface="Meiryo UI" pitchFamily="50" charset="-128"/>
                    <a:cs typeface="Meiryo UI" pitchFamily="50" charset="-128"/>
                  </a:rPr>
                  <a:t>Configuration Management</a:t>
                </a:r>
              </a:p>
            </p:txBody>
          </p:sp>
        </p:grpSp>
        <p:grpSp>
          <p:nvGrpSpPr>
            <p:cNvPr id="164" name="グループ化 163"/>
            <p:cNvGrpSpPr/>
            <p:nvPr/>
          </p:nvGrpSpPr>
          <p:grpSpPr>
            <a:xfrm>
              <a:off x="6168095" y="5524939"/>
              <a:ext cx="892319" cy="584613"/>
              <a:chOff x="5688124" y="1408586"/>
              <a:chExt cx="3240360" cy="742872"/>
            </a:xfrm>
          </p:grpSpPr>
          <p:sp>
            <p:nvSpPr>
              <p:cNvPr id="165" name="正方形/長方形 164"/>
              <p:cNvSpPr/>
              <p:nvPr/>
            </p:nvSpPr>
            <p:spPr bwMode="gray">
              <a:xfrm>
                <a:off x="5688124" y="1540340"/>
                <a:ext cx="3240360" cy="611118"/>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84"/>
                  </a:rPr>
                  <a:t>BIND</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85"/>
                  </a:rPr>
                  <a:t>djbdns</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86"/>
                  </a:rPr>
                  <a:t>ISC-DHCP</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87"/>
                  </a:rPr>
                  <a:t>NSD</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88"/>
                  </a:rPr>
                  <a:t>Unbound</a:t>
                </a:r>
                <a:endParaRPr kumimoji="0" lang="en-US" altLang="ja-JP" sz="457" kern="0" dirty="0">
                  <a:latin typeface="Meiryo UI" pitchFamily="50" charset="-128"/>
                  <a:ea typeface="Meiryo UI" pitchFamily="50" charset="-128"/>
                  <a:cs typeface="Meiryo UI" pitchFamily="50" charset="-128"/>
                </a:endParaRPr>
              </a:p>
            </p:txBody>
          </p:sp>
          <p:sp>
            <p:nvSpPr>
              <p:cNvPr id="166" name="テキスト ボックス 165"/>
              <p:cNvSpPr txBox="1"/>
              <p:nvPr/>
            </p:nvSpPr>
            <p:spPr bwMode="gray">
              <a:xfrm>
                <a:off x="5688124" y="1408586"/>
                <a:ext cx="3240360" cy="131819"/>
              </a:xfrm>
              <a:prstGeom prst="rect">
                <a:avLst/>
              </a:prstGeom>
              <a:solidFill>
                <a:srgbClr val="C9C9CA"/>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DNS/DHCP</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67" name="グループ化 166"/>
            <p:cNvGrpSpPr/>
            <p:nvPr/>
          </p:nvGrpSpPr>
          <p:grpSpPr>
            <a:xfrm>
              <a:off x="7096151" y="5524938"/>
              <a:ext cx="892319" cy="584611"/>
              <a:chOff x="5688124" y="1408586"/>
              <a:chExt cx="3240360" cy="742871"/>
            </a:xfrm>
          </p:grpSpPr>
          <p:sp>
            <p:nvSpPr>
              <p:cNvPr id="168" name="正方形/長方形 167"/>
              <p:cNvSpPr/>
              <p:nvPr/>
            </p:nvSpPr>
            <p:spPr bwMode="gray">
              <a:xfrm>
                <a:off x="5688124" y="1540339"/>
                <a:ext cx="3240360" cy="611118"/>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89"/>
                  </a:rPr>
                  <a:t>FileZilla </a:t>
                </a:r>
                <a:r>
                  <a:rPr kumimoji="0" lang="ja-JP" altLang="en-US"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rPr>
                  <a:t>(</a:t>
                </a:r>
                <a:r>
                  <a:rPr kumimoji="0" lang="en-US" altLang="ja-JP" sz="457" kern="0" noProof="1">
                    <a:solidFill>
                      <a:srgbClr val="00808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cs typeface="Meiryo UI" pitchFamily="50" charset="-128"/>
                    <a:hlinkClick r:id="rId190"/>
                  </a:rPr>
                  <a:t>JP)</a:t>
                </a:r>
                <a:endParaRPr kumimoji="0" lang="en-US" altLang="ja-JP" sz="457" kern="0" dirty="0">
                  <a:solidFill>
                    <a:srgbClr val="008080"/>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91"/>
                  </a:rPr>
                  <a:t>ProFTPD</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92"/>
                  </a:rPr>
                  <a:t>vsftpd</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93"/>
                  </a:rPr>
                  <a:t>WU-FTPD</a:t>
                </a:r>
                <a:endParaRPr kumimoji="0" lang="en-US" altLang="ja-JP" sz="457" kern="0" dirty="0">
                  <a:latin typeface="Meiryo UI" pitchFamily="50" charset="-128"/>
                  <a:ea typeface="Meiryo UI" pitchFamily="50" charset="-128"/>
                  <a:cs typeface="Meiryo UI" pitchFamily="50" charset="-128"/>
                </a:endParaRPr>
              </a:p>
            </p:txBody>
          </p:sp>
          <p:sp>
            <p:nvSpPr>
              <p:cNvPr id="169" name="テキスト ボックス 168"/>
              <p:cNvSpPr txBox="1"/>
              <p:nvPr/>
            </p:nvSpPr>
            <p:spPr bwMode="gray">
              <a:xfrm>
                <a:off x="5688124" y="1408586"/>
                <a:ext cx="3240360" cy="131819"/>
              </a:xfrm>
              <a:prstGeom prst="rect">
                <a:avLst/>
              </a:prstGeom>
              <a:solidFill>
                <a:srgbClr val="C9C9CA"/>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FTP Server</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70" name="グループ化 169"/>
            <p:cNvGrpSpPr/>
            <p:nvPr/>
          </p:nvGrpSpPr>
          <p:grpSpPr>
            <a:xfrm>
              <a:off x="6169600" y="6120513"/>
              <a:ext cx="892319" cy="537969"/>
              <a:chOff x="5688124" y="1408586"/>
              <a:chExt cx="3240360" cy="539858"/>
            </a:xfrm>
          </p:grpSpPr>
          <p:sp>
            <p:nvSpPr>
              <p:cNvPr id="171" name="正方形/長方形 170"/>
              <p:cNvSpPr/>
              <p:nvPr/>
            </p:nvSpPr>
            <p:spPr bwMode="gray">
              <a:xfrm>
                <a:off x="5688124" y="1522356"/>
                <a:ext cx="3240360" cy="426088"/>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194"/>
                  </a:rPr>
                  <a:t>NFS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95"/>
                  </a:rPr>
                  <a:t>Samba </a:t>
                </a:r>
                <a:r>
                  <a:rPr kumimoji="0" lang="ja-JP" altLang="en-US"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rPr>
                  <a:t>(</a:t>
                </a:r>
                <a:r>
                  <a:rPr kumimoji="0" lang="en-US" altLang="ja-JP" sz="457" kern="0" noProof="1">
                    <a:solidFill>
                      <a:srgbClr val="FF00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cs typeface="Meiryo UI" pitchFamily="50" charset="-128"/>
                    <a:hlinkClick r:id="rId196" action="ppaction://hlinkfile"/>
                  </a:rPr>
                  <a:t>JP)</a:t>
                </a:r>
                <a:endParaRPr kumimoji="0" lang="en-US" altLang="ja-JP" sz="457" kern="0" dirty="0">
                  <a:solidFill>
                    <a:srgbClr val="FF00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cs typeface="Meiryo UI" pitchFamily="50" charset="-128"/>
                </a:endParaRPr>
              </a:p>
              <a:p>
                <a:r>
                  <a:rPr kumimoji="0" lang="en-US" altLang="ja-JP" sz="457" kern="0" noProof="1">
                    <a:latin typeface="Meiryo UI" panose="020B0604030504040204" pitchFamily="50" charset="-128"/>
                    <a:ea typeface="Meiryo UI" panose="020B0604030504040204" pitchFamily="50" charset="-128"/>
                    <a:cs typeface="Meiryo UI" panose="020B0604030504040204" pitchFamily="50" charset="-128"/>
                    <a:hlinkClick r:id="rId197"/>
                  </a:rPr>
                  <a:t>OwnCloud</a:t>
                </a:r>
                <a:endParaRPr kumimoji="0" lang="en-US" altLang="ja-JP" sz="457" kern="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72" name="テキスト ボックス 171"/>
              <p:cNvSpPr txBox="1"/>
              <p:nvPr/>
            </p:nvSpPr>
            <p:spPr bwMode="gray">
              <a:xfrm>
                <a:off x="5688124" y="1408586"/>
                <a:ext cx="3240360" cy="131819"/>
              </a:xfrm>
              <a:prstGeom prst="rect">
                <a:avLst/>
              </a:prstGeom>
              <a:solidFill>
                <a:srgbClr val="C9C9CA"/>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File Server</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73" name="グループ化 172"/>
            <p:cNvGrpSpPr/>
            <p:nvPr/>
          </p:nvGrpSpPr>
          <p:grpSpPr>
            <a:xfrm>
              <a:off x="8026110" y="5524939"/>
              <a:ext cx="892319" cy="1133543"/>
              <a:chOff x="5688124" y="1408586"/>
              <a:chExt cx="3240360" cy="1440403"/>
            </a:xfrm>
          </p:grpSpPr>
          <p:sp>
            <p:nvSpPr>
              <p:cNvPr id="174" name="正方形/長方形 173"/>
              <p:cNvSpPr/>
              <p:nvPr/>
            </p:nvSpPr>
            <p:spPr bwMode="gray">
              <a:xfrm>
                <a:off x="5688124" y="1540339"/>
                <a:ext cx="3240360" cy="1308650"/>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98"/>
                  </a:rPr>
                  <a:t>Courier-IMAP</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98"/>
                  </a:rPr>
                  <a:t>Courier-MTA</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99"/>
                  </a:rPr>
                  <a:t>Cyrus IMAP</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00"/>
                  </a:rPr>
                  <a:t>Dovecot</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01"/>
                  </a:rPr>
                  <a:t>Exim</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02"/>
                  </a:rPr>
                  <a:t>fml</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a:effectLst>
                      <a:outerShdw blurRad="38100" dist="38100" dir="2700000" algn="tl">
                        <a:srgbClr val="000000">
                          <a:alpha val="43137"/>
                        </a:srgbClr>
                      </a:outerShdw>
                    </a:effectLst>
                    <a:latin typeface="Meiryo UI" pitchFamily="50" charset="-128"/>
                    <a:ea typeface="Meiryo UI" pitchFamily="50" charset="-128"/>
                    <a:cs typeface="Meiryo UI" pitchFamily="50" charset="-128"/>
                  </a:rPr>
                  <a:t>  </a:t>
                </a: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03"/>
                  </a:rPr>
                  <a:t>Postfix (</a:t>
                </a:r>
                <a:r>
                  <a:rPr kumimoji="0" lang="en-US" altLang="ja-JP" sz="457" kern="0" noProof="1">
                    <a:solidFill>
                      <a:srgbClr val="00808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cs typeface="Meiryo UI" pitchFamily="50" charset="-128"/>
                    <a:hlinkClick r:id="rId204"/>
                  </a:rPr>
                  <a:t>JP)</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05"/>
                  </a:rPr>
                  <a:t>qmail</a:t>
                </a:r>
                <a:r>
                  <a:rPr kumimoji="0" lang="en-US" altLang="ja-JP" sz="457" kern="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05"/>
                  </a:rPr>
                  <a:t>  </a:t>
                </a:r>
              </a:p>
              <a:p>
                <a:r>
                  <a:rPr kumimoji="0" lang="en-US" altLang="ja-JP" sz="457" kern="0" noProof="1">
                    <a:latin typeface="Meiryo UI" pitchFamily="50" charset="-128"/>
                    <a:ea typeface="Meiryo UI" pitchFamily="50" charset="-128"/>
                    <a:cs typeface="Meiryo UI" pitchFamily="50" charset="-128"/>
                    <a:hlinkClick r:id="rId206"/>
                  </a:rPr>
                  <a:t>qpopper</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07"/>
                  </a:rPr>
                  <a:t>sendmail</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08"/>
                  </a:rPr>
                  <a:t>SquirrelMail</a:t>
                </a:r>
                <a:endParaRPr kumimoji="0" lang="en-US" altLang="ja-JP" sz="457" kern="0" dirty="0">
                  <a:latin typeface="Meiryo UI" pitchFamily="50" charset="-128"/>
                  <a:ea typeface="Meiryo UI" pitchFamily="50" charset="-128"/>
                  <a:cs typeface="Meiryo UI" pitchFamily="50" charset="-128"/>
                </a:endParaRPr>
              </a:p>
              <a:p>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endParaRPr kumimoji="0" lang="en-US" altLang="ja-JP" sz="457" kern="0" dirty="0">
                  <a:latin typeface="Meiryo UI" pitchFamily="50" charset="-128"/>
                  <a:ea typeface="Meiryo UI" pitchFamily="50" charset="-128"/>
                  <a:cs typeface="Meiryo UI" pitchFamily="50" charset="-128"/>
                </a:endParaRPr>
              </a:p>
            </p:txBody>
          </p:sp>
          <p:sp>
            <p:nvSpPr>
              <p:cNvPr id="175" name="テキスト ボックス 174"/>
              <p:cNvSpPr txBox="1"/>
              <p:nvPr/>
            </p:nvSpPr>
            <p:spPr bwMode="gray">
              <a:xfrm>
                <a:off x="5688124" y="1408586"/>
                <a:ext cx="3240360" cy="131819"/>
              </a:xfrm>
              <a:prstGeom prst="rect">
                <a:avLst/>
              </a:prstGeom>
              <a:solidFill>
                <a:srgbClr val="C9C9CA"/>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POP/IMAP/MTA</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76" name="グループ化 175"/>
            <p:cNvGrpSpPr/>
            <p:nvPr/>
          </p:nvGrpSpPr>
          <p:grpSpPr>
            <a:xfrm>
              <a:off x="3117638" y="3109169"/>
              <a:ext cx="892319" cy="972041"/>
              <a:chOff x="5688124" y="1408586"/>
              <a:chExt cx="3240360" cy="1087929"/>
            </a:xfrm>
          </p:grpSpPr>
          <p:sp>
            <p:nvSpPr>
              <p:cNvPr id="177" name="正方形/長方形 176"/>
              <p:cNvSpPr/>
              <p:nvPr/>
            </p:nvSpPr>
            <p:spPr bwMode="gray">
              <a:xfrm>
                <a:off x="5688124" y="1540339"/>
                <a:ext cx="3240360" cy="956176"/>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09"/>
                  </a:rPr>
                  <a:t>Android</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10"/>
                  </a:rPr>
                  <a:t>CentOS</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11"/>
                  </a:rPr>
                  <a:t>CoreOS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12"/>
                  </a:rPr>
                  <a:t>Debian</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13"/>
                  </a:rPr>
                  <a:t>Fedora</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14"/>
                  </a:rPr>
                  <a:t>FreeBSD</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15"/>
                  </a:rPr>
                  <a:t>openSUSE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16"/>
                  </a:rPr>
                  <a:t>Scientific Linux</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17"/>
                  </a:rPr>
                  <a:t>Ubuntu</a:t>
                </a:r>
                <a:endParaRPr kumimoji="0" lang="en-US" altLang="ja-JP" sz="457" kern="0" dirty="0">
                  <a:latin typeface="Meiryo UI" pitchFamily="50" charset="-128"/>
                  <a:ea typeface="Meiryo UI" pitchFamily="50" charset="-128"/>
                  <a:cs typeface="Meiryo UI" pitchFamily="50" charset="-128"/>
                </a:endParaRPr>
              </a:p>
              <a:p>
                <a:endParaRPr kumimoji="0" lang="en-US" altLang="ja-JP" sz="457" kern="0" dirty="0">
                  <a:latin typeface="Meiryo UI" pitchFamily="50" charset="-128"/>
                  <a:ea typeface="Meiryo UI" pitchFamily="50" charset="-128"/>
                  <a:cs typeface="Meiryo UI" pitchFamily="50" charset="-128"/>
                </a:endParaRPr>
              </a:p>
            </p:txBody>
          </p:sp>
          <p:sp>
            <p:nvSpPr>
              <p:cNvPr id="178" name="テキスト ボックス 177"/>
              <p:cNvSpPr txBox="1"/>
              <p:nvPr/>
            </p:nvSpPr>
            <p:spPr bwMode="gray">
              <a:xfrm>
                <a:off x="5688124" y="1408586"/>
                <a:ext cx="3240360" cy="131819"/>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OS</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79" name="グループ化 178"/>
            <p:cNvGrpSpPr/>
            <p:nvPr/>
          </p:nvGrpSpPr>
          <p:grpSpPr>
            <a:xfrm>
              <a:off x="4104181" y="3251339"/>
              <a:ext cx="892319" cy="727438"/>
              <a:chOff x="5688124" y="1408586"/>
              <a:chExt cx="3240360" cy="751616"/>
            </a:xfrm>
          </p:grpSpPr>
          <p:sp>
            <p:nvSpPr>
              <p:cNvPr id="180" name="正方形/長方形 179"/>
              <p:cNvSpPr/>
              <p:nvPr/>
            </p:nvSpPr>
            <p:spPr bwMode="gray">
              <a:xfrm>
                <a:off x="5688124" y="1540339"/>
                <a:ext cx="3240360" cy="619863"/>
              </a:xfrm>
              <a:prstGeom prst="rect">
                <a:avLst/>
              </a:prstGeom>
              <a:solidFill>
                <a:schemeClr val="bg1"/>
              </a:solidFill>
              <a:ln w="9525">
                <a:solidFill>
                  <a:schemeClr val="tx1"/>
                </a:solidFill>
                <a:miter lim="800000"/>
                <a:headEnd/>
                <a:tailEnd/>
              </a:ln>
            </p:spPr>
            <p:txBody>
              <a:bodyPr lIns="25714" rIns="25714" anchor="t"/>
              <a:lstStyle/>
              <a:p>
                <a:pPr>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18"/>
                  </a:rPr>
                  <a:t>Docker</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19"/>
                  </a:rPr>
                  <a:t>KVM</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20"/>
                  </a:rPr>
                  <a:t>Virt-Manager</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21"/>
                  </a:rPr>
                  <a:t>VirtualBox</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22"/>
                  </a:rPr>
                  <a:t>Xen</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181" name="テキスト ボックス 180"/>
              <p:cNvSpPr txBox="1"/>
              <p:nvPr/>
            </p:nvSpPr>
            <p:spPr bwMode="gray">
              <a:xfrm>
                <a:off x="5688124" y="1408586"/>
                <a:ext cx="3240360" cy="131819"/>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Server virtualization</a:t>
                </a:r>
              </a:p>
            </p:txBody>
          </p:sp>
        </p:grpSp>
        <p:grpSp>
          <p:nvGrpSpPr>
            <p:cNvPr id="182" name="グループ化 181"/>
            <p:cNvGrpSpPr/>
            <p:nvPr/>
          </p:nvGrpSpPr>
          <p:grpSpPr>
            <a:xfrm>
              <a:off x="5083702" y="3109650"/>
              <a:ext cx="892319" cy="420992"/>
              <a:chOff x="5688124" y="1408586"/>
              <a:chExt cx="3240360" cy="534958"/>
            </a:xfrm>
          </p:grpSpPr>
          <p:sp>
            <p:nvSpPr>
              <p:cNvPr id="183" name="正方形/長方形 182"/>
              <p:cNvSpPr/>
              <p:nvPr/>
            </p:nvSpPr>
            <p:spPr bwMode="gray">
              <a:xfrm>
                <a:off x="5688124" y="1540339"/>
                <a:ext cx="3240360" cy="403205"/>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u="sng"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23"/>
                  </a:rPr>
                  <a:t>Ceph</a:t>
                </a:r>
                <a:endParaRPr kumimoji="0" lang="en-US" altLang="ja-JP" sz="457"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u="sng"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24"/>
                  </a:rPr>
                  <a:t>GlusterFS</a:t>
                </a:r>
                <a:endParaRPr kumimoji="0" lang="en-US" altLang="ja-JP" sz="457"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u="sng" kern="0" noProof="1">
                    <a:latin typeface="Meiryo UI" pitchFamily="50" charset="-128"/>
                    <a:ea typeface="Meiryo UI" pitchFamily="50" charset="-128"/>
                    <a:cs typeface="Meiryo UI" pitchFamily="50" charset="-128"/>
                    <a:hlinkClick r:id="rId225"/>
                  </a:rPr>
                  <a:t>Lustre</a:t>
                </a:r>
                <a:endParaRPr kumimoji="0" lang="en-US" altLang="ja-JP" sz="457" u="sng" kern="0" dirty="0">
                  <a:latin typeface="Meiryo UI" pitchFamily="50" charset="-128"/>
                  <a:ea typeface="Meiryo UI" pitchFamily="50" charset="-128"/>
                  <a:cs typeface="Meiryo UI" pitchFamily="50" charset="-128"/>
                </a:endParaRPr>
              </a:p>
            </p:txBody>
          </p:sp>
          <p:sp>
            <p:nvSpPr>
              <p:cNvPr id="184" name="テキスト ボックス 183"/>
              <p:cNvSpPr txBox="1"/>
              <p:nvPr/>
            </p:nvSpPr>
            <p:spPr bwMode="gray">
              <a:xfrm>
                <a:off x="5688124" y="1408586"/>
                <a:ext cx="3240360" cy="131819"/>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Storage virtualization</a:t>
                </a:r>
              </a:p>
            </p:txBody>
          </p:sp>
        </p:grpSp>
        <p:grpSp>
          <p:nvGrpSpPr>
            <p:cNvPr id="185" name="グループ化 184"/>
            <p:cNvGrpSpPr/>
            <p:nvPr/>
          </p:nvGrpSpPr>
          <p:grpSpPr>
            <a:xfrm>
              <a:off x="5083702" y="3566090"/>
              <a:ext cx="892319" cy="442111"/>
              <a:chOff x="5688124" y="1408586"/>
              <a:chExt cx="3240360" cy="561794"/>
            </a:xfrm>
          </p:grpSpPr>
          <p:sp>
            <p:nvSpPr>
              <p:cNvPr id="186" name="正方形/長方形 185"/>
              <p:cNvSpPr/>
              <p:nvPr/>
            </p:nvSpPr>
            <p:spPr bwMode="gray">
              <a:xfrm>
                <a:off x="5688124" y="1540339"/>
                <a:ext cx="3240360" cy="430041"/>
              </a:xfrm>
              <a:prstGeom prst="rect">
                <a:avLst/>
              </a:prstGeom>
              <a:solidFill>
                <a:schemeClr val="bg1"/>
              </a:solidFill>
              <a:ln w="9525">
                <a:solidFill>
                  <a:schemeClr val="tx1"/>
                </a:solidFill>
                <a:miter lim="800000"/>
                <a:headEnd/>
                <a:tailEnd/>
              </a:ln>
            </p:spPr>
            <p:txBody>
              <a:bodyPr lIns="25714" rIns="25714" anchor="t"/>
              <a:lstStyle/>
              <a:p>
                <a:pPr>
                  <a:defRPr/>
                </a:pPr>
                <a:r>
                  <a:rPr kumimoji="0" lang="en-US" altLang="ja-JP" sz="457" kern="0" noProof="1">
                    <a:latin typeface="Meiryo UI" pitchFamily="50" charset="-128"/>
                    <a:ea typeface="Meiryo UI" pitchFamily="50" charset="-128"/>
                    <a:cs typeface="Meiryo UI" pitchFamily="50" charset="-128"/>
                    <a:hlinkClick r:id="rId226"/>
                  </a:rPr>
                  <a:t>OF-patch</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27"/>
                  </a:rPr>
                  <a:t>OpenDaylight</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28"/>
                  </a:rPr>
                  <a:t>Trema</a:t>
                </a:r>
                <a:endParaRPr kumimoji="0" lang="en-US" altLang="ja-JP" sz="457" kern="0" dirty="0">
                  <a:latin typeface="Meiryo UI" pitchFamily="50" charset="-128"/>
                  <a:ea typeface="Meiryo UI" pitchFamily="50" charset="-128"/>
                  <a:cs typeface="Meiryo UI" pitchFamily="50" charset="-128"/>
                </a:endParaRPr>
              </a:p>
            </p:txBody>
          </p:sp>
          <p:sp>
            <p:nvSpPr>
              <p:cNvPr id="187" name="テキスト ボックス 186"/>
              <p:cNvSpPr txBox="1"/>
              <p:nvPr/>
            </p:nvSpPr>
            <p:spPr bwMode="gray">
              <a:xfrm>
                <a:off x="5688124" y="1408586"/>
                <a:ext cx="3240360" cy="131819"/>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Network virtualization</a:t>
                </a:r>
              </a:p>
            </p:txBody>
          </p:sp>
        </p:grpSp>
        <p:grpSp>
          <p:nvGrpSpPr>
            <p:cNvPr id="19" name="グループ化 18"/>
            <p:cNvGrpSpPr/>
            <p:nvPr/>
          </p:nvGrpSpPr>
          <p:grpSpPr>
            <a:xfrm>
              <a:off x="3115396" y="4198353"/>
              <a:ext cx="892319" cy="745386"/>
              <a:chOff x="4347025" y="5411626"/>
              <a:chExt cx="1249247" cy="1043541"/>
            </a:xfrm>
          </p:grpSpPr>
          <p:sp>
            <p:nvSpPr>
              <p:cNvPr id="192" name="正方形/長方形 191"/>
              <p:cNvSpPr/>
              <p:nvPr/>
            </p:nvSpPr>
            <p:spPr bwMode="gray">
              <a:xfrm>
                <a:off x="4347025" y="5649657"/>
                <a:ext cx="1249247" cy="805510"/>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229"/>
                  </a:rPr>
                  <a:t>Eucalyptus</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43"/>
                  </a:rPr>
                  <a:t>Kubernetes</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30"/>
                  </a:rPr>
                  <a:t>OpenStack Ironic</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31"/>
                  </a:rPr>
                  <a:t>OpenStack Magnum</a:t>
                </a:r>
                <a:endParaRPr kumimoji="0" lang="en-US" altLang="ja-JP" sz="457" kern="0" dirty="0">
                  <a:latin typeface="Meiryo UI" pitchFamily="50" charset="-128"/>
                  <a:ea typeface="Meiryo UI" pitchFamily="50" charset="-128"/>
                  <a:cs typeface="Meiryo UI" pitchFamily="50" charset="-128"/>
                </a:endParaRPr>
              </a:p>
              <a:p>
                <a:pPr>
                  <a:defRPr/>
                </a:pPr>
                <a:r>
                  <a:rPr kumimoji="0" lang="en-US" altLang="ja-JP" sz="457" kern="0" noProof="1">
                    <a:latin typeface="Meiryo UI" pitchFamily="50" charset="-128"/>
                    <a:ea typeface="Meiryo UI" pitchFamily="50" charset="-128"/>
                    <a:cs typeface="Meiryo UI" pitchFamily="50" charset="-128"/>
                    <a:hlinkClick r:id="rId232"/>
                  </a:rPr>
                  <a:t>Vagrant</a:t>
                </a:r>
                <a:endParaRPr kumimoji="0" lang="en-US" altLang="ja-JP" sz="457" kern="0" dirty="0">
                  <a:latin typeface="Meiryo UI" pitchFamily="50" charset="-128"/>
                  <a:ea typeface="Meiryo UI" pitchFamily="50" charset="-128"/>
                  <a:cs typeface="Meiryo UI" pitchFamily="50" charset="-128"/>
                </a:endParaRPr>
              </a:p>
              <a:p>
                <a:pPr defTabSz="653156">
                  <a:defRPr/>
                </a:pPr>
                <a:endParaRPr kumimoji="0" lang="en-US" altLang="ja-JP" sz="457" kern="0" dirty="0">
                  <a:latin typeface="Meiryo UI" pitchFamily="50" charset="-128"/>
                  <a:ea typeface="Meiryo UI" pitchFamily="50" charset="-128"/>
                  <a:cs typeface="Meiryo UI" pitchFamily="50" charset="-128"/>
                </a:endParaRPr>
              </a:p>
            </p:txBody>
          </p:sp>
          <p:sp>
            <p:nvSpPr>
              <p:cNvPr id="193" name="テキスト ボックス 192"/>
              <p:cNvSpPr txBox="1"/>
              <p:nvPr/>
            </p:nvSpPr>
            <p:spPr bwMode="gray">
              <a:xfrm>
                <a:off x="4347025" y="5411626"/>
                <a:ext cx="1249247" cy="237557"/>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457" kern="0" noProof="1">
                    <a:solidFill>
                      <a:srgbClr val="000000"/>
                    </a:solidFill>
                    <a:latin typeface="Tw Cen MT Condensed" panose="020B0606020104020203" pitchFamily="34" charset="0"/>
                    <a:ea typeface="Meiryo UI" pitchFamily="50" charset="-128"/>
                    <a:cs typeface="Meiryo UI" pitchFamily="50" charset="-128"/>
                  </a:rPr>
                  <a:t>Infrastructure as a Service (IaaS)</a:t>
                </a:r>
                <a:endParaRPr kumimoji="0" lang="ja-JP" altLang="en-US" sz="457"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197" name="グループ化 196"/>
            <p:cNvGrpSpPr/>
            <p:nvPr/>
          </p:nvGrpSpPr>
          <p:grpSpPr>
            <a:xfrm>
              <a:off x="3110338" y="5507238"/>
              <a:ext cx="892319" cy="363612"/>
              <a:chOff x="5688124" y="1462377"/>
              <a:chExt cx="3240360" cy="462044"/>
            </a:xfrm>
          </p:grpSpPr>
          <p:sp>
            <p:nvSpPr>
              <p:cNvPr id="198" name="正方形/長方形 197"/>
              <p:cNvSpPr/>
              <p:nvPr/>
            </p:nvSpPr>
            <p:spPr bwMode="gray">
              <a:xfrm>
                <a:off x="5688124" y="1670416"/>
                <a:ext cx="3240360" cy="254005"/>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233"/>
                  </a:rPr>
                  <a:t>OpenStack Murano</a:t>
                </a:r>
                <a:endParaRPr kumimoji="0" lang="en-US" altLang="ja-JP" sz="457" kern="0" dirty="0">
                  <a:latin typeface="Meiryo UI" pitchFamily="50" charset="-128"/>
                  <a:ea typeface="Meiryo UI" pitchFamily="50" charset="-128"/>
                  <a:cs typeface="Meiryo UI" pitchFamily="50" charset="-128"/>
                </a:endParaRPr>
              </a:p>
            </p:txBody>
          </p:sp>
          <p:sp>
            <p:nvSpPr>
              <p:cNvPr id="199" name="テキスト ボックス 198"/>
              <p:cNvSpPr txBox="1"/>
              <p:nvPr/>
            </p:nvSpPr>
            <p:spPr bwMode="gray">
              <a:xfrm>
                <a:off x="5688124" y="1462377"/>
                <a:ext cx="3240360" cy="207608"/>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457" kern="0" noProof="1">
                    <a:solidFill>
                      <a:srgbClr val="000000"/>
                    </a:solidFill>
                    <a:latin typeface="Tw Cen MT Condensed" panose="020B0606020104020203" pitchFamily="34" charset="0"/>
                    <a:ea typeface="Meiryo UI" pitchFamily="50" charset="-128"/>
                    <a:cs typeface="Meiryo UI" pitchFamily="50" charset="-128"/>
                  </a:rPr>
                  <a:t>Software as a Service (SaaS)</a:t>
                </a:r>
                <a:endParaRPr kumimoji="0" lang="ja-JP" altLang="en-US" sz="457"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09" name="グループ化 208"/>
            <p:cNvGrpSpPr/>
            <p:nvPr/>
          </p:nvGrpSpPr>
          <p:grpSpPr>
            <a:xfrm>
              <a:off x="4081834" y="5523166"/>
              <a:ext cx="895464" cy="358306"/>
              <a:chOff x="5676706" y="1476625"/>
              <a:chExt cx="3251778" cy="455303"/>
            </a:xfrm>
          </p:grpSpPr>
          <p:sp>
            <p:nvSpPr>
              <p:cNvPr id="210" name="正方形/長方形 209"/>
              <p:cNvSpPr/>
              <p:nvPr/>
            </p:nvSpPr>
            <p:spPr bwMode="gray">
              <a:xfrm>
                <a:off x="5688124" y="1670416"/>
                <a:ext cx="3240360" cy="261512"/>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solidFill>
                      <a:srgbClr val="000000"/>
                    </a:solidFill>
                    <a:latin typeface="Meiryo UI" pitchFamily="50" charset="-128"/>
                    <a:ea typeface="Meiryo UI" pitchFamily="50" charset="-128"/>
                    <a:cs typeface="Meiryo UI" pitchFamily="50" charset="-128"/>
                    <a:hlinkClick r:id="rId234"/>
                  </a:rPr>
                  <a:t>OpenStack Neutron</a:t>
                </a: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653156">
                  <a:defRPr/>
                </a:pPr>
                <a:r>
                  <a:rPr kumimoji="0" lang="en-US" altLang="ja-JP" sz="457" kern="0" noProof="1">
                    <a:solidFill>
                      <a:srgbClr val="000000"/>
                    </a:solidFill>
                    <a:latin typeface="Meiryo UI" pitchFamily="50" charset="-128"/>
                    <a:ea typeface="Meiryo UI" pitchFamily="50" charset="-128"/>
                    <a:cs typeface="Meiryo UI" pitchFamily="50" charset="-128"/>
                    <a:hlinkClick r:id="rId235"/>
                  </a:rPr>
                  <a:t>OpenStack Designate</a:t>
                </a: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211" name="テキスト ボックス 210"/>
              <p:cNvSpPr txBox="1"/>
              <p:nvPr/>
            </p:nvSpPr>
            <p:spPr bwMode="gray">
              <a:xfrm>
                <a:off x="5676706" y="1476625"/>
                <a:ext cx="3240360" cy="188843"/>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457" kern="0" noProof="1">
                    <a:solidFill>
                      <a:srgbClr val="000000"/>
                    </a:solidFill>
                    <a:latin typeface="Tw Cen MT Condensed" panose="020B0606020104020203" pitchFamily="34" charset="0"/>
                    <a:ea typeface="Meiryo UI" pitchFamily="50" charset="-128"/>
                    <a:cs typeface="Meiryo UI" pitchFamily="50" charset="-128"/>
                  </a:rPr>
                  <a:t>Network as a Service (NaaS)</a:t>
                </a:r>
                <a:endParaRPr kumimoji="0" lang="ja-JP" altLang="en-US" sz="457"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12" name="グループ化 211"/>
            <p:cNvGrpSpPr/>
            <p:nvPr/>
          </p:nvGrpSpPr>
          <p:grpSpPr>
            <a:xfrm>
              <a:off x="5093517" y="4203702"/>
              <a:ext cx="892319" cy="330406"/>
              <a:chOff x="5688124" y="1522080"/>
              <a:chExt cx="3240360" cy="419850"/>
            </a:xfrm>
          </p:grpSpPr>
          <p:sp>
            <p:nvSpPr>
              <p:cNvPr id="213" name="正方形/長方形 212"/>
              <p:cNvSpPr/>
              <p:nvPr/>
            </p:nvSpPr>
            <p:spPr bwMode="gray">
              <a:xfrm>
                <a:off x="5688124" y="1670416"/>
                <a:ext cx="3240360" cy="271514"/>
              </a:xfrm>
              <a:prstGeom prst="rect">
                <a:avLst/>
              </a:prstGeom>
              <a:solidFill>
                <a:schemeClr val="bg1"/>
              </a:solidFill>
              <a:ln w="9525">
                <a:solidFill>
                  <a:schemeClr val="tx1"/>
                </a:solidFill>
                <a:miter lim="800000"/>
                <a:headEnd/>
                <a:tailEnd/>
              </a:ln>
            </p:spPr>
            <p:txBody>
              <a:bodyPr lIns="25714" rIns="25714" anchor="t"/>
              <a:lstStyle/>
              <a:p>
                <a:pPr defTabSz="653156">
                  <a:defRPr/>
                </a:pPr>
                <a:endParaRPr kumimoji="0" lang="en-US" altLang="ja-JP" sz="457" kern="0" dirty="0">
                  <a:latin typeface="Meiryo UI" pitchFamily="50" charset="-128"/>
                  <a:ea typeface="Meiryo UI" pitchFamily="50" charset="-128"/>
                  <a:cs typeface="Meiryo UI" pitchFamily="50" charset="-128"/>
                </a:endParaRPr>
              </a:p>
            </p:txBody>
          </p:sp>
          <p:sp>
            <p:nvSpPr>
              <p:cNvPr id="214" name="テキスト ボックス 213"/>
              <p:cNvSpPr txBox="1"/>
              <p:nvPr/>
            </p:nvSpPr>
            <p:spPr bwMode="gray">
              <a:xfrm>
                <a:off x="5688124" y="1522080"/>
                <a:ext cx="3240360" cy="207421"/>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pt-BR" altLang="ja-JP" sz="457" kern="0" noProof="1">
                    <a:solidFill>
                      <a:srgbClr val="000000"/>
                    </a:solidFill>
                    <a:latin typeface="Tw Cen MT Condensed" panose="020B0606020104020203" pitchFamily="34" charset="0"/>
                    <a:ea typeface="Meiryo UI" pitchFamily="50" charset="-128"/>
                    <a:cs typeface="Meiryo UI" pitchFamily="50" charset="-128"/>
                  </a:rPr>
                  <a:t>Database as a Service (DBaaS)</a:t>
                </a:r>
                <a:endParaRPr kumimoji="0" lang="ja-JP" altLang="en-US" sz="457"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15" name="グループ化 214"/>
            <p:cNvGrpSpPr/>
            <p:nvPr/>
          </p:nvGrpSpPr>
          <p:grpSpPr>
            <a:xfrm>
              <a:off x="5100891" y="4571812"/>
              <a:ext cx="892319" cy="364757"/>
              <a:chOff x="5688124" y="1464347"/>
              <a:chExt cx="3240360" cy="463500"/>
            </a:xfrm>
          </p:grpSpPr>
          <p:sp>
            <p:nvSpPr>
              <p:cNvPr id="216" name="正方形/長方形 215"/>
              <p:cNvSpPr/>
              <p:nvPr/>
            </p:nvSpPr>
            <p:spPr bwMode="gray">
              <a:xfrm>
                <a:off x="5688124" y="1670416"/>
                <a:ext cx="3240360" cy="257431"/>
              </a:xfrm>
              <a:prstGeom prst="rect">
                <a:avLst/>
              </a:prstGeom>
              <a:solidFill>
                <a:schemeClr val="bg1"/>
              </a:solidFill>
              <a:ln w="9525">
                <a:solidFill>
                  <a:schemeClr val="tx1"/>
                </a:solidFill>
                <a:miter lim="800000"/>
                <a:headEnd/>
                <a:tailEnd/>
              </a:ln>
            </p:spPr>
            <p:txBody>
              <a:bodyPr lIns="25714" rIns="25714" anchor="t"/>
              <a:lstStyle/>
              <a:p>
                <a:pPr defTabSz="653156">
                  <a:defRPr/>
                </a:pPr>
                <a:endParaRPr kumimoji="0" lang="en-US" altLang="ja-JP" sz="457" b="1" kern="0">
                  <a:solidFill>
                    <a:srgbClr val="000000"/>
                  </a:solidFill>
                  <a:latin typeface="Meiryo UI" pitchFamily="50" charset="-128"/>
                  <a:ea typeface="Meiryo UI" pitchFamily="50" charset="-128"/>
                  <a:cs typeface="Meiryo UI" pitchFamily="50" charset="-128"/>
                </a:endParaRPr>
              </a:p>
            </p:txBody>
          </p:sp>
          <p:sp>
            <p:nvSpPr>
              <p:cNvPr id="217" name="テキスト ボックス 216"/>
              <p:cNvSpPr txBox="1"/>
              <p:nvPr/>
            </p:nvSpPr>
            <p:spPr bwMode="gray">
              <a:xfrm>
                <a:off x="5688124" y="1464347"/>
                <a:ext cx="3240360" cy="205638"/>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pt-BR" altLang="ja-JP" sz="457" kern="0" noProof="1">
                    <a:solidFill>
                      <a:srgbClr val="000000"/>
                    </a:solidFill>
                    <a:latin typeface="Tw Cen MT Condensed" panose="020B0606020104020203" pitchFamily="34" charset="0"/>
                    <a:ea typeface="Meiryo UI" pitchFamily="50" charset="-128"/>
                    <a:cs typeface="Meiryo UI" pitchFamily="50" charset="-128"/>
                  </a:rPr>
                  <a:t>Desktop as a Service (DaaS)</a:t>
                </a:r>
                <a:endParaRPr kumimoji="0" lang="ja-JP" altLang="en-US" sz="457"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18" name="グループ化 217"/>
            <p:cNvGrpSpPr/>
            <p:nvPr/>
          </p:nvGrpSpPr>
          <p:grpSpPr>
            <a:xfrm>
              <a:off x="5100326" y="5022306"/>
              <a:ext cx="892319" cy="331523"/>
              <a:chOff x="5688124" y="1530936"/>
              <a:chExt cx="3240360" cy="421268"/>
            </a:xfrm>
          </p:grpSpPr>
          <p:sp>
            <p:nvSpPr>
              <p:cNvPr id="219" name="正方形/長方形 218"/>
              <p:cNvSpPr/>
              <p:nvPr/>
            </p:nvSpPr>
            <p:spPr bwMode="gray">
              <a:xfrm>
                <a:off x="5688124" y="1670416"/>
                <a:ext cx="3240360" cy="281788"/>
              </a:xfrm>
              <a:prstGeom prst="rect">
                <a:avLst/>
              </a:prstGeom>
              <a:solidFill>
                <a:schemeClr val="bg1"/>
              </a:solidFill>
              <a:ln w="9525">
                <a:solidFill>
                  <a:schemeClr val="tx1"/>
                </a:solidFill>
                <a:miter lim="800000"/>
                <a:headEnd/>
                <a:tailEnd/>
              </a:ln>
            </p:spPr>
            <p:txBody>
              <a:bodyPr lIns="25714" rIns="25714" anchor="t"/>
              <a:lstStyle/>
              <a:p>
                <a:pPr defTabSz="653156">
                  <a:defRPr/>
                </a:pPr>
                <a:endParaRPr kumimoji="0" lang="en-US" altLang="ja-JP" sz="457" b="1" kern="0">
                  <a:solidFill>
                    <a:srgbClr val="000000"/>
                  </a:solidFill>
                  <a:latin typeface="Meiryo UI" pitchFamily="50" charset="-128"/>
                  <a:ea typeface="Meiryo UI" pitchFamily="50" charset="-128"/>
                  <a:cs typeface="Meiryo UI" pitchFamily="50" charset="-128"/>
                </a:endParaRPr>
              </a:p>
            </p:txBody>
          </p:sp>
          <p:sp>
            <p:nvSpPr>
              <p:cNvPr id="220" name="テキスト ボックス 219"/>
              <p:cNvSpPr txBox="1"/>
              <p:nvPr/>
            </p:nvSpPr>
            <p:spPr bwMode="gray">
              <a:xfrm>
                <a:off x="5688124" y="1530936"/>
                <a:ext cx="3240360" cy="215976"/>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pt-BR" altLang="ja-JP" sz="457" kern="0" noProof="1">
                    <a:solidFill>
                      <a:srgbClr val="000000"/>
                    </a:solidFill>
                    <a:latin typeface="Tw Cen MT Condensed" panose="020B0606020104020203" pitchFamily="34" charset="0"/>
                    <a:ea typeface="Meiryo UI" pitchFamily="50" charset="-128"/>
                    <a:cs typeface="Meiryo UI" pitchFamily="50" charset="-128"/>
                  </a:rPr>
                  <a:t>Email as a Service (EaaS)</a:t>
                </a:r>
              </a:p>
            </p:txBody>
          </p:sp>
        </p:grpSp>
        <p:grpSp>
          <p:nvGrpSpPr>
            <p:cNvPr id="221" name="グループ化 220"/>
            <p:cNvGrpSpPr/>
            <p:nvPr/>
          </p:nvGrpSpPr>
          <p:grpSpPr>
            <a:xfrm>
              <a:off x="5100326" y="5426602"/>
              <a:ext cx="892319" cy="341739"/>
              <a:chOff x="5688124" y="1485018"/>
              <a:chExt cx="3240360" cy="434251"/>
            </a:xfrm>
          </p:grpSpPr>
          <p:sp>
            <p:nvSpPr>
              <p:cNvPr id="222" name="正方形/長方形 221"/>
              <p:cNvSpPr/>
              <p:nvPr/>
            </p:nvSpPr>
            <p:spPr bwMode="gray">
              <a:xfrm>
                <a:off x="5688124" y="1670416"/>
                <a:ext cx="3240360" cy="248853"/>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solidFill>
                      <a:srgbClr val="000000"/>
                    </a:solidFill>
                    <a:latin typeface="Meiryo UI" pitchFamily="50" charset="-128"/>
                    <a:ea typeface="Meiryo UI" pitchFamily="50" charset="-128"/>
                    <a:cs typeface="Meiryo UI" pitchFamily="50" charset="-128"/>
                    <a:hlinkClick r:id="rId236"/>
                  </a:rPr>
                  <a:t>OpenStack Keystone</a:t>
                </a: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223" name="テキスト ボックス 222"/>
              <p:cNvSpPr txBox="1"/>
              <p:nvPr/>
            </p:nvSpPr>
            <p:spPr bwMode="gray">
              <a:xfrm>
                <a:off x="5688124" y="1485018"/>
                <a:ext cx="3240360" cy="184968"/>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pt-BR" altLang="ja-JP" sz="457" kern="0" noProof="1">
                    <a:solidFill>
                      <a:srgbClr val="000000"/>
                    </a:solidFill>
                    <a:latin typeface="Tw Cen MT Condensed" panose="020B0606020104020203" pitchFamily="34" charset="0"/>
                    <a:ea typeface="Meiryo UI" pitchFamily="50" charset="-128"/>
                    <a:cs typeface="Meiryo UI" pitchFamily="50" charset="-128"/>
                  </a:rPr>
                  <a:t>Identity as a Service (IDaaS)</a:t>
                </a:r>
              </a:p>
            </p:txBody>
          </p:sp>
        </p:grpSp>
        <p:grpSp>
          <p:nvGrpSpPr>
            <p:cNvPr id="224" name="グループ化 223"/>
            <p:cNvGrpSpPr/>
            <p:nvPr/>
          </p:nvGrpSpPr>
          <p:grpSpPr>
            <a:xfrm>
              <a:off x="5103851" y="5835446"/>
              <a:ext cx="892320" cy="357396"/>
              <a:chOff x="5688121" y="1465122"/>
              <a:chExt cx="3240363" cy="454147"/>
            </a:xfrm>
          </p:grpSpPr>
          <p:sp>
            <p:nvSpPr>
              <p:cNvPr id="225" name="正方形/長方形 224"/>
              <p:cNvSpPr/>
              <p:nvPr/>
            </p:nvSpPr>
            <p:spPr bwMode="gray">
              <a:xfrm>
                <a:off x="5688124" y="1670416"/>
                <a:ext cx="3240360" cy="248853"/>
              </a:xfrm>
              <a:prstGeom prst="rect">
                <a:avLst/>
              </a:prstGeom>
              <a:solidFill>
                <a:schemeClr val="bg1"/>
              </a:solidFill>
              <a:ln w="9525">
                <a:solidFill>
                  <a:schemeClr val="tx1"/>
                </a:solidFill>
                <a:miter lim="800000"/>
                <a:headEnd/>
                <a:tailEnd/>
              </a:ln>
            </p:spPr>
            <p:txBody>
              <a:bodyPr lIns="25714" rIns="25714" anchor="t"/>
              <a:lstStyle/>
              <a:p>
                <a:pPr defTabSz="653156">
                  <a:defRPr/>
                </a:pPr>
                <a:endParaRPr kumimoji="0" lang="en-US" altLang="ja-JP" sz="457" b="1" kern="0">
                  <a:solidFill>
                    <a:srgbClr val="000000"/>
                  </a:solidFill>
                  <a:latin typeface="Meiryo UI" pitchFamily="50" charset="-128"/>
                  <a:ea typeface="Meiryo UI" pitchFamily="50" charset="-128"/>
                  <a:cs typeface="Meiryo UI" pitchFamily="50" charset="-128"/>
                </a:endParaRPr>
              </a:p>
            </p:txBody>
          </p:sp>
          <p:sp>
            <p:nvSpPr>
              <p:cNvPr id="226" name="テキスト ボックス 225"/>
              <p:cNvSpPr txBox="1"/>
              <p:nvPr/>
            </p:nvSpPr>
            <p:spPr bwMode="gray">
              <a:xfrm>
                <a:off x="5688121" y="1465122"/>
                <a:ext cx="3240360" cy="201431"/>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pt-BR" altLang="ja-JP" sz="457" kern="0" noProof="1">
                    <a:solidFill>
                      <a:srgbClr val="000000"/>
                    </a:solidFill>
                    <a:latin typeface="Tw Cen MT Condensed" panose="020B0606020104020203" pitchFamily="34" charset="0"/>
                    <a:ea typeface="Meiryo UI" pitchFamily="50" charset="-128"/>
                    <a:cs typeface="Meiryo UI" pitchFamily="50" charset="-128"/>
                  </a:rPr>
                  <a:t>Management as a Service (MaaS)</a:t>
                </a:r>
              </a:p>
            </p:txBody>
          </p:sp>
        </p:grpSp>
        <p:grpSp>
          <p:nvGrpSpPr>
            <p:cNvPr id="227" name="グループ化 226"/>
            <p:cNvGrpSpPr/>
            <p:nvPr/>
          </p:nvGrpSpPr>
          <p:grpSpPr>
            <a:xfrm>
              <a:off x="5103851" y="6257245"/>
              <a:ext cx="892319" cy="348666"/>
              <a:chOff x="5688124" y="1472424"/>
              <a:chExt cx="3240360" cy="443053"/>
            </a:xfrm>
          </p:grpSpPr>
          <p:sp>
            <p:nvSpPr>
              <p:cNvPr id="228" name="正方形/長方形 227"/>
              <p:cNvSpPr/>
              <p:nvPr/>
            </p:nvSpPr>
            <p:spPr bwMode="gray">
              <a:xfrm>
                <a:off x="5688124" y="1670416"/>
                <a:ext cx="3240360" cy="245061"/>
              </a:xfrm>
              <a:prstGeom prst="rect">
                <a:avLst/>
              </a:prstGeom>
              <a:solidFill>
                <a:schemeClr val="bg1"/>
              </a:solidFill>
              <a:ln w="9525">
                <a:solidFill>
                  <a:schemeClr val="tx1"/>
                </a:solidFill>
                <a:miter lim="800000"/>
                <a:headEnd/>
                <a:tailEnd/>
              </a:ln>
            </p:spPr>
            <p:txBody>
              <a:bodyPr lIns="25714" rIns="25714" anchor="t"/>
              <a:lstStyle/>
              <a:p>
                <a:pPr defTabSz="653156">
                  <a:defRPr/>
                </a:pPr>
                <a:endParaRPr kumimoji="0" lang="en-US" altLang="ja-JP" sz="457" b="1" kern="0">
                  <a:solidFill>
                    <a:srgbClr val="000000"/>
                  </a:solidFill>
                  <a:latin typeface="Meiryo UI" pitchFamily="50" charset="-128"/>
                  <a:ea typeface="Meiryo UI" pitchFamily="50" charset="-128"/>
                  <a:cs typeface="Meiryo UI" pitchFamily="50" charset="-128"/>
                </a:endParaRPr>
              </a:p>
            </p:txBody>
          </p:sp>
          <p:sp>
            <p:nvSpPr>
              <p:cNvPr id="229" name="テキスト ボックス 228"/>
              <p:cNvSpPr txBox="1"/>
              <p:nvPr/>
            </p:nvSpPr>
            <p:spPr bwMode="gray">
              <a:xfrm>
                <a:off x="5688124" y="1472424"/>
                <a:ext cx="3240360" cy="197562"/>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457" kern="0" noProof="1">
                    <a:solidFill>
                      <a:srgbClr val="000000"/>
                    </a:solidFill>
                    <a:latin typeface="Tw Cen MT Condensed" panose="020B0606020104020203" pitchFamily="34" charset="0"/>
                    <a:ea typeface="Meiryo UI" pitchFamily="50" charset="-128"/>
                    <a:cs typeface="Meiryo UI" pitchFamily="50" charset="-128"/>
                  </a:rPr>
                  <a:t>Security as a Service (SECaaS)</a:t>
                </a:r>
              </a:p>
            </p:txBody>
          </p:sp>
        </p:grpSp>
        <p:sp>
          <p:nvSpPr>
            <p:cNvPr id="232" name="角丸四角形 231"/>
            <p:cNvSpPr/>
            <p:nvPr/>
          </p:nvSpPr>
          <p:spPr>
            <a:xfrm>
              <a:off x="3084174" y="4110920"/>
              <a:ext cx="1928571" cy="1812642"/>
            </a:xfrm>
            <a:prstGeom prst="roundRect">
              <a:avLst>
                <a:gd name="adj" fmla="val 2128"/>
              </a:avLst>
            </a:prstGeom>
            <a:noFill/>
            <a:ln w="25400">
              <a:solidFill>
                <a:srgbClr val="002060"/>
              </a:solidFill>
              <a:prstDash val="dash"/>
            </a:ln>
            <a:effectLst/>
          </p:spPr>
          <p:style>
            <a:lnRef idx="1">
              <a:schemeClr val="accent1"/>
            </a:lnRef>
            <a:fillRef idx="3">
              <a:schemeClr val="accent1"/>
            </a:fillRef>
            <a:effectRef idx="2">
              <a:schemeClr val="accent1"/>
            </a:effectRef>
            <a:fontRef idx="minor">
              <a:schemeClr val="lt1"/>
            </a:fontRef>
          </p:style>
          <p:txBody>
            <a:bodyPr lIns="25714" tIns="0" rIns="25714" bIns="25714" rtlCol="0" anchor="t"/>
            <a:lstStyle/>
            <a:p>
              <a:r>
                <a:rPr lang="en-US" altLang="ja-JP" sz="457" b="1"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*1</a:t>
              </a:r>
            </a:p>
          </p:txBody>
        </p:sp>
        <p:sp>
          <p:nvSpPr>
            <p:cNvPr id="233" name="正方形/長方形 232"/>
            <p:cNvSpPr/>
            <p:nvPr/>
          </p:nvSpPr>
          <p:spPr bwMode="gray">
            <a:xfrm>
              <a:off x="3039685" y="5923563"/>
              <a:ext cx="2036135" cy="61940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pPr algn="l"/>
              <a:r>
                <a:rPr lang="en-US" altLang="ja-JP" sz="457" b="1"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*1:Cloud service categories</a:t>
              </a:r>
            </a:p>
            <a:p>
              <a:pPr algn="l"/>
              <a:r>
                <a:rPr lang="en-US" altLang="ja-JP" sz="457" b="1"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*2:Emerging cloud service categories</a:t>
              </a:r>
            </a:p>
            <a:p>
              <a:pPr algn="l"/>
              <a:endParaRPr lang="en-US" altLang="ja-JP" sz="457" b="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l"/>
              <a:r>
                <a:rPr lang="ja-JP" altLang="en-US" sz="457" b="1"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Reference: ISO/IEC 17788:2014</a:t>
              </a:r>
            </a:p>
            <a:p>
              <a:pPr algn="l"/>
              <a:r>
                <a:rPr lang="en-US" altLang="ja-JP" sz="457" b="1"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Information technology</a:t>
              </a:r>
            </a:p>
            <a:p>
              <a:pPr algn="l"/>
              <a:r>
                <a:rPr lang="en-US" altLang="ja-JP" sz="457" b="1"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 Cloud computing -- Overview and vocabulary</a:t>
              </a:r>
            </a:p>
          </p:txBody>
        </p:sp>
        <p:sp>
          <p:nvSpPr>
            <p:cNvPr id="235" name="角丸四角形 234"/>
            <p:cNvSpPr/>
            <p:nvPr/>
          </p:nvSpPr>
          <p:spPr>
            <a:xfrm>
              <a:off x="5054254" y="4109638"/>
              <a:ext cx="964286" cy="2569686"/>
            </a:xfrm>
            <a:prstGeom prst="roundRect">
              <a:avLst>
                <a:gd name="adj" fmla="val 2128"/>
              </a:avLst>
            </a:prstGeom>
            <a:noFill/>
            <a:ln w="25400">
              <a:solidFill>
                <a:srgbClr val="002060"/>
              </a:solidFill>
              <a:prstDash val="dash"/>
            </a:ln>
            <a:effectLst/>
          </p:spPr>
          <p:style>
            <a:lnRef idx="1">
              <a:schemeClr val="accent1"/>
            </a:lnRef>
            <a:fillRef idx="3">
              <a:schemeClr val="accent1"/>
            </a:fillRef>
            <a:effectRef idx="2">
              <a:schemeClr val="accent1"/>
            </a:effectRef>
            <a:fontRef idx="minor">
              <a:schemeClr val="lt1"/>
            </a:fontRef>
          </p:style>
          <p:txBody>
            <a:bodyPr lIns="25714" tIns="0" rIns="25714" bIns="25714" rtlCol="0" anchor="t"/>
            <a:lstStyle/>
            <a:p>
              <a:r>
                <a:rPr lang="en-US" altLang="ja-JP" sz="457" b="1"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*2</a:t>
              </a:r>
              <a:endParaRPr lang="en-US" altLang="ja-JP" sz="457" b="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26" name="グループ化 25"/>
            <p:cNvGrpSpPr/>
            <p:nvPr/>
          </p:nvGrpSpPr>
          <p:grpSpPr>
            <a:xfrm>
              <a:off x="8051595" y="2137266"/>
              <a:ext cx="894592" cy="1070115"/>
              <a:chOff x="9966158" y="3745715"/>
              <a:chExt cx="1252429" cy="1337109"/>
            </a:xfrm>
          </p:grpSpPr>
          <p:sp>
            <p:nvSpPr>
              <p:cNvPr id="231" name="正方形/長方形 230"/>
              <p:cNvSpPr/>
              <p:nvPr/>
            </p:nvSpPr>
            <p:spPr bwMode="gray">
              <a:xfrm>
                <a:off x="9966158" y="3890946"/>
                <a:ext cx="1249247" cy="1191878"/>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237"/>
                  </a:rPr>
                  <a:t>apache JMeter</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38"/>
                  </a:rPr>
                  <a:t>bonnie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39"/>
                  </a:rPr>
                  <a:t>FindBugs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40"/>
                  </a:rPr>
                  <a:t>Gdb</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41"/>
                  </a:rPr>
                  <a:t>Jenkins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42"/>
                  </a:rPr>
                  <a:t>JUnit</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43"/>
                  </a:rPr>
                  <a:t>PasTmon</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44"/>
                  </a:rPr>
                  <a:t>Selenium</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45"/>
                  </a:rPr>
                  <a:t>TestNG</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46"/>
                  </a:rPr>
                  <a:t>Valgrind</a:t>
                </a:r>
                <a:endParaRPr kumimoji="0" lang="en-US" altLang="ja-JP" sz="457" kern="0" dirty="0">
                  <a:latin typeface="Meiryo UI" pitchFamily="50" charset="-128"/>
                  <a:ea typeface="Meiryo UI" pitchFamily="50" charset="-128"/>
                  <a:cs typeface="Meiryo UI" pitchFamily="50" charset="-128"/>
                </a:endParaRPr>
              </a:p>
            </p:txBody>
          </p:sp>
          <p:sp>
            <p:nvSpPr>
              <p:cNvPr id="234" name="テキスト ボックス 233"/>
              <p:cNvSpPr txBox="1"/>
              <p:nvPr/>
            </p:nvSpPr>
            <p:spPr bwMode="gray">
              <a:xfrm>
                <a:off x="9969340" y="3745715"/>
                <a:ext cx="1249247" cy="145231"/>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Test Tools</a:t>
                </a:r>
              </a:p>
            </p:txBody>
          </p:sp>
        </p:grpSp>
        <p:sp>
          <p:nvSpPr>
            <p:cNvPr id="236" name="Freeform 262"/>
            <p:cNvSpPr>
              <a:spLocks noChangeArrowheads="1"/>
            </p:cNvSpPr>
            <p:nvPr/>
          </p:nvSpPr>
          <p:spPr bwMode="auto">
            <a:xfrm>
              <a:off x="3013948" y="407676"/>
              <a:ext cx="3002005" cy="2544722"/>
            </a:xfrm>
            <a:custGeom>
              <a:avLst/>
              <a:gdLst>
                <a:gd name="T0" fmla="*/ 2657 w 2658"/>
                <a:gd name="T1" fmla="*/ 3074 h 3075"/>
                <a:gd name="T2" fmla="*/ 0 w 2658"/>
                <a:gd name="T3" fmla="*/ 3074 h 3075"/>
                <a:gd name="T4" fmla="*/ 0 w 2658"/>
                <a:gd name="T5" fmla="*/ 0 h 3075"/>
                <a:gd name="T6" fmla="*/ 2657 w 2658"/>
                <a:gd name="T7" fmla="*/ 0 h 3075"/>
                <a:gd name="T8" fmla="*/ 2657 w 2658"/>
                <a:gd name="T9" fmla="*/ 3074 h 3075"/>
              </a:gdLst>
              <a:ahLst/>
              <a:cxnLst>
                <a:cxn ang="0">
                  <a:pos x="T0" y="T1"/>
                </a:cxn>
                <a:cxn ang="0">
                  <a:pos x="T2" y="T3"/>
                </a:cxn>
                <a:cxn ang="0">
                  <a:pos x="T4" y="T5"/>
                </a:cxn>
                <a:cxn ang="0">
                  <a:pos x="T6" y="T7"/>
                </a:cxn>
                <a:cxn ang="0">
                  <a:pos x="T8" y="T9"/>
                </a:cxn>
              </a:cxnLst>
              <a:rect l="0" t="0" r="r" b="b"/>
              <a:pathLst>
                <a:path w="2658" h="3075">
                  <a:moveTo>
                    <a:pt x="2657" y="3074"/>
                  </a:moveTo>
                  <a:lnTo>
                    <a:pt x="0" y="3074"/>
                  </a:lnTo>
                  <a:lnTo>
                    <a:pt x="0" y="0"/>
                  </a:lnTo>
                  <a:lnTo>
                    <a:pt x="2657" y="0"/>
                  </a:lnTo>
                  <a:lnTo>
                    <a:pt x="2657" y="3074"/>
                  </a:lnTo>
                </a:path>
              </a:pathLst>
            </a:custGeom>
            <a:solidFill>
              <a:schemeClr val="accent2">
                <a:lumMod val="20000"/>
                <a:lumOff val="80000"/>
              </a:schemeClr>
            </a:solidFill>
            <a:ln w="9525" cap="flat">
              <a:solidFill>
                <a:schemeClr val="tx1"/>
              </a:solidFill>
              <a:round/>
              <a:headEnd/>
              <a:tailEnd/>
            </a:ln>
            <a:effectLst/>
          </p:spPr>
          <p:txBody>
            <a:bodyPr wrap="none" lIns="82943" tIns="41471" rIns="82943" bIns="41471" anchor="t"/>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BigData</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9" name="グループ化 8"/>
            <p:cNvGrpSpPr/>
            <p:nvPr/>
          </p:nvGrpSpPr>
          <p:grpSpPr>
            <a:xfrm>
              <a:off x="134471" y="542123"/>
              <a:ext cx="892319" cy="1091159"/>
              <a:chOff x="193155" y="786348"/>
              <a:chExt cx="1249247" cy="1527623"/>
            </a:xfrm>
          </p:grpSpPr>
          <p:sp>
            <p:nvSpPr>
              <p:cNvPr id="21" name="テキスト ボックス 20"/>
              <p:cNvSpPr txBox="1"/>
              <p:nvPr/>
            </p:nvSpPr>
            <p:spPr bwMode="gray">
              <a:xfrm>
                <a:off x="193155" y="786348"/>
                <a:ext cx="1249247" cy="145231"/>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Desktop</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0" name="正方形/長方形 19"/>
              <p:cNvSpPr/>
              <p:nvPr/>
            </p:nvSpPr>
            <p:spPr bwMode="gray">
              <a:xfrm>
                <a:off x="193155" y="931509"/>
                <a:ext cx="1249247" cy="1382462"/>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247"/>
                  </a:rPr>
                  <a:t>Chromium</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48"/>
                  </a:rPr>
                  <a:t>Firefox</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49"/>
                  </a:rPr>
                  <a:t>Evolution</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50"/>
                  </a:rPr>
                  <a:t>KDE</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51"/>
                  </a:rPr>
                  <a:t>Kopete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52"/>
                  </a:rPr>
                  <a:t>Open Manager</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53"/>
                  </a:rPr>
                  <a:t>Pidgin</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54"/>
                  </a:rPr>
                  <a:t>RealVNC</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55"/>
                  </a:rPr>
                  <a:t>Sylpheed</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56"/>
                  </a:rPr>
                  <a:t>Thunderbird</a:t>
                </a:r>
                <a:endParaRPr kumimoji="0" lang="en-US" altLang="ja-JP" sz="457" kern="0" dirty="0">
                  <a:latin typeface="Meiryo UI" pitchFamily="50" charset="-128"/>
                  <a:ea typeface="Meiryo UI" pitchFamily="50" charset="-128"/>
                  <a:cs typeface="Meiryo UI" pitchFamily="50" charset="-128"/>
                </a:endParaRPr>
              </a:p>
            </p:txBody>
          </p:sp>
        </p:grpSp>
        <p:grpSp>
          <p:nvGrpSpPr>
            <p:cNvPr id="194" name="グループ化 193"/>
            <p:cNvGrpSpPr/>
            <p:nvPr/>
          </p:nvGrpSpPr>
          <p:grpSpPr>
            <a:xfrm>
              <a:off x="3110338" y="4996452"/>
              <a:ext cx="892319" cy="492301"/>
              <a:chOff x="5688124" y="1116210"/>
              <a:chExt cx="3240360" cy="625570"/>
            </a:xfrm>
          </p:grpSpPr>
          <p:sp>
            <p:nvSpPr>
              <p:cNvPr id="195" name="正方形/長方形 194"/>
              <p:cNvSpPr/>
              <p:nvPr/>
            </p:nvSpPr>
            <p:spPr bwMode="gray">
              <a:xfrm>
                <a:off x="5688124" y="1333169"/>
                <a:ext cx="3240360" cy="408611"/>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257"/>
                  </a:rPr>
                  <a:t>CloudFoundry</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58"/>
                  </a:rPr>
                  <a:t>Deltacloud</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59"/>
                  </a:rPr>
                  <a:t>OpenShift</a:t>
                </a:r>
                <a:endParaRPr kumimoji="0" lang="en-US" altLang="ja-JP" sz="457" kern="0" dirty="0">
                  <a:latin typeface="Meiryo UI" pitchFamily="50" charset="-128"/>
                  <a:ea typeface="Meiryo UI" pitchFamily="50" charset="-128"/>
                  <a:cs typeface="Meiryo UI" pitchFamily="50" charset="-128"/>
                </a:endParaRPr>
              </a:p>
            </p:txBody>
          </p:sp>
          <p:sp>
            <p:nvSpPr>
              <p:cNvPr id="196" name="テキスト ボックス 195"/>
              <p:cNvSpPr txBox="1"/>
              <p:nvPr/>
            </p:nvSpPr>
            <p:spPr bwMode="gray">
              <a:xfrm>
                <a:off x="5688124" y="1116210"/>
                <a:ext cx="3240360" cy="216530"/>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457" kern="0" noProof="1">
                    <a:solidFill>
                      <a:srgbClr val="000000"/>
                    </a:solidFill>
                    <a:latin typeface="Tw Cen MT Condensed" panose="020B0606020104020203" pitchFamily="34" charset="0"/>
                    <a:ea typeface="Meiryo UI" pitchFamily="50" charset="-128"/>
                    <a:cs typeface="Meiryo UI" pitchFamily="50" charset="-128"/>
                  </a:rPr>
                  <a:t>Platform as a Service (PaaS)</a:t>
                </a:r>
                <a:endParaRPr kumimoji="0" lang="ja-JP" altLang="en-US" sz="457"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00" name="グループ化 199"/>
            <p:cNvGrpSpPr/>
            <p:nvPr/>
          </p:nvGrpSpPr>
          <p:grpSpPr>
            <a:xfrm>
              <a:off x="4083408" y="4197542"/>
              <a:ext cx="892319" cy="429285"/>
              <a:chOff x="5688124" y="1408583"/>
              <a:chExt cx="3240360" cy="545495"/>
            </a:xfrm>
          </p:grpSpPr>
          <p:sp>
            <p:nvSpPr>
              <p:cNvPr id="201" name="正方形/長方形 200"/>
              <p:cNvSpPr/>
              <p:nvPr/>
            </p:nvSpPr>
            <p:spPr bwMode="gray">
              <a:xfrm>
                <a:off x="5688124" y="1670416"/>
                <a:ext cx="3240360" cy="283662"/>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solidFill>
                      <a:srgbClr val="000000"/>
                    </a:solidFill>
                    <a:latin typeface="Meiryo UI" pitchFamily="50" charset="-128"/>
                    <a:ea typeface="Meiryo UI" pitchFamily="50" charset="-128"/>
                    <a:cs typeface="Meiryo UI" pitchFamily="50" charset="-128"/>
                    <a:hlinkClick r:id="rId260"/>
                  </a:rPr>
                  <a:t>OpenStack Nova</a:t>
                </a: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653156">
                  <a:defRPr/>
                </a:pPr>
                <a:r>
                  <a:rPr kumimoji="0" lang="en-US" altLang="ja-JP" sz="457" kern="0" noProof="1">
                    <a:solidFill>
                      <a:srgbClr val="000000"/>
                    </a:solidFill>
                    <a:latin typeface="Meiryo UI" pitchFamily="50" charset="-128"/>
                    <a:ea typeface="Meiryo UI" pitchFamily="50" charset="-128"/>
                    <a:cs typeface="Meiryo UI" pitchFamily="50" charset="-128"/>
                    <a:hlinkClick r:id="rId261"/>
                  </a:rPr>
                  <a:t>OpenStack Glance</a:t>
                </a: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202" name="テキスト ボックス 201"/>
              <p:cNvSpPr txBox="1"/>
              <p:nvPr/>
            </p:nvSpPr>
            <p:spPr bwMode="gray">
              <a:xfrm>
                <a:off x="5688124" y="1408583"/>
                <a:ext cx="3240360" cy="261403"/>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457" kern="0" noProof="1">
                    <a:solidFill>
                      <a:srgbClr val="000000"/>
                    </a:solidFill>
                    <a:latin typeface="Tw Cen MT Condensed" panose="020B0606020104020203" pitchFamily="34" charset="0"/>
                    <a:ea typeface="Meiryo UI" pitchFamily="50" charset="-128"/>
                    <a:cs typeface="Meiryo UI" pitchFamily="50" charset="-128"/>
                  </a:rPr>
                  <a:t>Compute as a Service</a:t>
                </a:r>
              </a:p>
              <a:p>
                <a:pPr defTabSz="653156" fontAlgn="ctr">
                  <a:lnSpc>
                    <a:spcPts val="571"/>
                  </a:lnSpc>
                  <a:defRPr/>
                </a:pPr>
                <a:r>
                  <a:rPr kumimoji="0" lang="en-US" altLang="ja-JP" sz="457" kern="0" noProof="1">
                    <a:solidFill>
                      <a:srgbClr val="000000"/>
                    </a:solidFill>
                    <a:latin typeface="Tw Cen MT Condensed" panose="020B0606020104020203" pitchFamily="34" charset="0"/>
                    <a:ea typeface="Meiryo UI" pitchFamily="50" charset="-128"/>
                    <a:cs typeface="Meiryo UI" pitchFamily="50" charset="-128"/>
                  </a:rPr>
                  <a:t>(CompaaS)</a:t>
                </a:r>
                <a:endParaRPr kumimoji="0" lang="ja-JP" altLang="en-US" sz="457"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03" name="グループ化 202"/>
            <p:cNvGrpSpPr/>
            <p:nvPr/>
          </p:nvGrpSpPr>
          <p:grpSpPr>
            <a:xfrm>
              <a:off x="4086448" y="4663308"/>
              <a:ext cx="892319" cy="325719"/>
              <a:chOff x="5688124" y="1516792"/>
              <a:chExt cx="3240360" cy="413893"/>
            </a:xfrm>
          </p:grpSpPr>
          <p:sp>
            <p:nvSpPr>
              <p:cNvPr id="204" name="正方形/長方形 203"/>
              <p:cNvSpPr/>
              <p:nvPr/>
            </p:nvSpPr>
            <p:spPr bwMode="gray">
              <a:xfrm>
                <a:off x="5688124" y="1670416"/>
                <a:ext cx="3240360" cy="260269"/>
              </a:xfrm>
              <a:prstGeom prst="rect">
                <a:avLst/>
              </a:prstGeom>
              <a:solidFill>
                <a:schemeClr val="bg1"/>
              </a:solidFill>
              <a:ln w="9525">
                <a:solidFill>
                  <a:schemeClr val="tx1"/>
                </a:solidFill>
                <a:miter lim="800000"/>
                <a:headEnd/>
                <a:tailEnd/>
              </a:ln>
            </p:spPr>
            <p:txBody>
              <a:bodyPr lIns="25714" rIns="25714" anchor="t"/>
              <a:lstStyle/>
              <a:p>
                <a:pPr defTabSz="653156">
                  <a:defRPr/>
                </a:pPr>
                <a:endParaRPr kumimoji="0" lang="en-US" altLang="ja-JP" sz="457" b="1" kern="0">
                  <a:solidFill>
                    <a:srgbClr val="000000"/>
                  </a:solidFill>
                  <a:latin typeface="Meiryo UI" pitchFamily="50" charset="-128"/>
                  <a:ea typeface="Meiryo UI" pitchFamily="50" charset="-128"/>
                  <a:cs typeface="Meiryo UI" pitchFamily="50" charset="-128"/>
                </a:endParaRPr>
              </a:p>
            </p:txBody>
          </p:sp>
          <p:sp>
            <p:nvSpPr>
              <p:cNvPr id="205" name="テキスト ボックス 204"/>
              <p:cNvSpPr txBox="1"/>
              <p:nvPr/>
            </p:nvSpPr>
            <p:spPr bwMode="gray">
              <a:xfrm>
                <a:off x="5688124" y="1516792"/>
                <a:ext cx="3240360" cy="221263"/>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457" kern="0" noProof="1">
                    <a:solidFill>
                      <a:srgbClr val="000000"/>
                    </a:solidFill>
                    <a:latin typeface="Tw Cen MT Condensed" panose="020B0606020104020203" pitchFamily="34" charset="0"/>
                    <a:ea typeface="Meiryo UI" pitchFamily="50" charset="-128"/>
                    <a:cs typeface="Meiryo UI" pitchFamily="50" charset="-128"/>
                  </a:rPr>
                  <a:t>Communications as a Service (CaaS)</a:t>
                </a:r>
                <a:endParaRPr kumimoji="0" lang="ja-JP" altLang="en-US" sz="457"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06" name="グループ化 205"/>
            <p:cNvGrpSpPr/>
            <p:nvPr/>
          </p:nvGrpSpPr>
          <p:grpSpPr>
            <a:xfrm>
              <a:off x="4083408" y="5009507"/>
              <a:ext cx="892319" cy="501293"/>
              <a:chOff x="5688124" y="1408583"/>
              <a:chExt cx="3240360" cy="636997"/>
            </a:xfrm>
          </p:grpSpPr>
          <p:sp>
            <p:nvSpPr>
              <p:cNvPr id="207" name="正方形/長方形 206"/>
              <p:cNvSpPr/>
              <p:nvPr/>
            </p:nvSpPr>
            <p:spPr bwMode="gray">
              <a:xfrm>
                <a:off x="5688124" y="1670416"/>
                <a:ext cx="3240360" cy="375164"/>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solidFill>
                      <a:srgbClr val="000000"/>
                    </a:solidFill>
                    <a:latin typeface="Meiryo UI" pitchFamily="50" charset="-128"/>
                    <a:ea typeface="Meiryo UI" pitchFamily="50" charset="-128"/>
                    <a:cs typeface="Meiryo UI" pitchFamily="50" charset="-128"/>
                    <a:hlinkClick r:id="rId262"/>
                  </a:rPr>
                  <a:t>OpenStack Cinder</a:t>
                </a: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653156">
                  <a:defRPr/>
                </a:pPr>
                <a:r>
                  <a:rPr kumimoji="0" lang="en-US" altLang="ja-JP" sz="457" kern="0" noProof="1">
                    <a:solidFill>
                      <a:srgbClr val="000000"/>
                    </a:solidFill>
                    <a:latin typeface="Meiryo UI" pitchFamily="50" charset="-128"/>
                    <a:ea typeface="Meiryo UI" pitchFamily="50" charset="-128"/>
                    <a:cs typeface="Meiryo UI" pitchFamily="50" charset="-128"/>
                    <a:hlinkClick r:id="rId263"/>
                  </a:rPr>
                  <a:t>OpenStack Manila</a:t>
                </a:r>
                <a:endParaRPr kumimoji="0" lang="en-US" altLang="ja-JP" sz="457" kern="0" dirty="0">
                  <a:solidFill>
                    <a:srgbClr val="000000"/>
                  </a:solidFill>
                  <a:latin typeface="Meiryo UI" pitchFamily="50" charset="-128"/>
                  <a:ea typeface="Meiryo UI" pitchFamily="50" charset="-128"/>
                  <a:cs typeface="Meiryo UI" pitchFamily="50" charset="-128"/>
                </a:endParaRPr>
              </a:p>
              <a:p>
                <a:pPr>
                  <a:defRPr/>
                </a:pPr>
                <a:r>
                  <a:rPr kumimoji="0" lang="en-US" altLang="ja-JP" sz="457" kern="0" noProof="1">
                    <a:solidFill>
                      <a:srgbClr val="000000"/>
                    </a:solidFill>
                    <a:latin typeface="Meiryo UI" pitchFamily="50" charset="-128"/>
                    <a:ea typeface="Meiryo UI" pitchFamily="50" charset="-128"/>
                    <a:cs typeface="Meiryo UI" pitchFamily="50" charset="-128"/>
                    <a:hlinkClick r:id="rId264"/>
                  </a:rPr>
                  <a:t>OpenStack Swift</a:t>
                </a: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653156">
                  <a:defRPr/>
                </a:pP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208" name="テキスト ボックス 207"/>
              <p:cNvSpPr txBox="1"/>
              <p:nvPr/>
            </p:nvSpPr>
            <p:spPr bwMode="gray">
              <a:xfrm>
                <a:off x="5688124" y="1408583"/>
                <a:ext cx="3240360" cy="261403"/>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457" kern="0" noProof="1">
                    <a:solidFill>
                      <a:srgbClr val="000000"/>
                    </a:solidFill>
                    <a:latin typeface="Tw Cen MT Condensed" panose="020B0606020104020203" pitchFamily="34" charset="0"/>
                    <a:ea typeface="Meiryo UI" pitchFamily="50" charset="-128"/>
                    <a:cs typeface="Meiryo UI" pitchFamily="50" charset="-128"/>
                  </a:rPr>
                  <a:t>Data Storage as a Service</a:t>
                </a:r>
              </a:p>
              <a:p>
                <a:pPr defTabSz="653156" fontAlgn="ctr">
                  <a:lnSpc>
                    <a:spcPts val="571"/>
                  </a:lnSpc>
                  <a:defRPr/>
                </a:pPr>
                <a:r>
                  <a:rPr kumimoji="0" lang="en-US" altLang="ja-JP" sz="457" kern="0" noProof="1">
                    <a:solidFill>
                      <a:srgbClr val="000000"/>
                    </a:solidFill>
                    <a:latin typeface="Tw Cen MT Condensed" panose="020B0606020104020203" pitchFamily="34" charset="0"/>
                    <a:ea typeface="Meiryo UI" pitchFamily="50" charset="-128"/>
                    <a:cs typeface="Meiryo UI" pitchFamily="50" charset="-128"/>
                  </a:rPr>
                  <a:t>(DSaaS)</a:t>
                </a:r>
                <a:endParaRPr kumimoji="0" lang="ja-JP" altLang="en-US" sz="457"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69" name="グループ化 268"/>
            <p:cNvGrpSpPr/>
            <p:nvPr/>
          </p:nvGrpSpPr>
          <p:grpSpPr>
            <a:xfrm>
              <a:off x="5070585" y="550889"/>
              <a:ext cx="898987" cy="571734"/>
              <a:chOff x="5512361" y="1308690"/>
              <a:chExt cx="3416126" cy="825151"/>
            </a:xfrm>
          </p:grpSpPr>
          <p:sp>
            <p:nvSpPr>
              <p:cNvPr id="270" name="正方形/長方形 269"/>
              <p:cNvSpPr/>
              <p:nvPr/>
            </p:nvSpPr>
            <p:spPr bwMode="gray">
              <a:xfrm>
                <a:off x="5514736" y="1540338"/>
                <a:ext cx="3413747" cy="593503"/>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265"/>
                  </a:rPr>
                  <a:t>Pentaho*</a:t>
                </a:r>
                <a:endParaRPr kumimoji="0" lang="en-US" altLang="ja-JP" sz="457" kern="0" dirty="0">
                  <a:latin typeface="Meiryo UI" pitchFamily="50" charset="-128"/>
                  <a:ea typeface="Meiryo UI" pitchFamily="50" charset="-128"/>
                  <a:cs typeface="Meiryo UI" pitchFamily="50" charset="-128"/>
                </a:endParaRPr>
              </a:p>
              <a:p>
                <a:pPr defTabSz="466484">
                  <a:defRPr/>
                </a:pPr>
                <a:endParaRPr kumimoji="0" lang="en-US" altLang="ja-JP" sz="457" kern="0" dirty="0">
                  <a:latin typeface="Meiryo UI" pitchFamily="50" charset="-128"/>
                  <a:ea typeface="Meiryo UI" pitchFamily="50" charset="-128"/>
                  <a:cs typeface="Meiryo UI" pitchFamily="50" charset="-128"/>
                </a:endParaRP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271" name="テキスト ボックス 270"/>
              <p:cNvSpPr txBox="1"/>
              <p:nvPr/>
            </p:nvSpPr>
            <p:spPr bwMode="gray">
              <a:xfrm>
                <a:off x="5512361" y="1308690"/>
                <a:ext cx="3416126" cy="231716"/>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en-US" altLang="ja-JP"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BA/BI</a:t>
                </a:r>
                <a:endParaRPr kumimoji="0" lang="ja-JP" altLang="en-US" sz="457"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pic>
          <p:nvPicPr>
            <p:cNvPr id="1026" name="Picture 2" descr="Creative Commons license"/>
            <p:cNvPicPr>
              <a:picLocks noChangeAspect="1" noChangeArrowheads="1"/>
            </p:cNvPicPr>
            <p:nvPr/>
          </p:nvPicPr>
          <p:blipFill>
            <a:blip r:embed="rId266">
              <a:extLst>
                <a:ext uri="{28A0092B-C50C-407E-A947-70E740481C1C}">
                  <a14:useLocalDpi xmlns:a14="http://schemas.microsoft.com/office/drawing/2010/main" val="0"/>
                </a:ext>
              </a:extLst>
            </a:blip>
            <a:srcRect/>
            <a:stretch>
              <a:fillRect/>
            </a:stretch>
          </p:blipFill>
          <p:spPr bwMode="auto">
            <a:xfrm>
              <a:off x="8206082" y="147937"/>
              <a:ext cx="598714" cy="210911"/>
            </a:xfrm>
            <a:prstGeom prst="rect">
              <a:avLst/>
            </a:prstGeom>
            <a:noFill/>
            <a:extLst>
              <a:ext uri="{909E8E84-426E-40DD-AFC4-6F175D3DCCD1}">
                <a14:hiddenFill xmlns:a14="http://schemas.microsoft.com/office/drawing/2010/main">
                  <a:solidFill>
                    <a:srgbClr val="FFFFFF"/>
                  </a:solidFill>
                </a14:hiddenFill>
              </a:ext>
            </a:extLst>
          </p:spPr>
        </p:pic>
        <p:sp>
          <p:nvSpPr>
            <p:cNvPr id="28" name="テキスト ボックス 27"/>
            <p:cNvSpPr txBox="1"/>
            <p:nvPr/>
          </p:nvSpPr>
          <p:spPr>
            <a:xfrm>
              <a:off x="5529861" y="147937"/>
              <a:ext cx="2739853" cy="224229"/>
            </a:xfrm>
            <a:prstGeom prst="rect">
              <a:avLst/>
            </a:prstGeom>
            <a:noFill/>
          </p:spPr>
          <p:txBody>
            <a:bodyPr wrap="none" rtlCol="0">
              <a:spAutoFit/>
            </a:bodyPr>
            <a:lstStyle/>
            <a:p>
              <a:r>
                <a:rPr lang="en-US" altLang="ja-JP" sz="686" noProof="1"/>
                <a:t>©</a:t>
              </a:r>
              <a:r>
                <a:rPr lang="en-US" altLang="ja-JP" sz="686"/>
                <a:t>  </a:t>
              </a:r>
              <a:r>
                <a:rPr lang="en-US" altLang="ja-JP" sz="686" noProof="1"/>
                <a:t>Impress IT Leaders, Japan OSS Promotion Forum</a:t>
              </a:r>
              <a:endParaRPr lang="ja-JP" altLang="en-US" sz="686" dirty="0"/>
            </a:p>
          </p:txBody>
        </p:sp>
        <p:sp>
          <p:nvSpPr>
            <p:cNvPr id="29" name="テキスト ボックス 28"/>
            <p:cNvSpPr txBox="1"/>
            <p:nvPr/>
          </p:nvSpPr>
          <p:spPr>
            <a:xfrm>
              <a:off x="45783" y="6582452"/>
              <a:ext cx="1962856" cy="268022"/>
            </a:xfrm>
            <a:prstGeom prst="rect">
              <a:avLst/>
            </a:prstGeom>
            <a:noFill/>
          </p:spPr>
          <p:txBody>
            <a:bodyPr wrap="square" rtlCol="0">
              <a:spAutoFit/>
            </a:bodyPr>
            <a:lstStyle/>
            <a:p>
              <a:pPr algn="l"/>
              <a:r>
                <a:rPr lang="ja-JP" altLang="en-US" sz="457" noProof="1">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Shadow characters: </a:t>
              </a:r>
              <a:r>
                <a:rPr lang="ja-JP" altLang="en-US" sz="457" noProof="1">
                  <a:latin typeface="Meiryo UI" panose="020B0604030504040204" pitchFamily="50" charset="-128"/>
                  <a:ea typeface="Meiryo UI" panose="020B0604030504040204" pitchFamily="50" charset="-128"/>
                  <a:cs typeface="Meiryo UI" panose="020B0604030504040204" pitchFamily="50" charset="-128"/>
                </a:rPr>
                <a:t>Frequently used results of the Cloud Technology Subcommittee</a:t>
              </a:r>
              <a:endParaRPr lang="en-US" altLang="ja-JP" sz="457" dirty="0">
                <a:latin typeface="Meiryo UI" panose="020B0604030504040204" pitchFamily="50" charset="-128"/>
                <a:ea typeface="Meiryo UI" panose="020B0604030504040204" pitchFamily="50" charset="-128"/>
                <a:cs typeface="Meiryo UI" panose="020B0604030504040204" pitchFamily="50" charset="-128"/>
              </a:endParaRPr>
            </a:p>
            <a:p>
              <a:pPr algn="l"/>
              <a:r>
                <a:rPr lang="ja-JP" altLang="en-US" sz="457" noProof="1">
                  <a:latin typeface="Meiryo UI" panose="020B0604030504040204" pitchFamily="50" charset="-128"/>
                  <a:ea typeface="Meiryo UI" panose="020B0604030504040204" pitchFamily="50" charset="-128"/>
                  <a:cs typeface="Meiryo UI" panose="020B0604030504040204" pitchFamily="50" charset="-128"/>
                </a:rPr>
                <a:t>Oblique + green *: Overlap with Bigdata in other categories</a:t>
              </a:r>
            </a:p>
          </p:txBody>
        </p:sp>
        <p:grpSp>
          <p:nvGrpSpPr>
            <p:cNvPr id="272" name="グループ化 271"/>
            <p:cNvGrpSpPr/>
            <p:nvPr/>
          </p:nvGrpSpPr>
          <p:grpSpPr>
            <a:xfrm>
              <a:off x="5439880" y="2479211"/>
              <a:ext cx="536141" cy="187686"/>
              <a:chOff x="5587829" y="1407243"/>
              <a:chExt cx="3206206" cy="315342"/>
            </a:xfrm>
          </p:grpSpPr>
          <p:sp>
            <p:nvSpPr>
              <p:cNvPr id="282" name="正方形/長方形 281"/>
              <p:cNvSpPr/>
              <p:nvPr/>
            </p:nvSpPr>
            <p:spPr bwMode="gray">
              <a:xfrm>
                <a:off x="5590379" y="1494520"/>
                <a:ext cx="3203656" cy="228065"/>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u="sng" kern="0" noProof="1">
                    <a:latin typeface="Meiryo UI" pitchFamily="50" charset="-128"/>
                    <a:ea typeface="Meiryo UI" pitchFamily="50" charset="-128"/>
                    <a:cs typeface="Meiryo UI" pitchFamily="50" charset="-128"/>
                    <a:hlinkClick r:id="rId267"/>
                  </a:rPr>
                  <a:t>R</a:t>
                </a:r>
                <a:endParaRPr kumimoji="0" lang="en-US" altLang="ja-JP" sz="457" u="sng" kern="0" dirty="0">
                  <a:latin typeface="Meiryo UI" pitchFamily="50" charset="-128"/>
                  <a:ea typeface="Meiryo UI" pitchFamily="50" charset="-128"/>
                  <a:cs typeface="Meiryo UI" pitchFamily="50" charset="-128"/>
                </a:endParaRP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301" name="テキスト ボックス 300"/>
              <p:cNvSpPr txBox="1"/>
              <p:nvPr/>
            </p:nvSpPr>
            <p:spPr bwMode="gray">
              <a:xfrm>
                <a:off x="5587829" y="1407243"/>
                <a:ext cx="3206206" cy="146867"/>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Data analysis</a:t>
                </a:r>
              </a:p>
            </p:txBody>
          </p:sp>
        </p:grpSp>
        <p:grpSp>
          <p:nvGrpSpPr>
            <p:cNvPr id="302" name="グループ化 301"/>
            <p:cNvGrpSpPr/>
            <p:nvPr/>
          </p:nvGrpSpPr>
          <p:grpSpPr>
            <a:xfrm>
              <a:off x="5070357" y="1944967"/>
              <a:ext cx="902635" cy="481996"/>
              <a:chOff x="5635650" y="1413395"/>
              <a:chExt cx="3171383" cy="634377"/>
            </a:xfrm>
          </p:grpSpPr>
          <p:sp>
            <p:nvSpPr>
              <p:cNvPr id="303" name="正方形/長方形 302"/>
              <p:cNvSpPr/>
              <p:nvPr/>
            </p:nvSpPr>
            <p:spPr bwMode="gray">
              <a:xfrm>
                <a:off x="5635650" y="1530295"/>
                <a:ext cx="3171383" cy="517477"/>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65"/>
                  </a:rPr>
                  <a:t>Apache Drill*</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68"/>
                  </a:rPr>
                  <a:t>Apache Hive</a:t>
                </a:r>
                <a:endParaRPr kumimoji="0" lang="en-US" altLang="ja-JP" sz="457" kern="0" dirty="0">
                  <a:latin typeface="Meiryo UI" pitchFamily="50" charset="-128"/>
                  <a:ea typeface="Meiryo UI" pitchFamily="50" charset="-128"/>
                  <a:cs typeface="Meiryo UI" pitchFamily="50" charset="-128"/>
                </a:endParaRPr>
              </a:p>
              <a:p>
                <a:r>
                  <a:rPr kumimoji="0" lang="en-US" altLang="ja-JP" sz="457" u="sng" kern="0" noProof="1">
                    <a:latin typeface="Meiryo UI" pitchFamily="50" charset="-128"/>
                    <a:ea typeface="Meiryo UI" pitchFamily="50" charset="-128"/>
                    <a:cs typeface="Meiryo UI" pitchFamily="50" charset="-128"/>
                    <a:hlinkClick r:id="rId269"/>
                  </a:rPr>
                  <a:t>Apache Spark</a:t>
                </a:r>
                <a:r>
                  <a:rPr kumimoji="0" lang="en-US" altLang="ja-JP" sz="457" kern="0" noProof="1">
                    <a:solidFill>
                      <a:srgbClr val="000000"/>
                    </a:solidFill>
                    <a:latin typeface="Meiryo UI" pitchFamily="50" charset="-128"/>
                    <a:ea typeface="Meiryo UI" pitchFamily="50" charset="-128"/>
                    <a:cs typeface="Meiryo UI" pitchFamily="50" charset="-128"/>
                    <a:hlinkClick r:id="rId269"/>
                  </a:rPr>
                  <a:t>SQL</a:t>
                </a:r>
                <a:endParaRPr kumimoji="0" lang="en-US" altLang="ja-JP" sz="457" kern="0" dirty="0">
                  <a:solidFill>
                    <a:srgbClr val="000000"/>
                  </a:solidFill>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70"/>
                  </a:rPr>
                  <a:t>Impala</a:t>
                </a:r>
                <a:endParaRPr kumimoji="0" lang="en-US" altLang="ja-JP" sz="457" kern="0" dirty="0">
                  <a:latin typeface="Meiryo UI" pitchFamily="50" charset="-128"/>
                  <a:ea typeface="Meiryo UI" pitchFamily="50" charset="-128"/>
                  <a:cs typeface="Meiryo UI" pitchFamily="50" charset="-128"/>
                </a:endParaRP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304" name="テキスト ボックス 303"/>
              <p:cNvSpPr txBox="1"/>
              <p:nvPr/>
            </p:nvSpPr>
            <p:spPr bwMode="gray">
              <a:xfrm>
                <a:off x="5635650" y="1413395"/>
                <a:ext cx="3168171" cy="148512"/>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Quasi-real-time queries</a:t>
                </a:r>
              </a:p>
            </p:txBody>
          </p:sp>
        </p:grpSp>
        <p:grpSp>
          <p:nvGrpSpPr>
            <p:cNvPr id="310" name="グループ化 309"/>
            <p:cNvGrpSpPr/>
            <p:nvPr/>
          </p:nvGrpSpPr>
          <p:grpSpPr>
            <a:xfrm>
              <a:off x="5072203" y="1150237"/>
              <a:ext cx="905806" cy="752164"/>
              <a:chOff x="5778657" y="1402745"/>
              <a:chExt cx="3198175" cy="922677"/>
            </a:xfrm>
          </p:grpSpPr>
          <p:sp>
            <p:nvSpPr>
              <p:cNvPr id="311" name="正方形/長方形 310"/>
              <p:cNvSpPr/>
              <p:nvPr/>
            </p:nvSpPr>
            <p:spPr bwMode="gray">
              <a:xfrm>
                <a:off x="5778660" y="1504960"/>
                <a:ext cx="3198172" cy="820462"/>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i="1" u="sng" kern="0" noProof="1">
                    <a:latin typeface="Meiryo UI" pitchFamily="50" charset="-128"/>
                    <a:ea typeface="Meiryo UI" pitchFamily="50" charset="-128"/>
                    <a:cs typeface="Meiryo UI" pitchFamily="50" charset="-128"/>
                    <a:hlinkClick r:id="rId119"/>
                  </a:rPr>
                  <a:t>Apache Cassandra*</a:t>
                </a:r>
                <a:endParaRPr kumimoji="0" lang="en-US" altLang="ja-JP" sz="457" u="sng" kern="0" dirty="0">
                  <a:latin typeface="Meiryo UI" pitchFamily="50" charset="-128"/>
                  <a:ea typeface="Meiryo UI" pitchFamily="50" charset="-128"/>
                  <a:cs typeface="Meiryo UI" pitchFamily="50" charset="-128"/>
                </a:endParaRPr>
              </a:p>
              <a:p>
                <a:r>
                  <a:rPr kumimoji="0" lang="en-US" altLang="ja-JP" sz="457" u="sng" kern="0" noProof="1">
                    <a:latin typeface="Meiryo UI" pitchFamily="50" charset="-128"/>
                    <a:ea typeface="Meiryo UI" pitchFamily="50" charset="-128"/>
                    <a:cs typeface="Meiryo UI" pitchFamily="50" charset="-128"/>
                    <a:hlinkClick r:id="rId271"/>
                  </a:rPr>
                  <a:t>Apache HBase</a:t>
                </a:r>
                <a:endParaRPr kumimoji="0" lang="en-US" altLang="ja-JP" sz="457" u="sng"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72"/>
                  </a:rPr>
                  <a:t>infinispan</a:t>
                </a:r>
                <a:endParaRPr kumimoji="0" lang="en-US" altLang="ja-JP" sz="457" kern="0" dirty="0">
                  <a:latin typeface="Meiryo UI" pitchFamily="50" charset="-128"/>
                  <a:ea typeface="Meiryo UI" pitchFamily="50" charset="-128"/>
                  <a:cs typeface="Meiryo UI" pitchFamily="50" charset="-128"/>
                </a:endParaRPr>
              </a:p>
              <a:p>
                <a:r>
                  <a:rPr kumimoji="0" lang="en-US" altLang="ja-JP" sz="457" i="1" kern="0" noProof="1">
                    <a:latin typeface="Meiryo UI" pitchFamily="50" charset="-128"/>
                    <a:ea typeface="Meiryo UI" pitchFamily="50" charset="-128"/>
                    <a:cs typeface="Meiryo UI" pitchFamily="50" charset="-128"/>
                    <a:hlinkClick r:id="rId273"/>
                  </a:rPr>
                  <a:t>MongoDB*</a:t>
                </a:r>
                <a:endParaRPr kumimoji="0" lang="en-US" altLang="ja-JP" sz="457" kern="0" dirty="0">
                  <a:latin typeface="Meiryo UI" pitchFamily="50" charset="-128"/>
                  <a:ea typeface="Meiryo UI" pitchFamily="50" charset="-128"/>
                  <a:cs typeface="Meiryo UI" pitchFamily="50" charset="-128"/>
                </a:endParaRPr>
              </a:p>
              <a:p>
                <a:r>
                  <a:rPr kumimoji="0" lang="en-US" altLang="ja-JP" sz="457" u="sng" kern="0" noProof="1">
                    <a:latin typeface="Meiryo UI" pitchFamily="50" charset="-128"/>
                    <a:ea typeface="Meiryo UI" pitchFamily="50" charset="-128"/>
                    <a:cs typeface="Meiryo UI" pitchFamily="50" charset="-128"/>
                    <a:hlinkClick r:id="rId274"/>
                  </a:rPr>
                  <a:t>Redis</a:t>
                </a:r>
                <a:endParaRPr kumimoji="0" lang="en-US" altLang="ja-JP" sz="457" u="sng" kern="0" dirty="0">
                  <a:latin typeface="Meiryo UI" pitchFamily="50" charset="-128"/>
                  <a:ea typeface="Meiryo UI" pitchFamily="50" charset="-128"/>
                  <a:cs typeface="Meiryo UI" pitchFamily="50" charset="-128"/>
                </a:endParaRPr>
              </a:p>
              <a:p>
                <a:r>
                  <a:rPr kumimoji="0" lang="en-US" altLang="ja-JP" sz="457" i="1" u="sng" kern="0" noProof="1">
                    <a:latin typeface="Meiryo UI" pitchFamily="50" charset="-128"/>
                    <a:ea typeface="Meiryo UI" pitchFamily="50" charset="-128"/>
                    <a:cs typeface="Meiryo UI" pitchFamily="50" charset="-128"/>
                    <a:hlinkClick r:id="rId122"/>
                  </a:rPr>
                  <a:t>Riak*</a:t>
                </a:r>
                <a:endParaRPr kumimoji="0" lang="en-US" altLang="ja-JP" sz="457" u="sng" kern="0" dirty="0">
                  <a:latin typeface="Meiryo UI" pitchFamily="50" charset="-128"/>
                  <a:ea typeface="Meiryo UI" pitchFamily="50" charset="-128"/>
                  <a:cs typeface="Meiryo UI" pitchFamily="50" charset="-128"/>
                </a:endParaRPr>
              </a:p>
              <a:p>
                <a:pPr defTabSz="466484">
                  <a:defRPr/>
                </a:pPr>
                <a:r>
                  <a:rPr kumimoji="0" lang="en-US" altLang="ja-JP" sz="457" i="1" kern="0" noProof="1">
                    <a:solidFill>
                      <a:srgbClr val="92D050"/>
                    </a:solidFill>
                    <a:latin typeface="Meiryo UI" pitchFamily="50" charset="-128"/>
                    <a:ea typeface="Meiryo UI" pitchFamily="50" charset="-128"/>
                    <a:cs typeface="Meiryo UI" pitchFamily="50" charset="-128"/>
                    <a:hlinkClick r:id="rId123"/>
                  </a:rPr>
                  <a:t>VoltDB*</a:t>
                </a: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312" name="テキスト ボックス 311"/>
              <p:cNvSpPr txBox="1"/>
              <p:nvPr/>
            </p:nvSpPr>
            <p:spPr bwMode="gray">
              <a:xfrm>
                <a:off x="5778657" y="1402745"/>
                <a:ext cx="3198172" cy="127483"/>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In-memory DB/distributed KVS</a:t>
                </a:r>
                <a:endParaRPr kumimoji="0" lang="ja-JP" altLang="en-US" sz="457"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316" name="グループ化 315"/>
            <p:cNvGrpSpPr/>
            <p:nvPr/>
          </p:nvGrpSpPr>
          <p:grpSpPr>
            <a:xfrm>
              <a:off x="4081835" y="1950225"/>
              <a:ext cx="950441" cy="695994"/>
              <a:chOff x="5688124" y="1408586"/>
              <a:chExt cx="3240360" cy="803902"/>
            </a:xfrm>
          </p:grpSpPr>
          <p:sp>
            <p:nvSpPr>
              <p:cNvPr id="317" name="正方形/長方形 316"/>
              <p:cNvSpPr/>
              <p:nvPr/>
            </p:nvSpPr>
            <p:spPr bwMode="gray">
              <a:xfrm>
                <a:off x="5688124" y="1540338"/>
                <a:ext cx="3240360" cy="672150"/>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i="1" u="sng" kern="0" noProof="1">
                    <a:latin typeface="Meiryo UI" pitchFamily="50" charset="-128"/>
                    <a:ea typeface="Meiryo UI" pitchFamily="50" charset="-128"/>
                    <a:cs typeface="Meiryo UI" pitchFamily="50" charset="-128"/>
                    <a:hlinkClick r:id="rId67"/>
                  </a:rPr>
                  <a:t>Apache S4*</a:t>
                </a:r>
                <a:endParaRPr kumimoji="0" lang="en-US" altLang="ja-JP" sz="457" u="sng" kern="0" dirty="0">
                  <a:latin typeface="Meiryo UI" pitchFamily="50" charset="-128"/>
                  <a:ea typeface="Meiryo UI" pitchFamily="50" charset="-128"/>
                  <a:cs typeface="Meiryo UI" pitchFamily="50" charset="-128"/>
                </a:endParaRPr>
              </a:p>
              <a:p>
                <a:r>
                  <a:rPr kumimoji="0" lang="en-US" altLang="ja-JP" sz="457" u="sng" kern="0" noProof="1">
                    <a:latin typeface="Meiryo UI" pitchFamily="50" charset="-128"/>
                    <a:ea typeface="Meiryo UI" pitchFamily="50" charset="-128"/>
                    <a:cs typeface="Meiryo UI" pitchFamily="50" charset="-128"/>
                    <a:hlinkClick r:id="rId48"/>
                  </a:rPr>
                  <a:t>Apache Spark</a:t>
                </a:r>
                <a:r>
                  <a:rPr kumimoji="0" lang="en-US" altLang="ja-JP" sz="457" kern="0" noProof="1">
                    <a:solidFill>
                      <a:srgbClr val="000000"/>
                    </a:solidFill>
                    <a:latin typeface="Meiryo UI" pitchFamily="50" charset="-128"/>
                    <a:ea typeface="Meiryo UI" pitchFamily="50" charset="-128"/>
                    <a:cs typeface="Meiryo UI" pitchFamily="50" charset="-128"/>
                    <a:hlinkClick r:id="rId48"/>
                  </a:rPr>
                  <a:t>Streaming</a:t>
                </a:r>
                <a:endParaRPr kumimoji="0" lang="en-US" altLang="ja-JP" sz="457" kern="0" dirty="0">
                  <a:solidFill>
                    <a:srgbClr val="000000"/>
                  </a:solidFill>
                  <a:latin typeface="Meiryo UI" pitchFamily="50" charset="-128"/>
                  <a:ea typeface="Meiryo UI" pitchFamily="50" charset="-128"/>
                  <a:cs typeface="Meiryo UI" pitchFamily="50" charset="-128"/>
                </a:endParaRPr>
              </a:p>
              <a:p>
                <a:r>
                  <a:rPr kumimoji="0" lang="en-US" altLang="ja-JP" sz="457" i="1" u="sng" kern="0" noProof="1">
                    <a:latin typeface="Meiryo UI" pitchFamily="50" charset="-128"/>
                    <a:ea typeface="Meiryo UI" pitchFamily="50" charset="-128"/>
                    <a:cs typeface="Meiryo UI" pitchFamily="50" charset="-128"/>
                    <a:hlinkClick r:id="rId50"/>
                  </a:rPr>
                  <a:t>Apache Storm*</a:t>
                </a:r>
                <a:endParaRPr kumimoji="0" lang="en-US" altLang="ja-JP" sz="457" u="sng"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75"/>
                  </a:rPr>
                  <a:t>Drools Fusion</a:t>
                </a:r>
                <a:endParaRPr kumimoji="0" lang="en-US" altLang="ja-JP" sz="457" kern="0" dirty="0">
                  <a:solidFill>
                    <a:srgbClr val="000000"/>
                  </a:solidFill>
                  <a:latin typeface="Meiryo UI" pitchFamily="50" charset="-128"/>
                  <a:ea typeface="Meiryo UI" pitchFamily="50" charset="-128"/>
                  <a:cs typeface="Meiryo UI" pitchFamily="50" charset="-128"/>
                </a:endParaRPr>
              </a:p>
              <a:p>
                <a:r>
                  <a:rPr kumimoji="0" lang="en-US" altLang="ja-JP" sz="457" i="1" u="sng" kern="0" noProof="1">
                    <a:latin typeface="Meiryo UI" pitchFamily="50" charset="-128"/>
                    <a:ea typeface="Meiryo UI" pitchFamily="50" charset="-128"/>
                    <a:cs typeface="Meiryo UI" pitchFamily="50" charset="-128"/>
                    <a:hlinkClick r:id="rId276"/>
                  </a:rPr>
                  <a:t>Esper*</a:t>
                </a:r>
                <a:endParaRPr kumimoji="0" lang="en-US" altLang="ja-JP" sz="457" u="sng"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77"/>
                  </a:rPr>
                  <a:t>Jubatus*</a:t>
                </a:r>
                <a:endParaRPr kumimoji="0" lang="en-US" altLang="ja-JP" sz="457" kern="0" dirty="0">
                  <a:latin typeface="Meiryo UI" pitchFamily="50" charset="-128"/>
                  <a:ea typeface="Meiryo UI" pitchFamily="50" charset="-128"/>
                  <a:cs typeface="Meiryo UI" pitchFamily="50" charset="-128"/>
                </a:endParaRP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318" name="テキスト ボックス 317"/>
              <p:cNvSpPr txBox="1"/>
              <p:nvPr/>
            </p:nvSpPr>
            <p:spPr bwMode="gray">
              <a:xfrm>
                <a:off x="5688124" y="1408586"/>
                <a:ext cx="3240360" cy="131819"/>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en-US" altLang="ja-JP"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CEP</a:t>
                </a:r>
                <a:endParaRPr kumimoji="0" lang="ja-JP" altLang="en-US" sz="457"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321" name="グループ化 320"/>
            <p:cNvGrpSpPr/>
            <p:nvPr/>
          </p:nvGrpSpPr>
          <p:grpSpPr>
            <a:xfrm>
              <a:off x="4269641" y="991833"/>
              <a:ext cx="758701" cy="889077"/>
              <a:chOff x="5662183" y="1408585"/>
              <a:chExt cx="3242768" cy="1960484"/>
            </a:xfrm>
          </p:grpSpPr>
          <p:sp>
            <p:nvSpPr>
              <p:cNvPr id="322" name="正方形/長方形 321"/>
              <p:cNvSpPr/>
              <p:nvPr/>
            </p:nvSpPr>
            <p:spPr bwMode="gray">
              <a:xfrm>
                <a:off x="5662183" y="1540338"/>
                <a:ext cx="3240127" cy="1828731"/>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265"/>
                  </a:rPr>
                  <a:t>Caffe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07"/>
                  </a:rPr>
                  <a:t>Chainer</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78"/>
                  </a:rPr>
                  <a:t>CNTK</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79"/>
                  </a:rPr>
                  <a:t>Deeplearning4j</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80"/>
                  </a:rPr>
                  <a:t>DSSTNE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81"/>
                  </a:rPr>
                  <a:t>PredictionIO</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82"/>
                  </a:rPr>
                  <a:t>TensorFlow</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83"/>
                  </a:rPr>
                  <a:t>Theano</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84"/>
                  </a:rPr>
                  <a:t>Torch7</a:t>
                </a:r>
                <a:endParaRPr kumimoji="0" lang="en-US" altLang="ja-JP" sz="457" kern="0" dirty="0">
                  <a:latin typeface="Meiryo UI" pitchFamily="50" charset="-128"/>
                  <a:ea typeface="Meiryo UI" pitchFamily="50" charset="-128"/>
                  <a:cs typeface="Meiryo UI" pitchFamily="50" charset="-128"/>
                </a:endParaRP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323" name="テキスト ボックス 322"/>
              <p:cNvSpPr txBox="1"/>
              <p:nvPr/>
            </p:nvSpPr>
            <p:spPr bwMode="gray">
              <a:xfrm>
                <a:off x="5664591" y="1408585"/>
                <a:ext cx="3240360" cy="212073"/>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Deep Learning</a:t>
                </a:r>
              </a:p>
            </p:txBody>
          </p:sp>
        </p:grpSp>
        <p:grpSp>
          <p:nvGrpSpPr>
            <p:cNvPr id="324" name="グループ化 323"/>
            <p:cNvGrpSpPr/>
            <p:nvPr/>
          </p:nvGrpSpPr>
          <p:grpSpPr>
            <a:xfrm>
              <a:off x="4271905" y="545030"/>
              <a:ext cx="758565" cy="393035"/>
              <a:chOff x="5688124" y="1367263"/>
              <a:chExt cx="2725575" cy="822235"/>
            </a:xfrm>
          </p:grpSpPr>
          <p:sp>
            <p:nvSpPr>
              <p:cNvPr id="325" name="正方形/長方形 324"/>
              <p:cNvSpPr/>
              <p:nvPr/>
            </p:nvSpPr>
            <p:spPr bwMode="gray">
              <a:xfrm>
                <a:off x="5689767" y="1533713"/>
                <a:ext cx="2723932" cy="655785"/>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285"/>
                  </a:rPr>
                  <a:t>Hivemall</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77"/>
                  </a:rPr>
                  <a:t>Jubatus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86"/>
                  </a:rPr>
                  <a:t>Mlib</a:t>
                </a:r>
                <a:endParaRPr kumimoji="0" lang="en-US" altLang="ja-JP" sz="457" kern="0" dirty="0">
                  <a:latin typeface="Meiryo UI" pitchFamily="50" charset="-128"/>
                  <a:ea typeface="Meiryo UI" pitchFamily="50" charset="-128"/>
                  <a:cs typeface="Meiryo UI" pitchFamily="50" charset="-128"/>
                </a:endParaRPr>
              </a:p>
              <a:p>
                <a:endParaRPr kumimoji="0" lang="en-US" altLang="ja-JP" sz="457" kern="0" dirty="0">
                  <a:latin typeface="Meiryo UI" pitchFamily="50" charset="-128"/>
                  <a:ea typeface="Meiryo UI" pitchFamily="50" charset="-128"/>
                  <a:cs typeface="Meiryo UI" pitchFamily="50" charset="-128"/>
                </a:endParaRPr>
              </a:p>
            </p:txBody>
          </p:sp>
          <p:sp>
            <p:nvSpPr>
              <p:cNvPr id="326" name="テキスト ボックス 325"/>
              <p:cNvSpPr txBox="1"/>
              <p:nvPr/>
            </p:nvSpPr>
            <p:spPr bwMode="gray">
              <a:xfrm>
                <a:off x="5688124" y="1367263"/>
                <a:ext cx="2725574" cy="214438"/>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Machine Learning</a:t>
                </a:r>
              </a:p>
            </p:txBody>
          </p:sp>
        </p:grpSp>
        <p:grpSp>
          <p:nvGrpSpPr>
            <p:cNvPr id="327" name="グループ化 326"/>
            <p:cNvGrpSpPr/>
            <p:nvPr/>
          </p:nvGrpSpPr>
          <p:grpSpPr>
            <a:xfrm>
              <a:off x="3117638" y="2234230"/>
              <a:ext cx="892319" cy="653111"/>
              <a:chOff x="5587792" y="1352440"/>
              <a:chExt cx="3340694" cy="1440164"/>
            </a:xfrm>
          </p:grpSpPr>
          <p:sp>
            <p:nvSpPr>
              <p:cNvPr id="328" name="正方形/長方形 327"/>
              <p:cNvSpPr/>
              <p:nvPr/>
            </p:nvSpPr>
            <p:spPr bwMode="gray">
              <a:xfrm>
                <a:off x="5587792" y="1735097"/>
                <a:ext cx="3340694" cy="1057507"/>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47"/>
                  </a:rPr>
                  <a:t>Apache Hadoop HDFS</a:t>
                </a:r>
                <a:endParaRPr kumimoji="0" lang="en-US" altLang="ja-JP" sz="457" kern="0" dirty="0">
                  <a:latin typeface="Meiryo UI" pitchFamily="50" charset="-128"/>
                  <a:ea typeface="Meiryo UI" pitchFamily="50" charset="-128"/>
                  <a:cs typeface="Meiryo UI" pitchFamily="50" charset="-128"/>
                </a:endParaRPr>
              </a:p>
              <a:p>
                <a:r>
                  <a:rPr kumimoji="0" lang="en-US" altLang="ja-JP" sz="457" i="1" u="sng" kern="0" noProof="1">
                    <a:latin typeface="Meiryo UI" pitchFamily="50" charset="-128"/>
                    <a:ea typeface="Meiryo UI" pitchFamily="50" charset="-128"/>
                    <a:cs typeface="Meiryo UI" pitchFamily="50" charset="-128"/>
                    <a:hlinkClick r:id="rId223"/>
                  </a:rPr>
                  <a:t>Ceph*</a:t>
                </a:r>
                <a:endParaRPr kumimoji="0" lang="en-US" altLang="ja-JP" sz="457" u="sng" kern="0" dirty="0">
                  <a:latin typeface="Meiryo UI" pitchFamily="50" charset="-128"/>
                  <a:ea typeface="Meiryo UI" pitchFamily="50" charset="-128"/>
                  <a:cs typeface="Meiryo UI" pitchFamily="50" charset="-128"/>
                </a:endParaRPr>
              </a:p>
              <a:p>
                <a:r>
                  <a:rPr kumimoji="0" lang="en-US" altLang="ja-JP" sz="457" i="1" u="sng" kern="0" noProof="1">
                    <a:latin typeface="Meiryo UI" pitchFamily="50" charset="-128"/>
                    <a:ea typeface="Meiryo UI" pitchFamily="50" charset="-128"/>
                    <a:cs typeface="Meiryo UI" pitchFamily="50" charset="-128"/>
                    <a:hlinkClick r:id="rId224"/>
                  </a:rPr>
                  <a:t>GlusterFS*</a:t>
                </a:r>
                <a:endParaRPr kumimoji="0" lang="en-US" altLang="ja-JP" sz="457" u="sng" kern="0" dirty="0">
                  <a:latin typeface="Meiryo UI" pitchFamily="50" charset="-128"/>
                  <a:ea typeface="Meiryo UI" pitchFamily="50" charset="-128"/>
                  <a:cs typeface="Meiryo UI" pitchFamily="50" charset="-128"/>
                </a:endParaRPr>
              </a:p>
              <a:p>
                <a:r>
                  <a:rPr kumimoji="0" lang="en-US" altLang="ja-JP" sz="457" i="1" u="sng" kern="0" noProof="1">
                    <a:latin typeface="Meiryo UI" pitchFamily="50" charset="-128"/>
                    <a:ea typeface="Meiryo UI" pitchFamily="50" charset="-128"/>
                    <a:cs typeface="Meiryo UI" pitchFamily="50" charset="-128"/>
                    <a:hlinkClick r:id="rId225"/>
                  </a:rPr>
                  <a:t>Lustre*</a:t>
                </a:r>
                <a:endParaRPr kumimoji="0" lang="en-US" altLang="ja-JP" sz="457" u="sng" kern="0" dirty="0">
                  <a:latin typeface="Meiryo UI" pitchFamily="50" charset="-128"/>
                  <a:ea typeface="Meiryo UI" pitchFamily="50" charset="-128"/>
                  <a:cs typeface="Meiryo UI" pitchFamily="50" charset="-128"/>
                </a:endParaRP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329" name="テキスト ボックス 328"/>
              <p:cNvSpPr txBox="1"/>
              <p:nvPr/>
            </p:nvSpPr>
            <p:spPr bwMode="gray">
              <a:xfrm>
                <a:off x="5587792" y="1352440"/>
                <a:ext cx="3340694" cy="421557"/>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Data Accumulation /</a:t>
                </a:r>
              </a:p>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Distributed File System</a:t>
                </a:r>
              </a:p>
            </p:txBody>
          </p:sp>
        </p:grpSp>
        <p:grpSp>
          <p:nvGrpSpPr>
            <p:cNvPr id="331" name="グループ化 330"/>
            <p:cNvGrpSpPr/>
            <p:nvPr/>
          </p:nvGrpSpPr>
          <p:grpSpPr>
            <a:xfrm>
              <a:off x="3116753" y="1622567"/>
              <a:ext cx="891133" cy="593920"/>
              <a:chOff x="5688124" y="1408586"/>
              <a:chExt cx="3240360" cy="743382"/>
            </a:xfrm>
          </p:grpSpPr>
          <p:sp>
            <p:nvSpPr>
              <p:cNvPr id="332" name="正方形/長方形 331"/>
              <p:cNvSpPr/>
              <p:nvPr/>
            </p:nvSpPr>
            <p:spPr bwMode="gray">
              <a:xfrm>
                <a:off x="5688124" y="1540338"/>
                <a:ext cx="3240360" cy="611630"/>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u="sng" kern="0" noProof="1">
                    <a:latin typeface="Meiryo UI" pitchFamily="50" charset="-128"/>
                    <a:ea typeface="Meiryo UI" pitchFamily="50" charset="-128"/>
                    <a:cs typeface="Meiryo UI" pitchFamily="50" charset="-128"/>
                    <a:hlinkClick r:id="rId287"/>
                  </a:rPr>
                  <a:t>Apache Flume</a:t>
                </a:r>
                <a:endParaRPr kumimoji="0" lang="en-US" altLang="ja-JP" sz="457" u="sng"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88"/>
                  </a:rPr>
                  <a:t>Apache kafka</a:t>
                </a:r>
                <a:endParaRPr kumimoji="0" lang="en-US" altLang="ja-JP" sz="457" kern="0" dirty="0">
                  <a:latin typeface="Meiryo UI" pitchFamily="50" charset="-128"/>
                  <a:ea typeface="Meiryo UI" pitchFamily="50" charset="-128"/>
                  <a:cs typeface="Meiryo UI" pitchFamily="50" charset="-128"/>
                </a:endParaRPr>
              </a:p>
              <a:p>
                <a:r>
                  <a:rPr kumimoji="0" lang="en-US" altLang="ja-JP" sz="457" i="1" u="sng" kern="0" noProof="1">
                    <a:latin typeface="Meiryo UI" pitchFamily="50" charset="-128"/>
                    <a:ea typeface="Meiryo UI" pitchFamily="50" charset="-128"/>
                    <a:cs typeface="Meiryo UI" pitchFamily="50" charset="-128"/>
                    <a:hlinkClick r:id="rId49"/>
                  </a:rPr>
                  <a:t>Apache Sqoop*</a:t>
                </a:r>
                <a:endParaRPr kumimoji="0" lang="en-US" altLang="ja-JP" sz="457" i="1" u="sng"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89"/>
                  </a:rPr>
                  <a:t>Fluentd</a:t>
                </a:r>
                <a:endParaRPr kumimoji="0" lang="en-US" altLang="ja-JP" sz="457" kern="0" dirty="0">
                  <a:latin typeface="Meiryo UI" pitchFamily="50" charset="-128"/>
                  <a:ea typeface="Meiryo UI" pitchFamily="50" charset="-128"/>
                  <a:cs typeface="Meiryo UI" pitchFamily="50" charset="-128"/>
                </a:endParaRPr>
              </a:p>
              <a:p>
                <a:r>
                  <a:rPr kumimoji="0" lang="en-US" altLang="ja-JP" sz="457" u="sng" kern="0" noProof="1">
                    <a:latin typeface="Meiryo UI" pitchFamily="50" charset="-128"/>
                    <a:ea typeface="Meiryo UI" pitchFamily="50" charset="-128"/>
                    <a:cs typeface="Meiryo UI" pitchFamily="50" charset="-128"/>
                    <a:hlinkClick r:id="rId107"/>
                  </a:rPr>
                  <a:t>Talend*</a:t>
                </a:r>
                <a:endParaRPr kumimoji="0" lang="en-US" altLang="ja-JP" sz="457" u="sng" kern="0" dirty="0">
                  <a:latin typeface="Meiryo UI" pitchFamily="50" charset="-128"/>
                  <a:ea typeface="Meiryo UI" pitchFamily="50" charset="-128"/>
                  <a:cs typeface="Meiryo UI" pitchFamily="50" charset="-128"/>
                </a:endParaRPr>
              </a:p>
            </p:txBody>
          </p:sp>
          <p:sp>
            <p:nvSpPr>
              <p:cNvPr id="333" name="テキスト ボックス 332"/>
              <p:cNvSpPr txBox="1"/>
              <p:nvPr/>
            </p:nvSpPr>
            <p:spPr bwMode="gray">
              <a:xfrm>
                <a:off x="5688124" y="1408586"/>
                <a:ext cx="3240360" cy="131819"/>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Data Collection</a:t>
                </a:r>
              </a:p>
            </p:txBody>
          </p:sp>
        </p:grpSp>
        <p:grpSp>
          <p:nvGrpSpPr>
            <p:cNvPr id="334" name="グループ化 333"/>
            <p:cNvGrpSpPr/>
            <p:nvPr/>
          </p:nvGrpSpPr>
          <p:grpSpPr>
            <a:xfrm>
              <a:off x="3119623" y="1272253"/>
              <a:ext cx="883865" cy="320380"/>
              <a:chOff x="5688124" y="1384478"/>
              <a:chExt cx="3240360" cy="529847"/>
            </a:xfrm>
          </p:grpSpPr>
          <p:sp>
            <p:nvSpPr>
              <p:cNvPr id="335" name="正方形/長方形 334"/>
              <p:cNvSpPr/>
              <p:nvPr/>
            </p:nvSpPr>
            <p:spPr bwMode="gray">
              <a:xfrm>
                <a:off x="5688124" y="1540338"/>
                <a:ext cx="3240360" cy="373987"/>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41"/>
                  </a:rPr>
                  <a:t>Apache ManifoldCF*</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42"/>
                  </a:rPr>
                  <a:t>Apache Nutch*</a:t>
                </a:r>
                <a:endParaRPr kumimoji="0" lang="en-US" altLang="ja-JP" sz="457" kern="0" dirty="0">
                  <a:latin typeface="Meiryo UI" pitchFamily="50" charset="-128"/>
                  <a:ea typeface="Meiryo UI" pitchFamily="50" charset="-128"/>
                  <a:cs typeface="Meiryo UI" pitchFamily="50" charset="-128"/>
                </a:endParaRP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336" name="テキスト ボックス 335"/>
              <p:cNvSpPr txBox="1"/>
              <p:nvPr/>
            </p:nvSpPr>
            <p:spPr bwMode="gray">
              <a:xfrm>
                <a:off x="5688124" y="1384478"/>
                <a:ext cx="3240360" cy="155927"/>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Crawler</a:t>
                </a:r>
              </a:p>
            </p:txBody>
          </p:sp>
        </p:grpSp>
        <p:grpSp>
          <p:nvGrpSpPr>
            <p:cNvPr id="337" name="グループ化 336"/>
            <p:cNvGrpSpPr/>
            <p:nvPr/>
          </p:nvGrpSpPr>
          <p:grpSpPr>
            <a:xfrm>
              <a:off x="3117586" y="538457"/>
              <a:ext cx="1088809" cy="606141"/>
              <a:chOff x="5688121" y="1402070"/>
              <a:chExt cx="3976639" cy="712530"/>
            </a:xfrm>
          </p:grpSpPr>
          <p:sp>
            <p:nvSpPr>
              <p:cNvPr id="338" name="正方形/長方形 337"/>
              <p:cNvSpPr/>
              <p:nvPr/>
            </p:nvSpPr>
            <p:spPr bwMode="gray">
              <a:xfrm>
                <a:off x="5691797" y="1519804"/>
                <a:ext cx="3972963" cy="594796"/>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47"/>
                  </a:rPr>
                  <a:t>Apache Hadoop MapReduce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47"/>
                  </a:rPr>
                  <a:t>Apache Hadoop YARN</a:t>
                </a:r>
                <a:endParaRPr kumimoji="0" lang="en-US" altLang="ja-JP" sz="457" kern="0" dirty="0">
                  <a:latin typeface="Meiryo UI" pitchFamily="50" charset="-128"/>
                  <a:ea typeface="Meiryo UI" pitchFamily="50" charset="-128"/>
                  <a:cs typeface="Meiryo UI" pitchFamily="50" charset="-128"/>
                </a:endParaRPr>
              </a:p>
              <a:p>
                <a:pPr defTabSz="466484">
                  <a:defRPr/>
                </a:pPr>
                <a:r>
                  <a:rPr kumimoji="0" lang="en-US" altLang="ja-JP" sz="457" kern="0" noProof="1">
                    <a:solidFill>
                      <a:srgbClr val="000000"/>
                    </a:solidFill>
                    <a:latin typeface="Meiryo UI" pitchFamily="50" charset="-128"/>
                    <a:ea typeface="Meiryo UI" pitchFamily="50" charset="-128"/>
                    <a:cs typeface="Meiryo UI" pitchFamily="50" charset="-128"/>
                    <a:hlinkClick r:id="rId290"/>
                  </a:rPr>
                  <a:t>Apache Mesos</a:t>
                </a: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466484">
                  <a:defRPr/>
                </a:pPr>
                <a:r>
                  <a:rPr kumimoji="0" lang="en-US" altLang="ja-JP" sz="457" kern="0" noProof="1">
                    <a:solidFill>
                      <a:srgbClr val="000000"/>
                    </a:solidFill>
                    <a:latin typeface="Meiryo UI" pitchFamily="50" charset="-128"/>
                    <a:ea typeface="Meiryo UI" pitchFamily="50" charset="-128"/>
                    <a:cs typeface="Meiryo UI" pitchFamily="50" charset="-128"/>
                    <a:hlinkClick r:id="rId48"/>
                  </a:rPr>
                  <a:t>Apache Spark*</a:t>
                </a: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466484">
                  <a:defRPr/>
                </a:pPr>
                <a:r>
                  <a:rPr kumimoji="0" lang="en-US" altLang="ja-JP" sz="457" kern="0" noProof="1">
                    <a:solidFill>
                      <a:srgbClr val="000000"/>
                    </a:solidFill>
                    <a:latin typeface="Meiryo UI" pitchFamily="50" charset="-128"/>
                    <a:ea typeface="Meiryo UI" pitchFamily="50" charset="-128"/>
                    <a:cs typeface="Meiryo UI" pitchFamily="50" charset="-128"/>
                    <a:hlinkClick r:id="rId291"/>
                  </a:rPr>
                  <a:t>Apache Tez</a:t>
                </a: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339" name="テキスト ボックス 338"/>
              <p:cNvSpPr txBox="1"/>
              <p:nvPr/>
            </p:nvSpPr>
            <p:spPr bwMode="gray">
              <a:xfrm>
                <a:off x="5688121" y="1402070"/>
                <a:ext cx="3972963" cy="131819"/>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distributed processing infrastructure</a:t>
                </a:r>
              </a:p>
            </p:txBody>
          </p:sp>
        </p:grpSp>
      </p:grpSp>
    </p:spTree>
    <p:extLst>
      <p:ext uri="{BB962C8B-B14F-4D97-AF65-F5344CB8AC3E}">
        <p14:creationId xmlns:p14="http://schemas.microsoft.com/office/powerpoint/2010/main" val="3837861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グループ化 29"/>
          <p:cNvGrpSpPr/>
          <p:nvPr/>
        </p:nvGrpSpPr>
        <p:grpSpPr>
          <a:xfrm>
            <a:off x="1569786" y="60054"/>
            <a:ext cx="9051429" cy="6790420"/>
            <a:chOff x="45783" y="60054"/>
            <a:chExt cx="9051429" cy="6790420"/>
          </a:xfrm>
        </p:grpSpPr>
        <p:sp>
          <p:nvSpPr>
            <p:cNvPr id="18" name="Freeform 1"/>
            <p:cNvSpPr>
              <a:spLocks noChangeArrowheads="1"/>
            </p:cNvSpPr>
            <p:nvPr/>
          </p:nvSpPr>
          <p:spPr bwMode="auto">
            <a:xfrm>
              <a:off x="45783" y="60054"/>
              <a:ext cx="9051429" cy="6762857"/>
            </a:xfrm>
            <a:custGeom>
              <a:avLst/>
              <a:gdLst>
                <a:gd name="T0" fmla="*/ 110 w 26729"/>
                <a:gd name="T1" fmla="*/ 11 h 16277"/>
                <a:gd name="T2" fmla="*/ 110 w 26729"/>
                <a:gd name="T3" fmla="*/ 1 h 16277"/>
                <a:gd name="T4" fmla="*/ 56 w 26729"/>
                <a:gd name="T5" fmla="*/ 14 h 16277"/>
                <a:gd name="T6" fmla="*/ 18 w 26729"/>
                <a:gd name="T7" fmla="*/ 47 h 16277"/>
                <a:gd name="T8" fmla="*/ 1 w 26729"/>
                <a:gd name="T9" fmla="*/ 110 h 16277"/>
                <a:gd name="T10" fmla="*/ 1 w 26729"/>
                <a:gd name="T11" fmla="*/ 16166 h 16277"/>
                <a:gd name="T12" fmla="*/ 14 w 26729"/>
                <a:gd name="T13" fmla="*/ 16220 h 16277"/>
                <a:gd name="T14" fmla="*/ 47 w 26729"/>
                <a:gd name="T15" fmla="*/ 16258 h 16277"/>
                <a:gd name="T16" fmla="*/ 110 w 26729"/>
                <a:gd name="T17" fmla="*/ 16276 h 16277"/>
                <a:gd name="T18" fmla="*/ 26618 w 26729"/>
                <a:gd name="T19" fmla="*/ 16276 h 16277"/>
                <a:gd name="T20" fmla="*/ 26672 w 26729"/>
                <a:gd name="T21" fmla="*/ 16262 h 16277"/>
                <a:gd name="T22" fmla="*/ 26711 w 26729"/>
                <a:gd name="T23" fmla="*/ 16229 h 16277"/>
                <a:gd name="T24" fmla="*/ 26728 w 26729"/>
                <a:gd name="T25" fmla="*/ 16166 h 16277"/>
                <a:gd name="T26" fmla="*/ 26728 w 26729"/>
                <a:gd name="T27" fmla="*/ 110 h 16277"/>
                <a:gd name="T28" fmla="*/ 26714 w 26729"/>
                <a:gd name="T29" fmla="*/ 56 h 16277"/>
                <a:gd name="T30" fmla="*/ 26682 w 26729"/>
                <a:gd name="T31" fmla="*/ 18 h 16277"/>
                <a:gd name="T32" fmla="*/ 26618 w 26729"/>
                <a:gd name="T33" fmla="*/ 1 h 16277"/>
                <a:gd name="T34" fmla="*/ 110 w 26729"/>
                <a:gd name="T35" fmla="*/ 1 h 16277"/>
                <a:gd name="T36" fmla="*/ 110 w 26729"/>
                <a:gd name="T37" fmla="*/ 11 h 16277"/>
                <a:gd name="T38" fmla="*/ 110 w 26729"/>
                <a:gd name="T39" fmla="*/ 20 h 16277"/>
                <a:gd name="T40" fmla="*/ 26618 w 26729"/>
                <a:gd name="T41" fmla="*/ 20 h 16277"/>
                <a:gd name="T42" fmla="*/ 26670 w 26729"/>
                <a:gd name="T43" fmla="*/ 34 h 16277"/>
                <a:gd name="T44" fmla="*/ 26703 w 26729"/>
                <a:gd name="T45" fmla="*/ 81 h 16277"/>
                <a:gd name="T46" fmla="*/ 26708 w 26729"/>
                <a:gd name="T47" fmla="*/ 102 h 16277"/>
                <a:gd name="T48" fmla="*/ 26708 w 26729"/>
                <a:gd name="T49" fmla="*/ 108 h 16277"/>
                <a:gd name="T50" fmla="*/ 26708 w 26729"/>
                <a:gd name="T51" fmla="*/ 110 h 16277"/>
                <a:gd name="T52" fmla="*/ 26708 w 26729"/>
                <a:gd name="T53" fmla="*/ 16166 h 16277"/>
                <a:gd name="T54" fmla="*/ 26694 w 26729"/>
                <a:gd name="T55" fmla="*/ 16218 h 16277"/>
                <a:gd name="T56" fmla="*/ 26647 w 26729"/>
                <a:gd name="T57" fmla="*/ 16251 h 16277"/>
                <a:gd name="T58" fmla="*/ 26627 w 26729"/>
                <a:gd name="T59" fmla="*/ 16255 h 16277"/>
                <a:gd name="T60" fmla="*/ 26620 w 26729"/>
                <a:gd name="T61" fmla="*/ 16255 h 16277"/>
                <a:gd name="T62" fmla="*/ 26619 w 26729"/>
                <a:gd name="T63" fmla="*/ 16255 h 16277"/>
                <a:gd name="T64" fmla="*/ 26618 w 26729"/>
                <a:gd name="T65" fmla="*/ 16255 h 16277"/>
                <a:gd name="T66" fmla="*/ 110 w 26729"/>
                <a:gd name="T67" fmla="*/ 16255 h 16277"/>
                <a:gd name="T68" fmla="*/ 58 w 26729"/>
                <a:gd name="T69" fmla="*/ 16242 h 16277"/>
                <a:gd name="T70" fmla="*/ 26 w 26729"/>
                <a:gd name="T71" fmla="*/ 16195 h 16277"/>
                <a:gd name="T72" fmla="*/ 21 w 26729"/>
                <a:gd name="T73" fmla="*/ 16174 h 16277"/>
                <a:gd name="T74" fmla="*/ 21 w 26729"/>
                <a:gd name="T75" fmla="*/ 16168 h 16277"/>
                <a:gd name="T76" fmla="*/ 20 w 26729"/>
                <a:gd name="T77" fmla="*/ 16167 h 16277"/>
                <a:gd name="T78" fmla="*/ 20 w 26729"/>
                <a:gd name="T79" fmla="*/ 16166 h 16277"/>
                <a:gd name="T80" fmla="*/ 20 w 26729"/>
                <a:gd name="T81" fmla="*/ 110 h 16277"/>
                <a:gd name="T82" fmla="*/ 34 w 26729"/>
                <a:gd name="T83" fmla="*/ 58 h 16277"/>
                <a:gd name="T84" fmla="*/ 81 w 26729"/>
                <a:gd name="T85" fmla="*/ 26 h 16277"/>
                <a:gd name="T86" fmla="*/ 102 w 26729"/>
                <a:gd name="T87" fmla="*/ 21 h 16277"/>
                <a:gd name="T88" fmla="*/ 108 w 26729"/>
                <a:gd name="T89" fmla="*/ 21 h 16277"/>
                <a:gd name="T90" fmla="*/ 110 w 26729"/>
                <a:gd name="T91" fmla="*/ 20 h 16277"/>
                <a:gd name="T92" fmla="*/ 110 w 26729"/>
                <a:gd name="T93" fmla="*/ 11 h 16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729" h="16277">
                  <a:moveTo>
                    <a:pt x="110" y="11"/>
                  </a:moveTo>
                  <a:lnTo>
                    <a:pt x="110" y="1"/>
                  </a:lnTo>
                  <a:cubicBezTo>
                    <a:pt x="109" y="1"/>
                    <a:pt x="83" y="0"/>
                    <a:pt x="56" y="14"/>
                  </a:cubicBezTo>
                  <a:cubicBezTo>
                    <a:pt x="42" y="21"/>
                    <a:pt x="28" y="31"/>
                    <a:pt x="18" y="47"/>
                  </a:cubicBezTo>
                  <a:cubicBezTo>
                    <a:pt x="8" y="63"/>
                    <a:pt x="0" y="84"/>
                    <a:pt x="1" y="110"/>
                  </a:cubicBezTo>
                  <a:lnTo>
                    <a:pt x="1" y="16166"/>
                  </a:lnTo>
                  <a:cubicBezTo>
                    <a:pt x="1" y="16167"/>
                    <a:pt x="0" y="16193"/>
                    <a:pt x="14" y="16220"/>
                  </a:cubicBezTo>
                  <a:cubicBezTo>
                    <a:pt x="21" y="16234"/>
                    <a:pt x="31" y="16248"/>
                    <a:pt x="47" y="16258"/>
                  </a:cubicBezTo>
                  <a:cubicBezTo>
                    <a:pt x="63" y="16268"/>
                    <a:pt x="84" y="16276"/>
                    <a:pt x="110" y="16276"/>
                  </a:cubicBezTo>
                  <a:lnTo>
                    <a:pt x="26618" y="16276"/>
                  </a:lnTo>
                  <a:cubicBezTo>
                    <a:pt x="26620" y="16275"/>
                    <a:pt x="26645" y="16276"/>
                    <a:pt x="26672" y="16262"/>
                  </a:cubicBezTo>
                  <a:cubicBezTo>
                    <a:pt x="26686" y="16255"/>
                    <a:pt x="26700" y="16245"/>
                    <a:pt x="26711" y="16229"/>
                  </a:cubicBezTo>
                  <a:cubicBezTo>
                    <a:pt x="26721" y="16213"/>
                    <a:pt x="26728" y="16192"/>
                    <a:pt x="26728" y="16166"/>
                  </a:cubicBezTo>
                  <a:lnTo>
                    <a:pt x="26728" y="110"/>
                  </a:lnTo>
                  <a:cubicBezTo>
                    <a:pt x="26727" y="109"/>
                    <a:pt x="26728" y="83"/>
                    <a:pt x="26714" y="56"/>
                  </a:cubicBezTo>
                  <a:cubicBezTo>
                    <a:pt x="26708" y="42"/>
                    <a:pt x="26697" y="28"/>
                    <a:pt x="26682" y="18"/>
                  </a:cubicBezTo>
                  <a:cubicBezTo>
                    <a:pt x="26666" y="8"/>
                    <a:pt x="26645" y="0"/>
                    <a:pt x="26618" y="1"/>
                  </a:cubicBezTo>
                  <a:lnTo>
                    <a:pt x="110" y="1"/>
                  </a:lnTo>
                  <a:lnTo>
                    <a:pt x="110" y="11"/>
                  </a:lnTo>
                  <a:lnTo>
                    <a:pt x="110" y="20"/>
                  </a:lnTo>
                  <a:lnTo>
                    <a:pt x="26618" y="20"/>
                  </a:lnTo>
                  <a:cubicBezTo>
                    <a:pt x="26642" y="21"/>
                    <a:pt x="26658" y="26"/>
                    <a:pt x="26670" y="34"/>
                  </a:cubicBezTo>
                  <a:cubicBezTo>
                    <a:pt x="26689" y="47"/>
                    <a:pt x="26698" y="65"/>
                    <a:pt x="26703" y="81"/>
                  </a:cubicBezTo>
                  <a:cubicBezTo>
                    <a:pt x="26706" y="89"/>
                    <a:pt x="26707" y="97"/>
                    <a:pt x="26708" y="102"/>
                  </a:cubicBezTo>
                  <a:cubicBezTo>
                    <a:pt x="26708" y="104"/>
                    <a:pt x="26708" y="106"/>
                    <a:pt x="26708" y="108"/>
                  </a:cubicBezTo>
                  <a:lnTo>
                    <a:pt x="26708" y="110"/>
                  </a:lnTo>
                  <a:lnTo>
                    <a:pt x="26708" y="16166"/>
                  </a:lnTo>
                  <a:cubicBezTo>
                    <a:pt x="26708" y="16190"/>
                    <a:pt x="26702" y="16206"/>
                    <a:pt x="26694" y="16218"/>
                  </a:cubicBezTo>
                  <a:cubicBezTo>
                    <a:pt x="26682" y="16237"/>
                    <a:pt x="26663" y="16246"/>
                    <a:pt x="26647" y="16251"/>
                  </a:cubicBezTo>
                  <a:cubicBezTo>
                    <a:pt x="26639" y="16253"/>
                    <a:pt x="26631" y="16254"/>
                    <a:pt x="26627" y="16255"/>
                  </a:cubicBezTo>
                  <a:cubicBezTo>
                    <a:pt x="26624" y="16255"/>
                    <a:pt x="26622" y="16255"/>
                    <a:pt x="26620" y="16255"/>
                  </a:cubicBezTo>
                  <a:lnTo>
                    <a:pt x="26619" y="16255"/>
                  </a:lnTo>
                  <a:lnTo>
                    <a:pt x="26618" y="16255"/>
                  </a:lnTo>
                  <a:lnTo>
                    <a:pt x="110" y="16255"/>
                  </a:lnTo>
                  <a:cubicBezTo>
                    <a:pt x="86" y="16255"/>
                    <a:pt x="71" y="16250"/>
                    <a:pt x="58" y="16242"/>
                  </a:cubicBezTo>
                  <a:cubicBezTo>
                    <a:pt x="39" y="16229"/>
                    <a:pt x="30" y="16211"/>
                    <a:pt x="26" y="16195"/>
                  </a:cubicBezTo>
                  <a:cubicBezTo>
                    <a:pt x="23" y="16187"/>
                    <a:pt x="22" y="16179"/>
                    <a:pt x="21" y="16174"/>
                  </a:cubicBezTo>
                  <a:cubicBezTo>
                    <a:pt x="21" y="16172"/>
                    <a:pt x="21" y="16170"/>
                    <a:pt x="21" y="16168"/>
                  </a:cubicBezTo>
                  <a:lnTo>
                    <a:pt x="20" y="16167"/>
                  </a:lnTo>
                  <a:lnTo>
                    <a:pt x="20" y="16166"/>
                  </a:lnTo>
                  <a:lnTo>
                    <a:pt x="20" y="110"/>
                  </a:lnTo>
                  <a:cubicBezTo>
                    <a:pt x="21" y="86"/>
                    <a:pt x="26" y="71"/>
                    <a:pt x="34" y="58"/>
                  </a:cubicBezTo>
                  <a:cubicBezTo>
                    <a:pt x="47" y="39"/>
                    <a:pt x="65" y="30"/>
                    <a:pt x="81" y="26"/>
                  </a:cubicBezTo>
                  <a:cubicBezTo>
                    <a:pt x="89" y="23"/>
                    <a:pt x="96" y="22"/>
                    <a:pt x="102" y="21"/>
                  </a:cubicBezTo>
                  <a:cubicBezTo>
                    <a:pt x="104" y="21"/>
                    <a:pt x="106" y="21"/>
                    <a:pt x="108" y="21"/>
                  </a:cubicBezTo>
                  <a:lnTo>
                    <a:pt x="110" y="20"/>
                  </a:lnTo>
                  <a:lnTo>
                    <a:pt x="110" y="11"/>
                  </a:lnTo>
                </a:path>
              </a:pathLst>
            </a:custGeom>
            <a:solidFill>
              <a:srgbClr val="00A6E7"/>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pPr algn="l"/>
              <a:r>
                <a:rPr lang="en-US" altLang="ja-JP" sz="1029" noProof="1">
                  <a:latin typeface="Meiryo UI" panose="020B0604030504040204" pitchFamily="50" charset="-128"/>
                  <a:ea typeface="Meiryo UI" panose="020B0604030504040204" pitchFamily="50" charset="-128"/>
                  <a:cs typeface="Meiryo UI" panose="020B0604030504040204" pitchFamily="50" charset="-128"/>
                </a:rPr>
                <a:t>OSS bird's-eye view 2017</a:t>
              </a:r>
            </a:p>
          </p:txBody>
        </p:sp>
        <p:sp>
          <p:nvSpPr>
            <p:cNvPr id="5" name="Freeform 50"/>
            <p:cNvSpPr>
              <a:spLocks noChangeArrowheads="1"/>
            </p:cNvSpPr>
            <p:nvPr/>
          </p:nvSpPr>
          <p:spPr bwMode="auto">
            <a:xfrm>
              <a:off x="97218" y="368660"/>
              <a:ext cx="2861912" cy="1919138"/>
            </a:xfrm>
            <a:custGeom>
              <a:avLst/>
              <a:gdLst>
                <a:gd name="T0" fmla="*/ 8335 w 8336"/>
                <a:gd name="T1" fmla="*/ 4819 h 4820"/>
                <a:gd name="T2" fmla="*/ 0 w 8336"/>
                <a:gd name="T3" fmla="*/ 4819 h 4820"/>
                <a:gd name="T4" fmla="*/ 0 w 8336"/>
                <a:gd name="T5" fmla="*/ 0 h 4820"/>
                <a:gd name="T6" fmla="*/ 8335 w 8336"/>
                <a:gd name="T7" fmla="*/ 0 h 4820"/>
                <a:gd name="T8" fmla="*/ 8335 w 8336"/>
                <a:gd name="T9" fmla="*/ 4819 h 4820"/>
              </a:gdLst>
              <a:ahLst/>
              <a:cxnLst>
                <a:cxn ang="0">
                  <a:pos x="T0" y="T1"/>
                </a:cxn>
                <a:cxn ang="0">
                  <a:pos x="T2" y="T3"/>
                </a:cxn>
                <a:cxn ang="0">
                  <a:pos x="T4" y="T5"/>
                </a:cxn>
                <a:cxn ang="0">
                  <a:pos x="T6" y="T7"/>
                </a:cxn>
                <a:cxn ang="0">
                  <a:pos x="T8" y="T9"/>
                </a:cxn>
              </a:cxnLst>
              <a:rect l="0" t="0" r="r" b="b"/>
              <a:pathLst>
                <a:path w="8336" h="4820">
                  <a:moveTo>
                    <a:pt x="8335" y="4819"/>
                  </a:moveTo>
                  <a:lnTo>
                    <a:pt x="0" y="4819"/>
                  </a:lnTo>
                  <a:lnTo>
                    <a:pt x="0" y="0"/>
                  </a:lnTo>
                  <a:lnTo>
                    <a:pt x="8335" y="0"/>
                  </a:lnTo>
                  <a:lnTo>
                    <a:pt x="8335" y="4819"/>
                  </a:lnTo>
                </a:path>
              </a:pathLst>
            </a:custGeom>
            <a:solidFill>
              <a:srgbClr val="FCD697"/>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Desktop business applications</a:t>
              </a:r>
            </a:p>
          </p:txBody>
        </p:sp>
        <p:sp>
          <p:nvSpPr>
            <p:cNvPr id="7" name="Freeform 196"/>
            <p:cNvSpPr>
              <a:spLocks noChangeArrowheads="1"/>
            </p:cNvSpPr>
            <p:nvPr/>
          </p:nvSpPr>
          <p:spPr bwMode="auto">
            <a:xfrm>
              <a:off x="100131" y="4348180"/>
              <a:ext cx="1921323" cy="2139136"/>
            </a:xfrm>
            <a:custGeom>
              <a:avLst/>
              <a:gdLst>
                <a:gd name="T0" fmla="*/ 8335 w 8336"/>
                <a:gd name="T1" fmla="*/ 3826 h 3827"/>
                <a:gd name="T2" fmla="*/ 0 w 8336"/>
                <a:gd name="T3" fmla="*/ 3826 h 3827"/>
                <a:gd name="T4" fmla="*/ 0 w 8336"/>
                <a:gd name="T5" fmla="*/ 0 h 3827"/>
                <a:gd name="T6" fmla="*/ 8335 w 8336"/>
                <a:gd name="T7" fmla="*/ 0 h 3827"/>
                <a:gd name="T8" fmla="*/ 8335 w 8336"/>
                <a:gd name="T9" fmla="*/ 3826 h 3827"/>
              </a:gdLst>
              <a:ahLst/>
              <a:cxnLst>
                <a:cxn ang="0">
                  <a:pos x="T0" y="T1"/>
                </a:cxn>
                <a:cxn ang="0">
                  <a:pos x="T2" y="T3"/>
                </a:cxn>
                <a:cxn ang="0">
                  <a:pos x="T4" y="T5"/>
                </a:cxn>
                <a:cxn ang="0">
                  <a:pos x="T6" y="T7"/>
                </a:cxn>
                <a:cxn ang="0">
                  <a:pos x="T8" y="T9"/>
                </a:cxn>
              </a:cxnLst>
              <a:rect l="0" t="0" r="r" b="b"/>
              <a:pathLst>
                <a:path w="8336" h="3827">
                  <a:moveTo>
                    <a:pt x="8335" y="3826"/>
                  </a:moveTo>
                  <a:lnTo>
                    <a:pt x="0" y="3826"/>
                  </a:lnTo>
                  <a:lnTo>
                    <a:pt x="0" y="0"/>
                  </a:lnTo>
                  <a:lnTo>
                    <a:pt x="8335" y="0"/>
                  </a:lnTo>
                  <a:lnTo>
                    <a:pt x="8335" y="3826"/>
                  </a:lnTo>
                </a:path>
              </a:pathLst>
            </a:custGeom>
            <a:solidFill>
              <a:srgbClr val="F3F8FC"/>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Operations management</a:t>
              </a:r>
            </a:p>
          </p:txBody>
        </p:sp>
        <p:sp>
          <p:nvSpPr>
            <p:cNvPr id="8" name="Freeform 262"/>
            <p:cNvSpPr>
              <a:spLocks noChangeArrowheads="1"/>
            </p:cNvSpPr>
            <p:nvPr/>
          </p:nvSpPr>
          <p:spPr bwMode="auto">
            <a:xfrm>
              <a:off x="6160900" y="394086"/>
              <a:ext cx="2825558" cy="826328"/>
            </a:xfrm>
            <a:custGeom>
              <a:avLst/>
              <a:gdLst>
                <a:gd name="T0" fmla="*/ 2657 w 2658"/>
                <a:gd name="T1" fmla="*/ 3074 h 3075"/>
                <a:gd name="T2" fmla="*/ 0 w 2658"/>
                <a:gd name="T3" fmla="*/ 3074 h 3075"/>
                <a:gd name="T4" fmla="*/ 0 w 2658"/>
                <a:gd name="T5" fmla="*/ 0 h 3075"/>
                <a:gd name="T6" fmla="*/ 2657 w 2658"/>
                <a:gd name="T7" fmla="*/ 0 h 3075"/>
                <a:gd name="T8" fmla="*/ 2657 w 2658"/>
                <a:gd name="T9" fmla="*/ 3074 h 3075"/>
              </a:gdLst>
              <a:ahLst/>
              <a:cxnLst>
                <a:cxn ang="0">
                  <a:pos x="T0" y="T1"/>
                </a:cxn>
                <a:cxn ang="0">
                  <a:pos x="T2" y="T3"/>
                </a:cxn>
                <a:cxn ang="0">
                  <a:pos x="T4" y="T5"/>
                </a:cxn>
                <a:cxn ang="0">
                  <a:pos x="T6" y="T7"/>
                </a:cxn>
                <a:cxn ang="0">
                  <a:pos x="T8" y="T9"/>
                </a:cxn>
              </a:cxnLst>
              <a:rect l="0" t="0" r="r" b="b"/>
              <a:pathLst>
                <a:path w="2658" h="3075">
                  <a:moveTo>
                    <a:pt x="2657" y="3074"/>
                  </a:moveTo>
                  <a:lnTo>
                    <a:pt x="0" y="3074"/>
                  </a:lnTo>
                  <a:lnTo>
                    <a:pt x="0" y="0"/>
                  </a:lnTo>
                  <a:lnTo>
                    <a:pt x="2657" y="0"/>
                  </a:lnTo>
                  <a:lnTo>
                    <a:pt x="2657" y="3074"/>
                  </a:lnTo>
                </a:path>
              </a:pathLst>
            </a:custGeom>
            <a:solidFill>
              <a:srgbClr val="EFE9CB"/>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Search, distributed processing</a:t>
              </a:r>
            </a:p>
          </p:txBody>
        </p:sp>
        <p:sp>
          <p:nvSpPr>
            <p:cNvPr id="10" name="Freeform 368"/>
            <p:cNvSpPr>
              <a:spLocks noChangeArrowheads="1"/>
            </p:cNvSpPr>
            <p:nvPr/>
          </p:nvSpPr>
          <p:spPr bwMode="auto">
            <a:xfrm>
              <a:off x="6150623" y="3685992"/>
              <a:ext cx="2829082" cy="1640608"/>
            </a:xfrm>
            <a:custGeom>
              <a:avLst/>
              <a:gdLst>
                <a:gd name="T0" fmla="*/ 8098 w 8099"/>
                <a:gd name="T1" fmla="*/ 4327 h 4328"/>
                <a:gd name="T2" fmla="*/ 0 w 8099"/>
                <a:gd name="T3" fmla="*/ 4327 h 4328"/>
                <a:gd name="T4" fmla="*/ 0 w 8099"/>
                <a:gd name="T5" fmla="*/ 0 h 4328"/>
                <a:gd name="T6" fmla="*/ 8098 w 8099"/>
                <a:gd name="T7" fmla="*/ 0 h 4328"/>
                <a:gd name="T8" fmla="*/ 8098 w 8099"/>
                <a:gd name="T9" fmla="*/ 4327 h 4328"/>
              </a:gdLst>
              <a:ahLst/>
              <a:cxnLst>
                <a:cxn ang="0">
                  <a:pos x="T0" y="T1"/>
                </a:cxn>
                <a:cxn ang="0">
                  <a:pos x="T2" y="T3"/>
                </a:cxn>
                <a:cxn ang="0">
                  <a:pos x="T4" y="T5"/>
                </a:cxn>
                <a:cxn ang="0">
                  <a:pos x="T6" y="T7"/>
                </a:cxn>
                <a:cxn ang="0">
                  <a:pos x="T8" y="T9"/>
                </a:cxn>
              </a:cxnLst>
              <a:rect l="0" t="0" r="r" b="b"/>
              <a:pathLst>
                <a:path w="8099" h="4328">
                  <a:moveTo>
                    <a:pt x="8098" y="4327"/>
                  </a:moveTo>
                  <a:lnTo>
                    <a:pt x="0" y="4327"/>
                  </a:lnTo>
                  <a:lnTo>
                    <a:pt x="0" y="0"/>
                  </a:lnTo>
                  <a:lnTo>
                    <a:pt x="8098" y="0"/>
                  </a:lnTo>
                  <a:lnTo>
                    <a:pt x="8098" y="4327"/>
                  </a:lnTo>
                </a:path>
              </a:pathLst>
            </a:custGeom>
            <a:solidFill>
              <a:srgbClr val="F0BFA6"/>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Security</a:t>
              </a:r>
            </a:p>
          </p:txBody>
        </p:sp>
        <p:sp>
          <p:nvSpPr>
            <p:cNvPr id="11" name="Freeform 429"/>
            <p:cNvSpPr>
              <a:spLocks noChangeArrowheads="1"/>
            </p:cNvSpPr>
            <p:nvPr/>
          </p:nvSpPr>
          <p:spPr bwMode="auto">
            <a:xfrm>
              <a:off x="6151483" y="5350861"/>
              <a:ext cx="2829082" cy="1404494"/>
            </a:xfrm>
            <a:custGeom>
              <a:avLst/>
              <a:gdLst>
                <a:gd name="T0" fmla="*/ 8098 w 8099"/>
                <a:gd name="T1" fmla="*/ 3044 h 3045"/>
                <a:gd name="T2" fmla="*/ 0 w 8099"/>
                <a:gd name="T3" fmla="*/ 3044 h 3045"/>
                <a:gd name="T4" fmla="*/ 0 w 8099"/>
                <a:gd name="T5" fmla="*/ 0 h 3045"/>
                <a:gd name="T6" fmla="*/ 8098 w 8099"/>
                <a:gd name="T7" fmla="*/ 0 h 3045"/>
                <a:gd name="T8" fmla="*/ 8098 w 8099"/>
                <a:gd name="T9" fmla="*/ 3044 h 3045"/>
              </a:gdLst>
              <a:ahLst/>
              <a:cxnLst>
                <a:cxn ang="0">
                  <a:pos x="T0" y="T1"/>
                </a:cxn>
                <a:cxn ang="0">
                  <a:pos x="T2" y="T3"/>
                </a:cxn>
                <a:cxn ang="0">
                  <a:pos x="T4" y="T5"/>
                </a:cxn>
                <a:cxn ang="0">
                  <a:pos x="T6" y="T7"/>
                </a:cxn>
                <a:cxn ang="0">
                  <a:pos x="T8" y="T9"/>
                </a:cxn>
              </a:cxnLst>
              <a:rect l="0" t="0" r="r" b="b"/>
              <a:pathLst>
                <a:path w="8099" h="3045">
                  <a:moveTo>
                    <a:pt x="8098" y="3044"/>
                  </a:moveTo>
                  <a:lnTo>
                    <a:pt x="0" y="3044"/>
                  </a:lnTo>
                  <a:lnTo>
                    <a:pt x="0" y="0"/>
                  </a:lnTo>
                  <a:lnTo>
                    <a:pt x="8098" y="0"/>
                  </a:lnTo>
                  <a:lnTo>
                    <a:pt x="8098" y="3044"/>
                  </a:lnTo>
                </a:path>
              </a:pathLst>
            </a:custGeom>
            <a:solidFill>
              <a:srgbClr val="E6E6E7"/>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457" noProof="1">
                  <a:solidFill>
                    <a:schemeClr val="accent2"/>
                  </a:solidFill>
                  <a:latin typeface="Meiryo UI" panose="020B0604030504040204" pitchFamily="50" charset="-128"/>
                  <a:ea typeface="Meiryo UI" panose="020B0604030504040204" pitchFamily="50" charset="-128"/>
                  <a:cs typeface="Meiryo UI" panose="020B0604030504040204" pitchFamily="50" charset="-128"/>
                </a:rPr>
                <a:t>File servers, mail servers, etc.</a:t>
              </a:r>
            </a:p>
          </p:txBody>
        </p:sp>
        <p:sp>
          <p:nvSpPr>
            <p:cNvPr id="12" name="Freeform 129"/>
            <p:cNvSpPr>
              <a:spLocks noChangeArrowheads="1"/>
            </p:cNvSpPr>
            <p:nvPr/>
          </p:nvSpPr>
          <p:spPr bwMode="auto">
            <a:xfrm>
              <a:off x="103199" y="2400315"/>
              <a:ext cx="2861912" cy="1852729"/>
            </a:xfrm>
            <a:custGeom>
              <a:avLst/>
              <a:gdLst>
                <a:gd name="T0" fmla="*/ 8335 w 8336"/>
                <a:gd name="T1" fmla="*/ 4223 h 4224"/>
                <a:gd name="T2" fmla="*/ 0 w 8336"/>
                <a:gd name="T3" fmla="*/ 4223 h 4224"/>
                <a:gd name="T4" fmla="*/ 0 w 8336"/>
                <a:gd name="T5" fmla="*/ 0 h 4224"/>
                <a:gd name="T6" fmla="*/ 8335 w 8336"/>
                <a:gd name="T7" fmla="*/ 0 h 4224"/>
                <a:gd name="T8" fmla="*/ 8335 w 8336"/>
                <a:gd name="T9" fmla="*/ 4223 h 4224"/>
              </a:gdLst>
              <a:ahLst/>
              <a:cxnLst>
                <a:cxn ang="0">
                  <a:pos x="T0" y="T1"/>
                </a:cxn>
                <a:cxn ang="0">
                  <a:pos x="T2" y="T3"/>
                </a:cxn>
                <a:cxn ang="0">
                  <a:pos x="T4" y="T5"/>
                </a:cxn>
                <a:cxn ang="0">
                  <a:pos x="T6" y="T7"/>
                </a:cxn>
                <a:cxn ang="0">
                  <a:pos x="T8" y="T9"/>
                </a:cxn>
              </a:cxnLst>
              <a:rect l="0" t="0" r="r" b="b"/>
              <a:pathLst>
                <a:path w="8336" h="4224">
                  <a:moveTo>
                    <a:pt x="8335" y="4223"/>
                  </a:moveTo>
                  <a:lnTo>
                    <a:pt x="0" y="4223"/>
                  </a:lnTo>
                  <a:lnTo>
                    <a:pt x="0" y="0"/>
                  </a:lnTo>
                  <a:lnTo>
                    <a:pt x="8335" y="0"/>
                  </a:lnTo>
                  <a:lnTo>
                    <a:pt x="8335" y="4223"/>
                  </a:lnTo>
                </a:path>
              </a:pathLst>
            </a:custGeom>
            <a:solidFill>
              <a:srgbClr val="BED1BA"/>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Web/AP servers, databases</a:t>
              </a:r>
            </a:p>
          </p:txBody>
        </p:sp>
        <p:sp>
          <p:nvSpPr>
            <p:cNvPr id="13" name="Freeform 6"/>
            <p:cNvSpPr>
              <a:spLocks noChangeArrowheads="1"/>
            </p:cNvSpPr>
            <p:nvPr/>
          </p:nvSpPr>
          <p:spPr bwMode="auto">
            <a:xfrm>
              <a:off x="2050167" y="4342533"/>
              <a:ext cx="943250" cy="2421716"/>
            </a:xfrm>
            <a:custGeom>
              <a:avLst/>
              <a:gdLst>
                <a:gd name="T0" fmla="*/ 2735 w 2736"/>
                <a:gd name="T1" fmla="*/ 4819 h 4820"/>
                <a:gd name="T2" fmla="*/ 0 w 2736"/>
                <a:gd name="T3" fmla="*/ 4819 h 4820"/>
                <a:gd name="T4" fmla="*/ 0 w 2736"/>
                <a:gd name="T5" fmla="*/ 0 h 4820"/>
                <a:gd name="T6" fmla="*/ 2735 w 2736"/>
                <a:gd name="T7" fmla="*/ 0 h 4820"/>
                <a:gd name="T8" fmla="*/ 2735 w 2736"/>
                <a:gd name="T9" fmla="*/ 4819 h 4820"/>
              </a:gdLst>
              <a:ahLst/>
              <a:cxnLst>
                <a:cxn ang="0">
                  <a:pos x="T0" y="T1"/>
                </a:cxn>
                <a:cxn ang="0">
                  <a:pos x="T2" y="T3"/>
                </a:cxn>
                <a:cxn ang="0">
                  <a:pos x="T4" y="T5"/>
                </a:cxn>
                <a:cxn ang="0">
                  <a:pos x="T6" y="T7"/>
                </a:cxn>
                <a:cxn ang="0">
                  <a:pos x="T8" y="T9"/>
                </a:cxn>
              </a:cxnLst>
              <a:rect l="0" t="0" r="r" b="b"/>
              <a:pathLst>
                <a:path w="2736" h="4820">
                  <a:moveTo>
                    <a:pt x="2735" y="4819"/>
                  </a:moveTo>
                  <a:lnTo>
                    <a:pt x="0" y="4819"/>
                  </a:lnTo>
                  <a:lnTo>
                    <a:pt x="0" y="0"/>
                  </a:lnTo>
                  <a:lnTo>
                    <a:pt x="2735" y="0"/>
                  </a:lnTo>
                  <a:lnTo>
                    <a:pt x="2735" y="4819"/>
                  </a:lnTo>
                </a:path>
              </a:pathLst>
            </a:custGeom>
            <a:solidFill>
              <a:srgbClr val="F4F7F3"/>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Web site construction</a:t>
              </a:r>
            </a:p>
          </p:txBody>
        </p:sp>
        <p:sp>
          <p:nvSpPr>
            <p:cNvPr id="14" name="Freeform 297"/>
            <p:cNvSpPr>
              <a:spLocks noChangeArrowheads="1"/>
            </p:cNvSpPr>
            <p:nvPr/>
          </p:nvSpPr>
          <p:spPr bwMode="auto">
            <a:xfrm>
              <a:off x="6156048" y="1272901"/>
              <a:ext cx="2829082" cy="2403979"/>
            </a:xfrm>
            <a:custGeom>
              <a:avLst/>
              <a:gdLst>
                <a:gd name="T0" fmla="*/ 8098 w 8099"/>
                <a:gd name="T1" fmla="*/ 5292 h 5293"/>
                <a:gd name="T2" fmla="*/ 0 w 8099"/>
                <a:gd name="T3" fmla="*/ 5292 h 5293"/>
                <a:gd name="T4" fmla="*/ 0 w 8099"/>
                <a:gd name="T5" fmla="*/ 0 h 5293"/>
                <a:gd name="T6" fmla="*/ 8098 w 8099"/>
                <a:gd name="T7" fmla="*/ 0 h 5293"/>
                <a:gd name="T8" fmla="*/ 8098 w 8099"/>
                <a:gd name="T9" fmla="*/ 5292 h 5293"/>
              </a:gdLst>
              <a:ahLst/>
              <a:cxnLst>
                <a:cxn ang="0">
                  <a:pos x="T0" y="T1"/>
                </a:cxn>
                <a:cxn ang="0">
                  <a:pos x="T2" y="T3"/>
                </a:cxn>
                <a:cxn ang="0">
                  <a:pos x="T4" y="T5"/>
                </a:cxn>
                <a:cxn ang="0">
                  <a:pos x="T6" y="T7"/>
                </a:cxn>
                <a:cxn ang="0">
                  <a:pos x="T8" y="T9"/>
                </a:cxn>
              </a:cxnLst>
              <a:rect l="0" t="0" r="r" b="b"/>
              <a:pathLst>
                <a:path w="8099" h="5293">
                  <a:moveTo>
                    <a:pt x="8098" y="5292"/>
                  </a:moveTo>
                  <a:lnTo>
                    <a:pt x="0" y="5292"/>
                  </a:lnTo>
                  <a:lnTo>
                    <a:pt x="0" y="0"/>
                  </a:lnTo>
                  <a:lnTo>
                    <a:pt x="8098" y="0"/>
                  </a:lnTo>
                  <a:lnTo>
                    <a:pt x="8098" y="5292"/>
                  </a:lnTo>
                </a:path>
              </a:pathLst>
            </a:custGeom>
            <a:solidFill>
              <a:srgbClr val="C6BFDF"/>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Development assistance</a:t>
              </a:r>
            </a:p>
          </p:txBody>
        </p:sp>
        <p:sp>
          <p:nvSpPr>
            <p:cNvPr id="16" name="Freeform 33"/>
            <p:cNvSpPr>
              <a:spLocks noChangeArrowheads="1"/>
            </p:cNvSpPr>
            <p:nvPr/>
          </p:nvSpPr>
          <p:spPr bwMode="auto">
            <a:xfrm>
              <a:off x="3015235" y="3031364"/>
              <a:ext cx="3001772" cy="3717726"/>
            </a:xfrm>
            <a:custGeom>
              <a:avLst/>
              <a:gdLst>
                <a:gd name="T0" fmla="*/ 0 w 3904"/>
                <a:gd name="T1" fmla="*/ 3595 h 3596"/>
                <a:gd name="T2" fmla="*/ 3903 w 3904"/>
                <a:gd name="T3" fmla="*/ 3595 h 3596"/>
                <a:gd name="T4" fmla="*/ 3903 w 3904"/>
                <a:gd name="T5" fmla="*/ 0 h 3596"/>
                <a:gd name="T6" fmla="*/ 0 w 3904"/>
                <a:gd name="T7" fmla="*/ 0 h 3596"/>
                <a:gd name="T8" fmla="*/ 0 w 3904"/>
                <a:gd name="T9" fmla="*/ 3595 h 3596"/>
              </a:gdLst>
              <a:ahLst/>
              <a:cxnLst>
                <a:cxn ang="0">
                  <a:pos x="T0" y="T1"/>
                </a:cxn>
                <a:cxn ang="0">
                  <a:pos x="T2" y="T3"/>
                </a:cxn>
                <a:cxn ang="0">
                  <a:pos x="T4" y="T5"/>
                </a:cxn>
                <a:cxn ang="0">
                  <a:pos x="T6" y="T7"/>
                </a:cxn>
                <a:cxn ang="0">
                  <a:pos x="T8" y="T9"/>
                </a:cxn>
              </a:cxnLst>
              <a:rect l="0" t="0" r="r" b="b"/>
              <a:pathLst>
                <a:path w="3904" h="3596">
                  <a:moveTo>
                    <a:pt x="0" y="3595"/>
                  </a:moveTo>
                  <a:lnTo>
                    <a:pt x="3903" y="3595"/>
                  </a:lnTo>
                  <a:lnTo>
                    <a:pt x="3903" y="0"/>
                  </a:lnTo>
                  <a:lnTo>
                    <a:pt x="0" y="0"/>
                  </a:lnTo>
                  <a:lnTo>
                    <a:pt x="0" y="3595"/>
                  </a:lnTo>
                </a:path>
              </a:pathLst>
            </a:custGeom>
            <a:solidFill>
              <a:srgbClr val="BAD9EA"/>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OS, virtualization, cloud</a:t>
              </a:r>
            </a:p>
          </p:txBody>
        </p:sp>
        <p:grpSp>
          <p:nvGrpSpPr>
            <p:cNvPr id="4" name="グループ化 3"/>
            <p:cNvGrpSpPr/>
            <p:nvPr/>
          </p:nvGrpSpPr>
          <p:grpSpPr>
            <a:xfrm>
              <a:off x="1101829" y="548059"/>
              <a:ext cx="892319" cy="332034"/>
              <a:chOff x="1518262" y="786348"/>
              <a:chExt cx="1249247" cy="464848"/>
            </a:xfrm>
          </p:grpSpPr>
          <p:sp>
            <p:nvSpPr>
              <p:cNvPr id="35" name="正方形/長方形 34"/>
              <p:cNvSpPr/>
              <p:nvPr/>
            </p:nvSpPr>
            <p:spPr bwMode="gray">
              <a:xfrm>
                <a:off x="1518262" y="931510"/>
                <a:ext cx="1249247" cy="319686"/>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2"/>
                  </a:rPr>
                  <a:t>Pentaho</a:t>
                </a: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
                  </a:rPr>
                  <a:t>SpagoBI</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36" name="テキスト ボックス 35"/>
              <p:cNvSpPr txBox="1"/>
              <p:nvPr/>
            </p:nvSpPr>
            <p:spPr bwMode="gray">
              <a:xfrm>
                <a:off x="1518262" y="786348"/>
                <a:ext cx="1249247" cy="145232"/>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BI</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 name="グループ化 1"/>
            <p:cNvGrpSpPr/>
            <p:nvPr/>
          </p:nvGrpSpPr>
          <p:grpSpPr>
            <a:xfrm>
              <a:off x="2037341" y="912844"/>
              <a:ext cx="892319" cy="498284"/>
              <a:chOff x="2843368" y="786348"/>
              <a:chExt cx="1249247" cy="697598"/>
            </a:xfrm>
          </p:grpSpPr>
          <p:sp>
            <p:nvSpPr>
              <p:cNvPr id="38" name="正方形/長方形 37"/>
              <p:cNvSpPr/>
              <p:nvPr/>
            </p:nvSpPr>
            <p:spPr bwMode="gray">
              <a:xfrm>
                <a:off x="2843368" y="931507"/>
                <a:ext cx="1249247" cy="552439"/>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3"/>
                  </a:rPr>
                  <a:t>ADempiere</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4"/>
                  </a:rPr>
                  <a:t>Compiere</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5"/>
                  </a:rPr>
                  <a:t>ERP5</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6"/>
                  </a:rPr>
                  <a:t>Openbravo</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39" name="テキスト ボックス 38"/>
              <p:cNvSpPr txBox="1"/>
              <p:nvPr/>
            </p:nvSpPr>
            <p:spPr bwMode="gray">
              <a:xfrm>
                <a:off x="2843368" y="786348"/>
                <a:ext cx="1249247" cy="145231"/>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ERP</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40" name="グループ化 39"/>
            <p:cNvGrpSpPr/>
            <p:nvPr/>
          </p:nvGrpSpPr>
          <p:grpSpPr>
            <a:xfrm>
              <a:off x="1092968" y="957245"/>
              <a:ext cx="892319" cy="323332"/>
              <a:chOff x="5688124" y="1408586"/>
              <a:chExt cx="3240360" cy="410859"/>
            </a:xfrm>
          </p:grpSpPr>
          <p:sp>
            <p:nvSpPr>
              <p:cNvPr id="41" name="正方形/長方形 40"/>
              <p:cNvSpPr/>
              <p:nvPr/>
            </p:nvSpPr>
            <p:spPr bwMode="gray">
              <a:xfrm>
                <a:off x="5688124" y="1540341"/>
                <a:ext cx="3240360" cy="279104"/>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7"/>
                  </a:rPr>
                  <a:t>Apache OpenOffice</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8"/>
                  </a:rPr>
                  <a:t>LibreOffice</a:t>
                </a:r>
                <a:endParaRPr kumimoji="0" lang="en-US" altLang="ja-JP" sz="457" kern="0" dirty="0">
                  <a:latin typeface="Meiryo UI" pitchFamily="50" charset="-128"/>
                  <a:ea typeface="Meiryo UI" pitchFamily="50" charset="-128"/>
                  <a:cs typeface="Meiryo UI" pitchFamily="50" charset="-128"/>
                </a:endParaRPr>
              </a:p>
            </p:txBody>
          </p:sp>
          <p:sp>
            <p:nvSpPr>
              <p:cNvPr id="42" name="テキスト ボックス 41"/>
              <p:cNvSpPr txBox="1"/>
              <p:nvPr/>
            </p:nvSpPr>
            <p:spPr bwMode="gray">
              <a:xfrm>
                <a:off x="5688124" y="1408586"/>
                <a:ext cx="3240360" cy="131819"/>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office suite</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6" name="グループ化 5"/>
            <p:cNvGrpSpPr/>
            <p:nvPr/>
          </p:nvGrpSpPr>
          <p:grpSpPr>
            <a:xfrm>
              <a:off x="142354" y="1676984"/>
              <a:ext cx="887884" cy="572856"/>
              <a:chOff x="193155" y="2502725"/>
              <a:chExt cx="1249247" cy="801998"/>
            </a:xfrm>
          </p:grpSpPr>
          <p:sp>
            <p:nvSpPr>
              <p:cNvPr id="44" name="正方形/長方形 43"/>
              <p:cNvSpPr/>
              <p:nvPr/>
            </p:nvSpPr>
            <p:spPr bwMode="gray">
              <a:xfrm>
                <a:off x="193155" y="2647886"/>
                <a:ext cx="1249247" cy="656837"/>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9"/>
                  </a:rPr>
                  <a:t>Blender</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0"/>
                  </a:rPr>
                  <a:t>osCommerce</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1"/>
                  </a:rPr>
                  <a:t>Quantum GIS</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u="sng" kern="0" noProof="1">
                    <a:latin typeface="Meiryo UI" pitchFamily="50" charset="-128"/>
                    <a:ea typeface="Meiryo UI" pitchFamily="50" charset="-128"/>
                    <a:cs typeface="Meiryo UI" pitchFamily="50" charset="-128"/>
                    <a:hlinkClick r:id="rId12"/>
                  </a:rPr>
                  <a:t>SAS</a:t>
                </a:r>
                <a:endParaRPr kumimoji="0" lang="en-US" altLang="ja-JP" sz="457" u="sng"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3"/>
                  </a:rPr>
                  <a:t>WEKA</a:t>
                </a:r>
                <a:endParaRPr kumimoji="0" lang="en-US" altLang="ja-JP" sz="457" kern="0" dirty="0">
                  <a:latin typeface="Meiryo UI" pitchFamily="50" charset="-128"/>
                  <a:ea typeface="Meiryo UI" pitchFamily="50" charset="-128"/>
                  <a:cs typeface="Meiryo UI" pitchFamily="50" charset="-128"/>
                </a:endParaRPr>
              </a:p>
            </p:txBody>
          </p:sp>
          <p:sp>
            <p:nvSpPr>
              <p:cNvPr id="45" name="テキスト ボックス 44"/>
              <p:cNvSpPr txBox="1"/>
              <p:nvPr/>
            </p:nvSpPr>
            <p:spPr bwMode="gray">
              <a:xfrm>
                <a:off x="193155" y="2502725"/>
                <a:ext cx="1249247" cy="145161"/>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specialized software (such as CAD)</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3" name="グループ化 2"/>
            <p:cNvGrpSpPr/>
            <p:nvPr/>
          </p:nvGrpSpPr>
          <p:grpSpPr>
            <a:xfrm>
              <a:off x="2034258" y="538754"/>
              <a:ext cx="892319" cy="341340"/>
              <a:chOff x="1513251" y="1421709"/>
              <a:chExt cx="1249247" cy="477876"/>
            </a:xfrm>
          </p:grpSpPr>
          <p:sp>
            <p:nvSpPr>
              <p:cNvPr id="47" name="正方形/長方形 46"/>
              <p:cNvSpPr/>
              <p:nvPr/>
            </p:nvSpPr>
            <p:spPr bwMode="gray">
              <a:xfrm>
                <a:off x="1513251" y="1566871"/>
                <a:ext cx="1249247" cy="332714"/>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14"/>
                  </a:rPr>
                  <a:t>OpenPSA</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5"/>
                  </a:rPr>
                  <a:t>SugarCRM</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48" name="テキスト ボックス 47"/>
              <p:cNvSpPr txBox="1"/>
              <p:nvPr/>
            </p:nvSpPr>
            <p:spPr bwMode="gray">
              <a:xfrm>
                <a:off x="1513251" y="1421709"/>
                <a:ext cx="1249247" cy="145232"/>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CRM</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50" name="正方形/長方形 49"/>
            <p:cNvSpPr/>
            <p:nvPr/>
          </p:nvSpPr>
          <p:spPr bwMode="gray">
            <a:xfrm>
              <a:off x="1084473" y="1763041"/>
              <a:ext cx="892319" cy="484446"/>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16"/>
                </a:rPr>
                <a:t>Aipo</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7"/>
                </a:rPr>
                <a:t>eGroupware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8"/>
                </a:rPr>
                <a:t>Zimbra</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51" name="テキスト ボックス 50"/>
            <p:cNvSpPr txBox="1"/>
            <p:nvPr/>
          </p:nvSpPr>
          <p:spPr bwMode="gray">
            <a:xfrm>
              <a:off x="1084473" y="1656093"/>
              <a:ext cx="892319" cy="103736"/>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Groupware</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27" name="グループ化 26"/>
            <p:cNvGrpSpPr/>
            <p:nvPr/>
          </p:nvGrpSpPr>
          <p:grpSpPr>
            <a:xfrm>
              <a:off x="2037340" y="1443039"/>
              <a:ext cx="892319" cy="251940"/>
              <a:chOff x="2834884" y="2092757"/>
              <a:chExt cx="1249247" cy="352716"/>
            </a:xfrm>
          </p:grpSpPr>
          <p:sp>
            <p:nvSpPr>
              <p:cNvPr id="53" name="正方形/長方形 52"/>
              <p:cNvSpPr/>
              <p:nvPr/>
            </p:nvSpPr>
            <p:spPr bwMode="gray">
              <a:xfrm>
                <a:off x="2834884" y="2237917"/>
                <a:ext cx="1249247" cy="207556"/>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19"/>
                  </a:rPr>
                  <a:t>MosP</a:t>
                </a:r>
                <a:endParaRPr kumimoji="0" lang="en-US" altLang="ja-JP" sz="457" kern="0" dirty="0">
                  <a:latin typeface="Meiryo UI" pitchFamily="50" charset="-128"/>
                  <a:ea typeface="Meiryo UI" pitchFamily="50" charset="-128"/>
                  <a:cs typeface="Meiryo UI" pitchFamily="50" charset="-128"/>
                </a:endParaRPr>
              </a:p>
            </p:txBody>
          </p:sp>
          <p:sp>
            <p:nvSpPr>
              <p:cNvPr id="54" name="テキスト ボックス 53"/>
              <p:cNvSpPr txBox="1"/>
              <p:nvPr/>
            </p:nvSpPr>
            <p:spPr bwMode="gray">
              <a:xfrm>
                <a:off x="2834884" y="2092757"/>
                <a:ext cx="1249247" cy="145232"/>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Personnel and Salary</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55" name="グループ化 54"/>
            <p:cNvGrpSpPr/>
            <p:nvPr/>
          </p:nvGrpSpPr>
          <p:grpSpPr>
            <a:xfrm>
              <a:off x="2030977" y="1808454"/>
              <a:ext cx="892319" cy="404478"/>
              <a:chOff x="5688124" y="1408586"/>
              <a:chExt cx="3240360" cy="513971"/>
            </a:xfrm>
          </p:grpSpPr>
          <p:sp>
            <p:nvSpPr>
              <p:cNvPr id="56" name="正方形/長方形 55"/>
              <p:cNvSpPr/>
              <p:nvPr/>
            </p:nvSpPr>
            <p:spPr bwMode="gray">
              <a:xfrm>
                <a:off x="5688124" y="1540338"/>
                <a:ext cx="3240360" cy="382219"/>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0"/>
                  </a:rPr>
                  <a:t>Asterisk</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1"/>
                  </a:rPr>
                  <a:t>OTRS</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57" name="テキスト ボックス 56"/>
              <p:cNvSpPr txBox="1"/>
              <p:nvPr/>
            </p:nvSpPr>
            <p:spPr bwMode="gray">
              <a:xfrm>
                <a:off x="5688124" y="1408586"/>
                <a:ext cx="3240360" cy="131819"/>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Operations, Manufacturing Administration</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61" name="グループ化 60"/>
            <p:cNvGrpSpPr/>
            <p:nvPr/>
          </p:nvGrpSpPr>
          <p:grpSpPr>
            <a:xfrm>
              <a:off x="2096290" y="4488767"/>
              <a:ext cx="855598" cy="1890071"/>
              <a:chOff x="5688124" y="1408586"/>
              <a:chExt cx="3107011" cy="2401727"/>
            </a:xfrm>
          </p:grpSpPr>
          <p:sp>
            <p:nvSpPr>
              <p:cNvPr id="62" name="正方形/長方形 61"/>
              <p:cNvSpPr/>
              <p:nvPr/>
            </p:nvSpPr>
            <p:spPr bwMode="gray">
              <a:xfrm>
                <a:off x="5688127" y="1540339"/>
                <a:ext cx="3107008" cy="2269974"/>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2"/>
                  </a:rPr>
                  <a:t>Alfresco</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3"/>
                  </a:rPr>
                  <a:t>Apache Lenya</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4"/>
                  </a:rPr>
                  <a:t>DotNetNuke</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5"/>
                  </a:rPr>
                  <a:t>Drupal</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6"/>
                  </a:rPr>
                  <a:t>eZ Publish</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7"/>
                  </a:rPr>
                  <a:t>GateIn</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8"/>
                  </a:rPr>
                  <a:t>Geeklog</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9"/>
                  </a:rPr>
                  <a:t>Joomla!</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0"/>
                  </a:rPr>
                  <a:t>Liferay Portal</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1"/>
                  </a:rPr>
                  <a:t>moodle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2"/>
                  </a:rPr>
                  <a:t>Movable Type Open Source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33"/>
                  </a:rPr>
                  <a:t>NetCommons</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34"/>
                  </a:rPr>
                  <a:t>OpenPNE</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5"/>
                  </a:rPr>
                  <a:t>Plone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6"/>
                  </a:rPr>
                  <a:t>PukiWiki</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37"/>
                  </a:rPr>
                  <a:t>WordPress</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38"/>
                  </a:rPr>
                  <a:t>Xoops</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9"/>
                  </a:rPr>
                  <a:t>XOOPS cube</a:t>
                </a:r>
                <a:endParaRPr kumimoji="0" lang="en-US" altLang="ja-JP" sz="457" kern="0" dirty="0">
                  <a:latin typeface="Meiryo UI" pitchFamily="50" charset="-128"/>
                  <a:ea typeface="Meiryo UI" pitchFamily="50" charset="-128"/>
                  <a:cs typeface="Meiryo UI" pitchFamily="50" charset="-128"/>
                </a:endParaRPr>
              </a:p>
            </p:txBody>
          </p:sp>
          <p:sp>
            <p:nvSpPr>
              <p:cNvPr id="63" name="テキスト ボックス 62"/>
              <p:cNvSpPr txBox="1"/>
              <p:nvPr/>
            </p:nvSpPr>
            <p:spPr bwMode="gray">
              <a:xfrm>
                <a:off x="5688124" y="1408586"/>
                <a:ext cx="3107010" cy="137567"/>
              </a:xfrm>
              <a:prstGeom prst="rect">
                <a:avLst/>
              </a:prstGeom>
              <a:solidFill>
                <a:srgbClr val="D0DD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CMS Portal</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67" name="グループ化 66"/>
            <p:cNvGrpSpPr/>
            <p:nvPr/>
          </p:nvGrpSpPr>
          <p:grpSpPr>
            <a:xfrm>
              <a:off x="6191319" y="457414"/>
              <a:ext cx="892320" cy="721390"/>
              <a:chOff x="5688121" y="1262202"/>
              <a:chExt cx="3240363" cy="916676"/>
            </a:xfrm>
          </p:grpSpPr>
          <p:sp>
            <p:nvSpPr>
              <p:cNvPr id="68" name="正方形/長方形 67"/>
              <p:cNvSpPr/>
              <p:nvPr/>
            </p:nvSpPr>
            <p:spPr bwMode="gray">
              <a:xfrm>
                <a:off x="5688124" y="1398127"/>
                <a:ext cx="3240360" cy="780751"/>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40"/>
                  </a:rPr>
                  <a:t>Apache Lucene</a:t>
                </a:r>
                <a:br>
                  <a:rPr kumimoji="0" lang="en-US" altLang="ja-JP" sz="457" kern="0">
                    <a:effectLst>
                      <a:outerShdw blurRad="38100" dist="38100" dir="2700000" algn="tl">
                        <a:srgbClr val="000000">
                          <a:alpha val="43137"/>
                        </a:srgbClr>
                      </a:outerShdw>
                    </a:effectLst>
                    <a:latin typeface="Meiryo UI" pitchFamily="50" charset="-128"/>
                    <a:ea typeface="Meiryo UI" pitchFamily="50" charset="-128"/>
                    <a:cs typeface="Meiryo UI" pitchFamily="50" charset="-128"/>
                  </a:rPr>
                </a:br>
                <a:r>
                  <a:rPr kumimoji="0" lang="en-US" altLang="ja-JP" sz="457" kern="0" noProof="1">
                    <a:latin typeface="Meiryo UI" pitchFamily="50" charset="-128"/>
                    <a:ea typeface="Meiryo UI" pitchFamily="50" charset="-128"/>
                    <a:cs typeface="Meiryo UI" pitchFamily="50" charset="-128"/>
                    <a:hlinkClick r:id="rId41"/>
                  </a:rPr>
                  <a:t>Apache ManifoldCF</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42"/>
                  </a:rPr>
                  <a:t>Apache Nutch</a:t>
                </a:r>
                <a:endParaRPr kumimoji="0" lang="en-US" altLang="ja-JP" sz="457" kern="0" dirty="0">
                  <a:latin typeface="Meiryo UI" pitchFamily="50" charset="-128"/>
                  <a:ea typeface="Meiryo UI" pitchFamily="50" charset="-128"/>
                  <a:cs typeface="Meiryo UI" pitchFamily="50" charset="-128"/>
                </a:endParaRPr>
              </a:p>
              <a:p>
                <a:r>
                  <a:rPr kumimoji="0" lang="en-US" altLang="ja-JP" sz="457" u="sng"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43"/>
                  </a:rPr>
                  <a:t>Elasticsearch</a:t>
                </a:r>
                <a:endParaRPr kumimoji="0" lang="en-US" altLang="ja-JP" sz="457"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u="sng"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44"/>
                  </a:rPr>
                  <a:t>Kibana</a:t>
                </a:r>
                <a:endParaRPr kumimoji="0" lang="en-US" altLang="ja-JP" sz="457"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u="sng"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45"/>
                  </a:rPr>
                  <a:t>logstash</a:t>
                </a:r>
                <a:endParaRPr kumimoji="0" lang="en-US" altLang="ja-JP" sz="457"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endParaRPr kumimoji="0" lang="en-US" altLang="ja-JP" sz="457"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69" name="テキスト ボックス 68"/>
              <p:cNvSpPr txBox="1"/>
              <p:nvPr/>
            </p:nvSpPr>
            <p:spPr bwMode="gray">
              <a:xfrm>
                <a:off x="5688121" y="1262202"/>
                <a:ext cx="3240360" cy="131819"/>
              </a:xfrm>
              <a:prstGeom prst="rect">
                <a:avLst/>
              </a:prstGeom>
              <a:solidFill>
                <a:srgbClr val="F8F5E6"/>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search engine</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70" name="グループ化 69"/>
            <p:cNvGrpSpPr/>
            <p:nvPr/>
          </p:nvGrpSpPr>
          <p:grpSpPr>
            <a:xfrm>
              <a:off x="2096290" y="6399751"/>
              <a:ext cx="855599" cy="327306"/>
              <a:chOff x="5688124" y="1408586"/>
              <a:chExt cx="3240360" cy="415910"/>
            </a:xfrm>
          </p:grpSpPr>
          <p:sp>
            <p:nvSpPr>
              <p:cNvPr id="71" name="正方形/長方形 70"/>
              <p:cNvSpPr/>
              <p:nvPr/>
            </p:nvSpPr>
            <p:spPr bwMode="gray">
              <a:xfrm>
                <a:off x="5688124" y="1540339"/>
                <a:ext cx="3240360" cy="284157"/>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46"/>
                  </a:rPr>
                  <a:t>EC-Cube</a:t>
                </a:r>
                <a:endParaRPr kumimoji="0" lang="en-US" altLang="ja-JP" sz="457" kern="0" dirty="0">
                  <a:latin typeface="Meiryo UI" pitchFamily="50" charset="-128"/>
                  <a:ea typeface="Meiryo UI" pitchFamily="50" charset="-128"/>
                  <a:cs typeface="Meiryo UI" pitchFamily="50" charset="-128"/>
                </a:endParaRPr>
              </a:p>
              <a:p>
                <a:endParaRPr kumimoji="0" lang="en-US" altLang="ja-JP" sz="457" kern="0" dirty="0">
                  <a:latin typeface="Meiryo UI" pitchFamily="50" charset="-128"/>
                  <a:ea typeface="Meiryo UI" pitchFamily="50" charset="-128"/>
                  <a:cs typeface="Meiryo UI" pitchFamily="50" charset="-128"/>
                </a:endParaRPr>
              </a:p>
            </p:txBody>
          </p:sp>
          <p:sp>
            <p:nvSpPr>
              <p:cNvPr id="72" name="テキスト ボックス 71"/>
              <p:cNvSpPr txBox="1"/>
              <p:nvPr/>
            </p:nvSpPr>
            <p:spPr bwMode="gray">
              <a:xfrm>
                <a:off x="5688124" y="1408586"/>
                <a:ext cx="3240360" cy="131819"/>
              </a:xfrm>
              <a:prstGeom prst="rect">
                <a:avLst/>
              </a:prstGeom>
              <a:solidFill>
                <a:srgbClr val="D0DD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e-commerce</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73" name="グループ化 72"/>
            <p:cNvGrpSpPr/>
            <p:nvPr/>
          </p:nvGrpSpPr>
          <p:grpSpPr>
            <a:xfrm>
              <a:off x="7146886" y="564382"/>
              <a:ext cx="892319" cy="613861"/>
              <a:chOff x="5688124" y="1408586"/>
              <a:chExt cx="3240360" cy="657645"/>
            </a:xfrm>
          </p:grpSpPr>
          <p:sp>
            <p:nvSpPr>
              <p:cNvPr id="74" name="正方形/長方形 73"/>
              <p:cNvSpPr/>
              <p:nvPr/>
            </p:nvSpPr>
            <p:spPr bwMode="gray">
              <a:xfrm>
                <a:off x="5688124" y="1540339"/>
                <a:ext cx="3240360" cy="525892"/>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47"/>
                  </a:rPr>
                  <a:t>Apache Hadoop</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solidFill>
                      <a:srgbClr val="000000"/>
                    </a:solidFill>
                    <a:latin typeface="Meiryo UI" pitchFamily="50" charset="-128"/>
                    <a:ea typeface="Meiryo UI" pitchFamily="50" charset="-128"/>
                    <a:cs typeface="Meiryo UI" pitchFamily="50" charset="-128"/>
                    <a:hlinkClick r:id="rId48"/>
                  </a:rPr>
                  <a:t>Apache Spark</a:t>
                </a:r>
                <a:endParaRPr kumimoji="0" lang="en-US" altLang="ja-JP" sz="457" kern="0" dirty="0">
                  <a:solidFill>
                    <a:srgbClr val="000000"/>
                  </a:solidFill>
                  <a:latin typeface="Meiryo UI" pitchFamily="50" charset="-128"/>
                  <a:ea typeface="Meiryo UI" pitchFamily="50" charset="-128"/>
                  <a:cs typeface="Meiryo UI" pitchFamily="50" charset="-128"/>
                </a:endParaRPr>
              </a:p>
              <a:p>
                <a:r>
                  <a:rPr kumimoji="0" lang="en-US" altLang="ja-JP" sz="457" u="sng" kern="0" noProof="1">
                    <a:latin typeface="Meiryo UI" pitchFamily="50" charset="-128"/>
                    <a:ea typeface="Meiryo UI" pitchFamily="50" charset="-128"/>
                    <a:cs typeface="Meiryo UI" pitchFamily="50" charset="-128"/>
                    <a:hlinkClick r:id="rId49"/>
                  </a:rPr>
                  <a:t>Apache Sqoop</a:t>
                </a:r>
                <a:endParaRPr kumimoji="0" lang="en-US" altLang="ja-JP" sz="457" u="sng" kern="0" dirty="0">
                  <a:latin typeface="Meiryo UI" pitchFamily="50" charset="-128"/>
                  <a:ea typeface="Meiryo UI" pitchFamily="50" charset="-128"/>
                  <a:cs typeface="Meiryo UI" pitchFamily="50" charset="-128"/>
                </a:endParaRPr>
              </a:p>
              <a:p>
                <a:r>
                  <a:rPr kumimoji="0" lang="en-US" altLang="ja-JP" sz="457" u="sng" kern="0" noProof="1">
                    <a:latin typeface="Meiryo UI" pitchFamily="50" charset="-128"/>
                    <a:ea typeface="Meiryo UI" pitchFamily="50" charset="-128"/>
                    <a:cs typeface="Meiryo UI" pitchFamily="50" charset="-128"/>
                    <a:hlinkClick r:id="rId50"/>
                  </a:rPr>
                  <a:t>Apache Storm</a:t>
                </a:r>
                <a:endParaRPr kumimoji="0" lang="en-US" altLang="ja-JP" sz="457" u="sng"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51"/>
                  </a:rPr>
                  <a:t>Ganglia</a:t>
                </a:r>
                <a:r>
                  <a:rPr kumimoji="0" lang="en-US" altLang="ja-JP" sz="457" kern="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51"/>
                  </a:rPr>
                  <a:t>	</a:t>
                </a:r>
              </a:p>
            </p:txBody>
          </p:sp>
          <p:sp>
            <p:nvSpPr>
              <p:cNvPr id="75" name="テキスト ボックス 74"/>
              <p:cNvSpPr txBox="1"/>
              <p:nvPr/>
            </p:nvSpPr>
            <p:spPr bwMode="gray">
              <a:xfrm>
                <a:off x="5688124" y="1408586"/>
                <a:ext cx="3240360" cy="131819"/>
              </a:xfrm>
              <a:prstGeom prst="rect">
                <a:avLst/>
              </a:prstGeom>
              <a:solidFill>
                <a:srgbClr val="F8F5E6"/>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distributed processing</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76" name="グループ化 75"/>
            <p:cNvGrpSpPr/>
            <p:nvPr/>
          </p:nvGrpSpPr>
          <p:grpSpPr>
            <a:xfrm>
              <a:off x="6193061" y="1305262"/>
              <a:ext cx="893388" cy="862523"/>
              <a:chOff x="5684244" y="1311969"/>
              <a:chExt cx="3244240" cy="977615"/>
            </a:xfrm>
          </p:grpSpPr>
          <p:sp>
            <p:nvSpPr>
              <p:cNvPr id="77" name="正方形/長方形 76"/>
              <p:cNvSpPr/>
              <p:nvPr/>
            </p:nvSpPr>
            <p:spPr bwMode="gray">
              <a:xfrm>
                <a:off x="5688124" y="1443788"/>
                <a:ext cx="3240360" cy="845796"/>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52"/>
                  </a:rPr>
                  <a:t>Apache Ant</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53"/>
                  </a:rPr>
                  <a:t>Apache Maven</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54"/>
                  </a:rPr>
                  <a:t>Cobertura</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55"/>
                  </a:rPr>
                  <a:t>Eclipse</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56"/>
                  </a:rPr>
                  <a:t>Gerrit Code Review</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57"/>
                  </a:rPr>
                  <a:t>Gitlab</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58"/>
                  </a:rPr>
                  <a:t>NetBeans</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59"/>
                  </a:rPr>
                  <a:t>Ruby on Rails</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78" name="テキスト ボックス 77"/>
              <p:cNvSpPr txBox="1"/>
              <p:nvPr/>
            </p:nvSpPr>
            <p:spPr bwMode="gray">
              <a:xfrm>
                <a:off x="5684244" y="1311969"/>
                <a:ext cx="3240360" cy="131819"/>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Integrated Development Environment/Build Assistance</a:t>
                </a:r>
              </a:p>
            </p:txBody>
          </p:sp>
        </p:grpSp>
        <p:grpSp>
          <p:nvGrpSpPr>
            <p:cNvPr id="79" name="グループ化 78"/>
            <p:cNvGrpSpPr/>
            <p:nvPr/>
          </p:nvGrpSpPr>
          <p:grpSpPr>
            <a:xfrm>
              <a:off x="6193964" y="2187773"/>
              <a:ext cx="892484" cy="500577"/>
              <a:chOff x="5687527" y="1521677"/>
              <a:chExt cx="3240957" cy="636087"/>
            </a:xfrm>
          </p:grpSpPr>
          <p:sp>
            <p:nvSpPr>
              <p:cNvPr id="80" name="正方形/長方形 79"/>
              <p:cNvSpPr/>
              <p:nvPr/>
            </p:nvSpPr>
            <p:spPr bwMode="gray">
              <a:xfrm>
                <a:off x="5688124" y="1648778"/>
                <a:ext cx="3240360" cy="508986"/>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60"/>
                  </a:rPr>
                  <a:t>Apache Subversion</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61"/>
                  </a:rPr>
                  <a:t>CVS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62"/>
                  </a:rPr>
                  <a:t>Git</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63"/>
                  </a:rPr>
                  <a:t>Mercurial</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81" name="テキスト ボックス 80"/>
              <p:cNvSpPr txBox="1"/>
              <p:nvPr/>
            </p:nvSpPr>
            <p:spPr bwMode="gray">
              <a:xfrm>
                <a:off x="5687527" y="1521677"/>
                <a:ext cx="3240360" cy="131819"/>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Version Control</a:t>
                </a:r>
              </a:p>
            </p:txBody>
          </p:sp>
        </p:grpSp>
        <p:grpSp>
          <p:nvGrpSpPr>
            <p:cNvPr id="82" name="グループ化 81"/>
            <p:cNvGrpSpPr/>
            <p:nvPr/>
          </p:nvGrpSpPr>
          <p:grpSpPr>
            <a:xfrm>
              <a:off x="7122187" y="1381297"/>
              <a:ext cx="892319" cy="1813258"/>
              <a:chOff x="5688124" y="1408586"/>
              <a:chExt cx="3240360" cy="2098261"/>
            </a:xfrm>
          </p:grpSpPr>
          <p:sp>
            <p:nvSpPr>
              <p:cNvPr id="83" name="正方形/長方形 82"/>
              <p:cNvSpPr/>
              <p:nvPr/>
            </p:nvSpPr>
            <p:spPr bwMode="gray">
              <a:xfrm>
                <a:off x="5688124" y="1540341"/>
                <a:ext cx="3240360" cy="1966506"/>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64"/>
                  </a:rPr>
                  <a:t>Apache ActiveMQ</a:t>
                </a:r>
                <a:endParaRPr kumimoji="0" lang="en-US" altLang="ja-JP" sz="457" kern="0" dirty="0">
                  <a:latin typeface="Meiryo UI" pitchFamily="50" charset="-128"/>
                  <a:ea typeface="Meiryo UI" pitchFamily="50" charset="-128"/>
                  <a:cs typeface="Meiryo UI" pitchFamily="50" charset="-128"/>
                </a:endParaRPr>
              </a:p>
              <a:p>
                <a:r>
                  <a:rPr kumimoji="0" lang="en-US" altLang="ja-JP" sz="457" u="sng" kern="0" noProof="1">
                    <a:latin typeface="Meiryo UI" pitchFamily="50" charset="-128"/>
                    <a:ea typeface="Meiryo UI" pitchFamily="50" charset="-128"/>
                    <a:cs typeface="Meiryo UI" pitchFamily="50" charset="-128"/>
                    <a:hlinkClick r:id="rId65"/>
                  </a:rPr>
                  <a:t>Apache Drill</a:t>
                </a:r>
                <a:endParaRPr kumimoji="0" lang="en-US" altLang="ja-JP" sz="457" u="sng" kern="0" dirty="0">
                  <a:latin typeface="Meiryo UI" pitchFamily="50" charset="-128"/>
                  <a:ea typeface="Meiryo UI" pitchFamily="50" charset="-128"/>
                  <a:cs typeface="Meiryo UI" pitchFamily="50" charset="-128"/>
                </a:endParaRPr>
              </a:p>
              <a:p>
                <a:r>
                  <a:rPr kumimoji="0" lang="en-US" altLang="ja-JP" sz="457" u="sng" kern="0" noProof="1">
                    <a:latin typeface="Meiryo UI" pitchFamily="50" charset="-128"/>
                    <a:ea typeface="Meiryo UI" pitchFamily="50" charset="-128"/>
                    <a:cs typeface="Meiryo UI" pitchFamily="50" charset="-128"/>
                    <a:hlinkClick r:id="rId66"/>
                  </a:rPr>
                  <a:t>Apache Logging Log4j</a:t>
                </a:r>
                <a:endParaRPr kumimoji="0" lang="en-US" altLang="ja-JP" sz="457" kern="0" dirty="0">
                  <a:latin typeface="Meiryo UI" pitchFamily="50" charset="-128"/>
                  <a:ea typeface="Meiryo UI" pitchFamily="50" charset="-128"/>
                  <a:cs typeface="Meiryo UI" pitchFamily="50" charset="-128"/>
                </a:endParaRPr>
              </a:p>
              <a:p>
                <a:r>
                  <a:rPr kumimoji="0" lang="en-US" altLang="ja-JP" sz="457" u="sng"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67"/>
                  </a:rPr>
                  <a:t>Apache S4</a:t>
                </a:r>
                <a:endParaRPr kumimoji="0" lang="en-US" altLang="ja-JP" sz="457"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68"/>
                  </a:rPr>
                  <a:t>Apache Struts</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69"/>
                  </a:rPr>
                  <a:t>Dojo Toolkit</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70"/>
                  </a:rPr>
                  <a:t>Eclipse TPTP</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71"/>
                  </a:rPr>
                  <a:t>Ehcache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72"/>
                  </a:rPr>
                  <a:t>EMMA</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73"/>
                  </a:rPr>
                  <a:t>Hibernate</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74"/>
                  </a:rPr>
                  <a:t>JBoss Seam</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75"/>
                  </a:rPr>
                  <a:t>Jetspeed</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76"/>
                  </a:rPr>
                  <a:t>jQuery</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77"/>
                  </a:rPr>
                  <a:t>MyBatis</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78"/>
                  </a:rPr>
                  <a:t>Node.js</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79"/>
                  </a:rPr>
                  <a:t>Seasar2</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80"/>
                  </a:rPr>
                  <a:t>Spring</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81"/>
                  </a:rPr>
                  <a:t>Zope</a:t>
                </a:r>
                <a:endParaRPr kumimoji="0" lang="en-US" altLang="ja-JP" sz="457" kern="0" dirty="0">
                  <a:latin typeface="Meiryo UI" pitchFamily="50" charset="-128"/>
                  <a:ea typeface="Meiryo UI" pitchFamily="50" charset="-128"/>
                  <a:cs typeface="Meiryo UI" pitchFamily="50" charset="-128"/>
                </a:endParaRPr>
              </a:p>
            </p:txBody>
          </p:sp>
          <p:sp>
            <p:nvSpPr>
              <p:cNvPr id="84" name="テキスト ボックス 83"/>
              <p:cNvSpPr txBox="1"/>
              <p:nvPr/>
            </p:nvSpPr>
            <p:spPr bwMode="gray">
              <a:xfrm>
                <a:off x="5688124" y="1408586"/>
                <a:ext cx="3240360" cy="131819"/>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Development Framework</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88" name="グループ化 87"/>
            <p:cNvGrpSpPr/>
            <p:nvPr/>
          </p:nvGrpSpPr>
          <p:grpSpPr>
            <a:xfrm>
              <a:off x="7117834" y="3235605"/>
              <a:ext cx="1824356" cy="363931"/>
              <a:chOff x="5688124" y="1408586"/>
              <a:chExt cx="3240360" cy="462451"/>
            </a:xfrm>
          </p:grpSpPr>
          <p:sp>
            <p:nvSpPr>
              <p:cNvPr id="89" name="正方形/長方形 88"/>
              <p:cNvSpPr/>
              <p:nvPr/>
            </p:nvSpPr>
            <p:spPr bwMode="gray">
              <a:xfrm>
                <a:off x="5688124" y="1540339"/>
                <a:ext cx="3240360" cy="330698"/>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82"/>
                  </a:rPr>
                  <a:t>iReport Open Source Edition</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82"/>
                  </a:rPr>
                  <a:t>JasperReports Open Source Edition</a:t>
                </a:r>
                <a:endParaRPr kumimoji="0" lang="en-US" altLang="ja-JP" sz="457" kern="0" dirty="0">
                  <a:latin typeface="Meiryo UI" pitchFamily="50" charset="-128"/>
                  <a:ea typeface="Meiryo UI" pitchFamily="50" charset="-128"/>
                  <a:cs typeface="Meiryo UI" pitchFamily="50" charset="-128"/>
                </a:endParaRPr>
              </a:p>
            </p:txBody>
          </p:sp>
          <p:sp>
            <p:nvSpPr>
              <p:cNvPr id="90" name="テキスト ボックス 89"/>
              <p:cNvSpPr txBox="1"/>
              <p:nvPr/>
            </p:nvSpPr>
            <p:spPr bwMode="gray">
              <a:xfrm>
                <a:off x="5688124" y="1408586"/>
                <a:ext cx="3240360" cy="131819"/>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Document Tools</a:t>
                </a:r>
              </a:p>
            </p:txBody>
          </p:sp>
        </p:grpSp>
        <p:grpSp>
          <p:nvGrpSpPr>
            <p:cNvPr id="92" name="グループ化 91"/>
            <p:cNvGrpSpPr/>
            <p:nvPr/>
          </p:nvGrpSpPr>
          <p:grpSpPr>
            <a:xfrm>
              <a:off x="6196765" y="2706372"/>
              <a:ext cx="892319" cy="965868"/>
              <a:chOff x="5688124" y="1408587"/>
              <a:chExt cx="3240360" cy="1079402"/>
            </a:xfrm>
          </p:grpSpPr>
          <p:sp>
            <p:nvSpPr>
              <p:cNvPr id="93" name="正方形/長方形 92"/>
              <p:cNvSpPr/>
              <p:nvPr/>
            </p:nvSpPr>
            <p:spPr bwMode="gray">
              <a:xfrm>
                <a:off x="5688124" y="1538371"/>
                <a:ext cx="3240360" cy="949618"/>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83"/>
                  </a:rPr>
                  <a:t>gcc</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84"/>
                  </a:rPr>
                  <a:t>OpenJDK</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85"/>
                  </a:rPr>
                  <a:t>Perl</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86"/>
                  </a:rPr>
                  <a:t>PHP</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87"/>
                  </a:rPr>
                  <a:t>PowerShell</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88"/>
                  </a:rPr>
                  <a:t>Python</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89"/>
                  </a:rPr>
                  <a:t>Ruby</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90"/>
                  </a:rPr>
                  <a:t>Scala</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91"/>
                  </a:rPr>
                  <a:t>typescript</a:t>
                </a:r>
                <a:endParaRPr kumimoji="0" lang="en-US" altLang="ja-JP" sz="457" kern="0" dirty="0">
                  <a:latin typeface="Meiryo UI" pitchFamily="50" charset="-128"/>
                  <a:ea typeface="Meiryo UI" pitchFamily="50" charset="-128"/>
                  <a:cs typeface="Meiryo UI" pitchFamily="50" charset="-128"/>
                </a:endParaRPr>
              </a:p>
            </p:txBody>
          </p:sp>
          <p:sp>
            <p:nvSpPr>
              <p:cNvPr id="94" name="テキスト ボックス 93"/>
              <p:cNvSpPr txBox="1"/>
              <p:nvPr/>
            </p:nvSpPr>
            <p:spPr bwMode="gray">
              <a:xfrm>
                <a:off x="5688124" y="1408587"/>
                <a:ext cx="3240360" cy="108180"/>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development language</a:t>
                </a:r>
              </a:p>
            </p:txBody>
          </p:sp>
        </p:grpSp>
        <p:grpSp>
          <p:nvGrpSpPr>
            <p:cNvPr id="95" name="グループ化 94"/>
            <p:cNvGrpSpPr/>
            <p:nvPr/>
          </p:nvGrpSpPr>
          <p:grpSpPr>
            <a:xfrm>
              <a:off x="8059281" y="1380461"/>
              <a:ext cx="892319" cy="704317"/>
              <a:chOff x="5688124" y="1408586"/>
              <a:chExt cx="3240360" cy="745056"/>
            </a:xfrm>
          </p:grpSpPr>
          <p:sp>
            <p:nvSpPr>
              <p:cNvPr id="96" name="正方形/長方形 95"/>
              <p:cNvSpPr/>
              <p:nvPr/>
            </p:nvSpPr>
            <p:spPr bwMode="gray">
              <a:xfrm>
                <a:off x="5688124" y="1540340"/>
                <a:ext cx="3240360" cy="613302"/>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92"/>
                  </a:rPr>
                  <a:t>.net.core</a:t>
                </a:r>
                <a:endParaRPr kumimoji="0" lang="en-US" altLang="ja-JP" sz="457" kern="0" dirty="0">
                  <a:latin typeface="Meiryo UI" pitchFamily="50" charset="-128"/>
                  <a:ea typeface="Meiryo UI" pitchFamily="50" charset="-128"/>
                  <a:cs typeface="Meiryo UI" pitchFamily="50" charset="-128"/>
                  <a:hlinkClick r:id="rId93"/>
                </a:endParaRPr>
              </a:p>
              <a:p>
                <a:r>
                  <a:rPr kumimoji="0" lang="en-US" altLang="ja-JP" sz="457" kern="0" noProof="1">
                    <a:latin typeface="Meiryo UI" pitchFamily="50" charset="-128"/>
                    <a:ea typeface="Meiryo UI" pitchFamily="50" charset="-128"/>
                    <a:cs typeface="Meiryo UI" pitchFamily="50" charset="-128"/>
                    <a:hlinkClick r:id="rId93"/>
                  </a:rPr>
                  <a:t>Bugzilla</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94"/>
                  </a:rPr>
                  <a:t>mantis</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95"/>
                  </a:rPr>
                  <a:t>OpenProj</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96"/>
                  </a:rPr>
                  <a:t>Redmine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97"/>
                  </a:rPr>
                  <a:t>Trac</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97" name="テキスト ボックス 96"/>
              <p:cNvSpPr txBox="1"/>
              <p:nvPr/>
            </p:nvSpPr>
            <p:spPr bwMode="gray">
              <a:xfrm>
                <a:off x="5688124" y="1408586"/>
                <a:ext cx="3240360" cy="131819"/>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Project management</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5" name="グループ化 14"/>
            <p:cNvGrpSpPr/>
            <p:nvPr/>
          </p:nvGrpSpPr>
          <p:grpSpPr>
            <a:xfrm>
              <a:off x="137968" y="2580519"/>
              <a:ext cx="892319" cy="1011190"/>
              <a:chOff x="193155" y="3612727"/>
              <a:chExt cx="1249247" cy="1415666"/>
            </a:xfrm>
          </p:grpSpPr>
          <p:sp>
            <p:nvSpPr>
              <p:cNvPr id="99" name="正方形/長方形 98"/>
              <p:cNvSpPr/>
              <p:nvPr/>
            </p:nvSpPr>
            <p:spPr bwMode="gray">
              <a:xfrm>
                <a:off x="193155" y="3757885"/>
                <a:ext cx="1249247" cy="1270508"/>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98"/>
                  </a:rPr>
                  <a:t>ab(ApacheBench)</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98"/>
                  </a:rPr>
                  <a:t>Apache HTTP Server</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99"/>
                  </a:rPr>
                  <a:t>Apache Tomcat</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00"/>
                  </a:rPr>
                  <a:t>Appweb</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01"/>
                  </a:rPr>
                  <a:t>GlassFish</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02"/>
                  </a:rPr>
                  <a:t>Jetty</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03"/>
                  </a:rPr>
                  <a:t>lighttpd</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04"/>
                  </a:rPr>
                  <a:t>WildFly</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100" name="テキスト ボックス 99"/>
              <p:cNvSpPr txBox="1"/>
              <p:nvPr/>
            </p:nvSpPr>
            <p:spPr bwMode="gray">
              <a:xfrm>
                <a:off x="193155" y="3612727"/>
                <a:ext cx="1249247" cy="145232"/>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Web/AP Server</a:t>
                </a:r>
              </a:p>
            </p:txBody>
          </p:sp>
        </p:grpSp>
        <p:grpSp>
          <p:nvGrpSpPr>
            <p:cNvPr id="101" name="グループ化 100"/>
            <p:cNvGrpSpPr/>
            <p:nvPr/>
          </p:nvGrpSpPr>
          <p:grpSpPr>
            <a:xfrm>
              <a:off x="134471" y="3653302"/>
              <a:ext cx="892319" cy="498731"/>
              <a:chOff x="5688124" y="1408586"/>
              <a:chExt cx="3240360" cy="633741"/>
            </a:xfrm>
          </p:grpSpPr>
          <p:sp>
            <p:nvSpPr>
              <p:cNvPr id="102" name="正方形/長方形 101"/>
              <p:cNvSpPr/>
              <p:nvPr/>
            </p:nvSpPr>
            <p:spPr bwMode="gray">
              <a:xfrm>
                <a:off x="5688124" y="1540337"/>
                <a:ext cx="3240360" cy="501990"/>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05"/>
                  </a:rPr>
                  <a:t>Apache Axis2</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06" action="ppaction://hlinkfile"/>
                  </a:rPr>
                  <a:t>Apache ServiceMIX</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07"/>
                  </a:rPr>
                  <a:t>Talend</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08"/>
                  </a:rPr>
                  <a:t>Talend Open Studio</a:t>
                </a:r>
                <a:endParaRPr kumimoji="0" lang="en-US" altLang="ja-JP" sz="457" kern="0" dirty="0">
                  <a:latin typeface="Meiryo UI" pitchFamily="50" charset="-128"/>
                  <a:ea typeface="Meiryo UI" pitchFamily="50" charset="-128"/>
                  <a:cs typeface="Meiryo UI" pitchFamily="50" charset="-128"/>
                </a:endParaRPr>
              </a:p>
            </p:txBody>
          </p:sp>
          <p:sp>
            <p:nvSpPr>
              <p:cNvPr id="103" name="テキスト ボックス 102"/>
              <p:cNvSpPr txBox="1"/>
              <p:nvPr/>
            </p:nvSpPr>
            <p:spPr bwMode="gray">
              <a:xfrm>
                <a:off x="5688124" y="1408586"/>
                <a:ext cx="3240360" cy="131819"/>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EAI/ESB</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2" name="グループ化 21"/>
            <p:cNvGrpSpPr/>
            <p:nvPr/>
          </p:nvGrpSpPr>
          <p:grpSpPr>
            <a:xfrm>
              <a:off x="1084473" y="2580520"/>
              <a:ext cx="895549" cy="670001"/>
              <a:chOff x="1518262" y="3612727"/>
              <a:chExt cx="1253769" cy="938001"/>
            </a:xfrm>
          </p:grpSpPr>
          <p:sp>
            <p:nvSpPr>
              <p:cNvPr id="105" name="正方形/長方形 104"/>
              <p:cNvSpPr/>
              <p:nvPr/>
            </p:nvSpPr>
            <p:spPr bwMode="gray">
              <a:xfrm>
                <a:off x="1522784" y="3749794"/>
                <a:ext cx="1249247" cy="800934"/>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109"/>
                  </a:rPr>
                  <a:t>Apache Derby</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10"/>
                  </a:rPr>
                  <a:t>Firebird</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11"/>
                  </a:rPr>
                  <a:t>MariaDB</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12"/>
                  </a:rPr>
                  <a:t>MySQL</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13"/>
                  </a:rPr>
                  <a:t>PostgreSQL</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14"/>
                  </a:rPr>
                  <a:t>SQLite</a:t>
                </a:r>
                <a:endParaRPr kumimoji="0" lang="en-US" altLang="ja-JP" sz="457" kern="0" dirty="0">
                  <a:latin typeface="Meiryo UI" pitchFamily="50" charset="-128"/>
                  <a:ea typeface="Meiryo UI" pitchFamily="50" charset="-128"/>
                  <a:cs typeface="Meiryo UI" pitchFamily="50" charset="-128"/>
                </a:endParaRPr>
              </a:p>
            </p:txBody>
          </p:sp>
          <p:sp>
            <p:nvSpPr>
              <p:cNvPr id="106" name="テキスト ボックス 105"/>
              <p:cNvSpPr txBox="1"/>
              <p:nvPr/>
            </p:nvSpPr>
            <p:spPr bwMode="gray">
              <a:xfrm>
                <a:off x="1518262" y="3612727"/>
                <a:ext cx="1249247" cy="145232"/>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Database</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7" name="グループ化 16"/>
            <p:cNvGrpSpPr/>
            <p:nvPr/>
          </p:nvGrpSpPr>
          <p:grpSpPr>
            <a:xfrm>
              <a:off x="1084473" y="3654706"/>
              <a:ext cx="892319" cy="263283"/>
              <a:chOff x="1518262" y="4992585"/>
              <a:chExt cx="1249247" cy="368596"/>
            </a:xfrm>
          </p:grpSpPr>
          <p:sp>
            <p:nvSpPr>
              <p:cNvPr id="108" name="正方形/長方形 107"/>
              <p:cNvSpPr/>
              <p:nvPr/>
            </p:nvSpPr>
            <p:spPr bwMode="gray">
              <a:xfrm>
                <a:off x="1518262" y="5137744"/>
                <a:ext cx="1249247" cy="223437"/>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u="sng"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15"/>
                  </a:rPr>
                  <a:t>Esper</a:t>
                </a:r>
                <a:endParaRPr kumimoji="0" lang="en-US" altLang="ja-JP" sz="457"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109" name="テキスト ボックス 108"/>
              <p:cNvSpPr txBox="1"/>
              <p:nvPr/>
            </p:nvSpPr>
            <p:spPr bwMode="gray">
              <a:xfrm>
                <a:off x="1518262" y="4992585"/>
                <a:ext cx="1249247" cy="145232"/>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DB clustering</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10" name="グループ化 109"/>
            <p:cNvGrpSpPr/>
            <p:nvPr/>
          </p:nvGrpSpPr>
          <p:grpSpPr>
            <a:xfrm>
              <a:off x="2030978" y="2580520"/>
              <a:ext cx="892319" cy="334108"/>
              <a:chOff x="5688124" y="1408586"/>
              <a:chExt cx="3240360" cy="424553"/>
            </a:xfrm>
          </p:grpSpPr>
          <p:sp>
            <p:nvSpPr>
              <p:cNvPr id="111" name="正方形/長方形 110"/>
              <p:cNvSpPr/>
              <p:nvPr/>
            </p:nvSpPr>
            <p:spPr bwMode="gray">
              <a:xfrm>
                <a:off x="5688124" y="1540339"/>
                <a:ext cx="3240360" cy="292800"/>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16"/>
                  </a:rPr>
                  <a:t>phpMyAdmin</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17"/>
                  </a:rPr>
                  <a:t>phpPgAdmin</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112" name="テキスト ボックス 111"/>
              <p:cNvSpPr txBox="1"/>
              <p:nvPr/>
            </p:nvSpPr>
            <p:spPr bwMode="gray">
              <a:xfrm>
                <a:off x="5688124" y="1408586"/>
                <a:ext cx="3240360" cy="131819"/>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DB management</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3" name="グループ化 22"/>
            <p:cNvGrpSpPr/>
            <p:nvPr/>
          </p:nvGrpSpPr>
          <p:grpSpPr>
            <a:xfrm>
              <a:off x="2030978" y="2969652"/>
              <a:ext cx="892319" cy="246505"/>
              <a:chOff x="2843368" y="4157512"/>
              <a:chExt cx="1249247" cy="345107"/>
            </a:xfrm>
          </p:grpSpPr>
          <p:sp>
            <p:nvSpPr>
              <p:cNvPr id="114" name="正方形/長方形 113"/>
              <p:cNvSpPr/>
              <p:nvPr/>
            </p:nvSpPr>
            <p:spPr bwMode="gray">
              <a:xfrm>
                <a:off x="2843368" y="4302670"/>
                <a:ext cx="1249247" cy="199949"/>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118"/>
                  </a:rPr>
                  <a:t>JBoss jBPM</a:t>
                </a:r>
                <a:endParaRPr kumimoji="0" lang="en-US" altLang="ja-JP" sz="457" kern="0" dirty="0">
                  <a:latin typeface="Meiryo UI" pitchFamily="50" charset="-128"/>
                  <a:ea typeface="Meiryo UI" pitchFamily="50" charset="-128"/>
                  <a:cs typeface="Meiryo UI" pitchFamily="50" charset="-128"/>
                </a:endParaRPr>
              </a:p>
            </p:txBody>
          </p:sp>
          <p:sp>
            <p:nvSpPr>
              <p:cNvPr id="115" name="テキスト ボックス 114"/>
              <p:cNvSpPr txBox="1"/>
              <p:nvPr/>
            </p:nvSpPr>
            <p:spPr bwMode="gray">
              <a:xfrm>
                <a:off x="2843368" y="4157512"/>
                <a:ext cx="1249247" cy="145231"/>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BPM</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4" name="グループ化 23"/>
            <p:cNvGrpSpPr/>
            <p:nvPr/>
          </p:nvGrpSpPr>
          <p:grpSpPr>
            <a:xfrm>
              <a:off x="2030976" y="3286280"/>
              <a:ext cx="892319" cy="320492"/>
              <a:chOff x="2843368" y="4811091"/>
              <a:chExt cx="1249247" cy="448689"/>
            </a:xfrm>
          </p:grpSpPr>
          <p:sp>
            <p:nvSpPr>
              <p:cNvPr id="117" name="正方形/長方形 116"/>
              <p:cNvSpPr/>
              <p:nvPr/>
            </p:nvSpPr>
            <p:spPr bwMode="gray">
              <a:xfrm>
                <a:off x="2843368" y="4956249"/>
                <a:ext cx="1249247" cy="303531"/>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u="sng"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19"/>
                  </a:rPr>
                  <a:t>Apache Cassandra</a:t>
                </a:r>
                <a:endParaRPr kumimoji="0" lang="en-US" altLang="ja-JP" sz="457"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endParaRPr kumimoji="0" lang="en-US" altLang="ja-JP" sz="457" kern="0" dirty="0">
                  <a:latin typeface="Meiryo UI" pitchFamily="50" charset="-128"/>
                  <a:ea typeface="Meiryo UI" pitchFamily="50" charset="-128"/>
                  <a:cs typeface="Meiryo UI" pitchFamily="50" charset="-128"/>
                </a:endParaRPr>
              </a:p>
            </p:txBody>
          </p:sp>
          <p:sp>
            <p:nvSpPr>
              <p:cNvPr id="118" name="テキスト ボックス 117"/>
              <p:cNvSpPr txBox="1"/>
              <p:nvPr/>
            </p:nvSpPr>
            <p:spPr bwMode="gray">
              <a:xfrm>
                <a:off x="2843368" y="4811091"/>
                <a:ext cx="1249247" cy="145231"/>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KVS</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5" name="グループ化 24"/>
            <p:cNvGrpSpPr/>
            <p:nvPr/>
          </p:nvGrpSpPr>
          <p:grpSpPr>
            <a:xfrm>
              <a:off x="2021454" y="3672925"/>
              <a:ext cx="892319" cy="495694"/>
              <a:chOff x="2843366" y="5380180"/>
              <a:chExt cx="1249247" cy="693972"/>
            </a:xfrm>
          </p:grpSpPr>
          <p:sp>
            <p:nvSpPr>
              <p:cNvPr id="120" name="正方形/長方形 119"/>
              <p:cNvSpPr/>
              <p:nvPr/>
            </p:nvSpPr>
            <p:spPr bwMode="gray">
              <a:xfrm>
                <a:off x="2843366" y="5525338"/>
                <a:ext cx="1249247" cy="548814"/>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120"/>
                  </a:rPr>
                  <a:t>memcached</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21"/>
                  </a:rPr>
                  <a:t>MongoDB</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u="sng" kern="0" noProof="1">
                    <a:latin typeface="Meiryo UI" pitchFamily="50" charset="-128"/>
                    <a:ea typeface="Meiryo UI" pitchFamily="50" charset="-128"/>
                    <a:cs typeface="Meiryo UI" pitchFamily="50" charset="-128"/>
                    <a:hlinkClick r:id="rId122"/>
                  </a:rPr>
                  <a:t>Riak</a:t>
                </a:r>
                <a:endParaRPr kumimoji="0" lang="en-US" altLang="ja-JP" sz="457" u="sng" kern="0" dirty="0">
                  <a:latin typeface="Meiryo UI" pitchFamily="50" charset="-128"/>
                  <a:ea typeface="Meiryo UI" pitchFamily="50" charset="-128"/>
                  <a:cs typeface="Meiryo UI" pitchFamily="50" charset="-128"/>
                </a:endParaRPr>
              </a:p>
              <a:p>
                <a:pPr defTabSz="653156">
                  <a:defRPr/>
                </a:pPr>
                <a:r>
                  <a:rPr kumimoji="0" lang="en-US" altLang="ja-JP" sz="457" u="sng" kern="0" noProof="1">
                    <a:latin typeface="Meiryo UI" pitchFamily="50" charset="-128"/>
                    <a:ea typeface="Meiryo UI" pitchFamily="50" charset="-128"/>
                    <a:cs typeface="Meiryo UI" pitchFamily="50" charset="-128"/>
                    <a:hlinkClick r:id="rId123"/>
                  </a:rPr>
                  <a:t>VoltDB</a:t>
                </a:r>
                <a:endParaRPr kumimoji="0" lang="en-US" altLang="ja-JP" sz="457" u="sng" kern="0" dirty="0">
                  <a:latin typeface="Meiryo UI" pitchFamily="50" charset="-128"/>
                  <a:ea typeface="Meiryo UI" pitchFamily="50" charset="-128"/>
                  <a:cs typeface="Meiryo UI" pitchFamily="50" charset="-128"/>
                </a:endParaRPr>
              </a:p>
            </p:txBody>
          </p:sp>
          <p:sp>
            <p:nvSpPr>
              <p:cNvPr id="121" name="テキスト ボックス 120"/>
              <p:cNvSpPr txBox="1"/>
              <p:nvPr/>
            </p:nvSpPr>
            <p:spPr bwMode="gray">
              <a:xfrm>
                <a:off x="2843366" y="5380180"/>
                <a:ext cx="1249247" cy="145232"/>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NoSQL</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22" name="グループ化 121"/>
            <p:cNvGrpSpPr/>
            <p:nvPr/>
          </p:nvGrpSpPr>
          <p:grpSpPr>
            <a:xfrm>
              <a:off x="6170139" y="3807481"/>
              <a:ext cx="892319" cy="681286"/>
              <a:chOff x="5688124" y="1408586"/>
              <a:chExt cx="3240360" cy="865717"/>
            </a:xfrm>
          </p:grpSpPr>
          <p:sp>
            <p:nvSpPr>
              <p:cNvPr id="123" name="正方形/長方形 122"/>
              <p:cNvSpPr/>
              <p:nvPr/>
            </p:nvSpPr>
            <p:spPr bwMode="gray">
              <a:xfrm>
                <a:off x="5688124" y="1540340"/>
                <a:ext cx="3240360" cy="733963"/>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124"/>
                  </a:rPr>
                  <a:t>Apache SpamAssasin</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25"/>
                  </a:rPr>
                  <a:t>ClamAV</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26"/>
                  </a:rPr>
                  <a:t>openSCAP</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27"/>
                  </a:rPr>
                  <a:t>openVAS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28"/>
                  </a:rPr>
                  <a:t>OWASP ZAP</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29"/>
                  </a:rPr>
                  <a:t>swatch</a:t>
                </a:r>
                <a:endParaRPr kumimoji="0" lang="en-US" altLang="ja-JP" sz="457" kern="0" dirty="0">
                  <a:latin typeface="Meiryo UI" pitchFamily="50" charset="-128"/>
                  <a:ea typeface="Meiryo UI" pitchFamily="50" charset="-128"/>
                  <a:cs typeface="Meiryo UI" pitchFamily="50" charset="-128"/>
                </a:endParaRPr>
              </a:p>
            </p:txBody>
          </p:sp>
          <p:sp>
            <p:nvSpPr>
              <p:cNvPr id="124" name="テキスト ボックス 123"/>
              <p:cNvSpPr txBox="1"/>
              <p:nvPr/>
            </p:nvSpPr>
            <p:spPr bwMode="gray">
              <a:xfrm>
                <a:off x="5688124" y="1408586"/>
                <a:ext cx="3240360"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Antivirus/vulnerability management</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25" name="グループ化 124"/>
            <p:cNvGrpSpPr/>
            <p:nvPr/>
          </p:nvGrpSpPr>
          <p:grpSpPr>
            <a:xfrm>
              <a:off x="7098656" y="4870899"/>
              <a:ext cx="892319" cy="330650"/>
              <a:chOff x="5688124" y="1408586"/>
              <a:chExt cx="3240360" cy="420160"/>
            </a:xfrm>
          </p:grpSpPr>
          <p:sp>
            <p:nvSpPr>
              <p:cNvPr id="126" name="正方形/長方形 125"/>
              <p:cNvSpPr/>
              <p:nvPr/>
            </p:nvSpPr>
            <p:spPr bwMode="gray">
              <a:xfrm>
                <a:off x="5688124" y="1540339"/>
                <a:ext cx="3240360" cy="288407"/>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130"/>
                  </a:rPr>
                  <a:t>Snort</a:t>
                </a:r>
                <a:endParaRPr kumimoji="0" lang="en-US" altLang="ja-JP" sz="457" kern="0" dirty="0">
                  <a:latin typeface="Meiryo UI" pitchFamily="50" charset="-128"/>
                  <a:ea typeface="Meiryo UI" pitchFamily="50" charset="-128"/>
                  <a:cs typeface="Meiryo UI" pitchFamily="50" charset="-128"/>
                </a:endParaRPr>
              </a:p>
            </p:txBody>
          </p:sp>
          <p:sp>
            <p:nvSpPr>
              <p:cNvPr id="127" name="テキスト ボックス 126"/>
              <p:cNvSpPr txBox="1"/>
              <p:nvPr/>
            </p:nvSpPr>
            <p:spPr bwMode="gray">
              <a:xfrm>
                <a:off x="5688124" y="1408586"/>
                <a:ext cx="3240360"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IDS/IPS/SIEM</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28" name="グループ化 127"/>
            <p:cNvGrpSpPr/>
            <p:nvPr/>
          </p:nvGrpSpPr>
          <p:grpSpPr>
            <a:xfrm>
              <a:off x="7099897" y="3825029"/>
              <a:ext cx="894257" cy="518906"/>
              <a:chOff x="5688124" y="1408586"/>
              <a:chExt cx="3247397" cy="659379"/>
            </a:xfrm>
          </p:grpSpPr>
          <p:sp>
            <p:nvSpPr>
              <p:cNvPr id="129" name="正方形/長方形 128"/>
              <p:cNvSpPr/>
              <p:nvPr/>
            </p:nvSpPr>
            <p:spPr bwMode="gray">
              <a:xfrm>
                <a:off x="5695161" y="1543505"/>
                <a:ext cx="3240360" cy="524460"/>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131"/>
                  </a:rPr>
                  <a:t>OpenSSH</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32"/>
                  </a:rPr>
                  <a:t>OpenSSL</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33"/>
                  </a:rPr>
                  <a:t>OpenVPN</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34"/>
                  </a:rPr>
                  <a:t>Tor</a:t>
                </a:r>
                <a:endParaRPr kumimoji="0" lang="en-US" altLang="ja-JP" sz="457" kern="0" dirty="0">
                  <a:latin typeface="Meiryo UI" pitchFamily="50" charset="-128"/>
                  <a:ea typeface="Meiryo UI" pitchFamily="50" charset="-128"/>
                  <a:cs typeface="Meiryo UI" pitchFamily="50" charset="-128"/>
                </a:endParaRPr>
              </a:p>
            </p:txBody>
          </p:sp>
          <p:sp>
            <p:nvSpPr>
              <p:cNvPr id="130" name="テキスト ボックス 129"/>
              <p:cNvSpPr txBox="1"/>
              <p:nvPr/>
            </p:nvSpPr>
            <p:spPr bwMode="gray">
              <a:xfrm>
                <a:off x="5688124" y="1408586"/>
                <a:ext cx="3240360"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SSL/VPN/SSH</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31" name="グループ化 130"/>
            <p:cNvGrpSpPr/>
            <p:nvPr/>
          </p:nvGrpSpPr>
          <p:grpSpPr>
            <a:xfrm>
              <a:off x="7100867" y="4353046"/>
              <a:ext cx="892947" cy="492736"/>
              <a:chOff x="5727971" y="1408554"/>
              <a:chExt cx="3242640" cy="626124"/>
            </a:xfrm>
          </p:grpSpPr>
          <p:sp>
            <p:nvSpPr>
              <p:cNvPr id="132" name="正方形/長方形 131"/>
              <p:cNvSpPr/>
              <p:nvPr/>
            </p:nvSpPr>
            <p:spPr bwMode="gray">
              <a:xfrm>
                <a:off x="5730251" y="1539034"/>
                <a:ext cx="3240360" cy="495644"/>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135"/>
                  </a:rPr>
                  <a:t>iptables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36"/>
                  </a:rPr>
                  <a:t>nginx</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37"/>
                  </a:rPr>
                  <a:t>Squid</a:t>
                </a:r>
                <a:endParaRPr kumimoji="0" lang="en-US" altLang="ja-JP" sz="457" kern="0" dirty="0">
                  <a:latin typeface="Meiryo UI" pitchFamily="50" charset="-128"/>
                  <a:ea typeface="Meiryo UI" pitchFamily="50" charset="-128"/>
                  <a:cs typeface="Meiryo UI" pitchFamily="50" charset="-128"/>
                </a:endParaRPr>
              </a:p>
            </p:txBody>
          </p:sp>
          <p:sp>
            <p:nvSpPr>
              <p:cNvPr id="133" name="テキスト ボックス 132"/>
              <p:cNvSpPr txBox="1"/>
              <p:nvPr/>
            </p:nvSpPr>
            <p:spPr bwMode="gray">
              <a:xfrm>
                <a:off x="5727971" y="1408554"/>
                <a:ext cx="3240360"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Proxy/Firewall</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34" name="グループ化 133"/>
            <p:cNvGrpSpPr/>
            <p:nvPr/>
          </p:nvGrpSpPr>
          <p:grpSpPr>
            <a:xfrm>
              <a:off x="8044007" y="3728918"/>
              <a:ext cx="893863" cy="1259206"/>
              <a:chOff x="5709001" y="1319206"/>
              <a:chExt cx="3245966" cy="1600084"/>
            </a:xfrm>
          </p:grpSpPr>
          <p:sp>
            <p:nvSpPr>
              <p:cNvPr id="135" name="正方形/長方形 134"/>
              <p:cNvSpPr/>
              <p:nvPr/>
            </p:nvSpPr>
            <p:spPr bwMode="gray">
              <a:xfrm>
                <a:off x="5709001" y="1468069"/>
                <a:ext cx="3240360" cy="1451221"/>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anose="020B0604030504040204" pitchFamily="50" charset="-128"/>
                    <a:ea typeface="Meiryo UI" panose="020B0604030504040204" pitchFamily="50" charset="-128"/>
                    <a:cs typeface="Meiryo UI" panose="020B0604030504040204" pitchFamily="50" charset="-128"/>
                    <a:hlinkClick r:id="rId138"/>
                  </a:rPr>
                  <a:t>Apparmor</a:t>
                </a:r>
                <a:endParaRPr kumimoji="0" lang="en-US" altLang="ja-JP" sz="457" kern="0" dirty="0">
                  <a:latin typeface="Meiryo UI" panose="020B0604030504040204" pitchFamily="50" charset="-128"/>
                  <a:ea typeface="Meiryo UI" panose="020B0604030504040204" pitchFamily="50" charset="-128"/>
                  <a:cs typeface="Meiryo UI" panose="020B0604030504040204" pitchFamily="50" charset="-128"/>
                  <a:hlinkClick r:id="rId139"/>
                </a:endParaRPr>
              </a:p>
              <a:p>
                <a:r>
                  <a:rPr kumimoji="0" lang="en-US" altLang="ja-JP" sz="457" kern="0" noProof="1">
                    <a:latin typeface="Meiryo UI" panose="020B0604030504040204" pitchFamily="50" charset="-128"/>
                    <a:ea typeface="Meiryo UI" panose="020B0604030504040204" pitchFamily="50" charset="-128"/>
                    <a:cs typeface="Meiryo UI" panose="020B0604030504040204" pitchFamily="50" charset="-128"/>
                    <a:hlinkClick r:id="rId139"/>
                  </a:rPr>
                  <a:t>CAS</a:t>
                </a:r>
                <a:endParaRPr kumimoji="0" lang="en-US" altLang="ja-JP" sz="457"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457" kern="0" noProof="1">
                    <a:latin typeface="Meiryo UI" panose="020B0604030504040204" pitchFamily="50" charset="-128"/>
                    <a:ea typeface="Meiryo UI" panose="020B0604030504040204" pitchFamily="50" charset="-128"/>
                    <a:cs typeface="Meiryo UI" panose="020B0604030504040204" pitchFamily="50" charset="-128"/>
                    <a:hlinkClick r:id="rId140"/>
                  </a:rPr>
                  <a:t>FreeRADIUS</a:t>
                </a:r>
                <a:endParaRPr kumimoji="0" lang="en-US" altLang="ja-JP" sz="457"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457" kern="0" noProof="1">
                    <a:latin typeface="Meiryo UI" panose="020B0604030504040204" pitchFamily="50" charset="-128"/>
                    <a:ea typeface="Meiryo UI" panose="020B0604030504040204" pitchFamily="50" charset="-128"/>
                    <a:cs typeface="Meiryo UI" panose="020B0604030504040204" pitchFamily="50" charset="-128"/>
                    <a:hlinkClick r:id="rId141"/>
                  </a:rPr>
                  <a:t>GnuPG</a:t>
                </a:r>
                <a:endParaRPr kumimoji="0" lang="en-US" altLang="ja-JP" sz="457"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457" u="sng" kern="0" noProof="1">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hlinkClick r:id="rId142"/>
                  </a:rPr>
                  <a:t>Kerberos</a:t>
                </a:r>
                <a:endParaRPr kumimoji="0" lang="en-US" altLang="ja-JP" sz="457" u="sng" kern="0"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457" u="sng" kern="0" noProof="1">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hlinkClick r:id="rId143"/>
                  </a:rPr>
                  <a:t>Keycloak</a:t>
                </a:r>
                <a:endParaRPr kumimoji="0" lang="en-US" altLang="ja-JP" sz="457" u="sng" kern="0"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457" kern="0" noProof="1">
                    <a:latin typeface="Meiryo UI" panose="020B0604030504040204" pitchFamily="50" charset="-128"/>
                    <a:ea typeface="Meiryo UI" panose="020B0604030504040204" pitchFamily="50" charset="-128"/>
                    <a:cs typeface="Meiryo UI" panose="020B0604030504040204" pitchFamily="50" charset="-128"/>
                    <a:hlinkClick r:id="rId144"/>
                  </a:rPr>
                  <a:t>OpenAM</a:t>
                </a:r>
                <a:endParaRPr kumimoji="0" lang="en-US" altLang="ja-JP" sz="457" kern="0"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457" kern="0" noProof="1">
                    <a:latin typeface="Meiryo UI" panose="020B0604030504040204" pitchFamily="50" charset="-128"/>
                    <a:ea typeface="Meiryo UI" panose="020B0604030504040204" pitchFamily="50" charset="-128"/>
                    <a:cs typeface="Meiryo UI" panose="020B0604030504040204" pitchFamily="50" charset="-128"/>
                    <a:hlinkClick r:id="rId145"/>
                  </a:rPr>
                  <a:t>PAM</a:t>
                </a:r>
                <a:endParaRPr kumimoji="0" lang="en-US" altLang="ja-JP" sz="457"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457" kern="0" noProof="1">
                    <a:latin typeface="Meiryo UI" panose="020B0604030504040204" pitchFamily="50" charset="-128"/>
                    <a:ea typeface="Meiryo UI" panose="020B0604030504040204" pitchFamily="50" charset="-128"/>
                    <a:cs typeface="Meiryo UI" panose="020B0604030504040204" pitchFamily="50" charset="-128"/>
                    <a:hlinkClick r:id="rId146"/>
                  </a:rPr>
                  <a:t>SELinux</a:t>
                </a:r>
                <a:endParaRPr kumimoji="0" lang="en-US" altLang="ja-JP" sz="457"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457" kern="0" noProof="1">
                    <a:latin typeface="Meiryo UI" panose="020B0604030504040204" pitchFamily="50" charset="-128"/>
                    <a:ea typeface="Meiryo UI" panose="020B0604030504040204" pitchFamily="50" charset="-128"/>
                    <a:cs typeface="Meiryo UI" panose="020B0604030504040204" pitchFamily="50" charset="-128"/>
                    <a:hlinkClick r:id="rId147"/>
                  </a:rPr>
                  <a:t>usermin</a:t>
                </a:r>
                <a:endParaRPr kumimoji="0" lang="en-US" altLang="ja-JP" sz="457"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457" kern="0" noProof="1">
                    <a:latin typeface="Meiryo UI" panose="020B0604030504040204" pitchFamily="50" charset="-128"/>
                    <a:ea typeface="Meiryo UI" panose="020B0604030504040204" pitchFamily="50" charset="-128"/>
                    <a:cs typeface="Meiryo UI" panose="020B0604030504040204" pitchFamily="50" charset="-128"/>
                    <a:hlinkClick r:id="rId148"/>
                  </a:rPr>
                  <a:t>webmin</a:t>
                </a:r>
                <a:endParaRPr kumimoji="0" lang="en-US" altLang="ja-JP" sz="457" kern="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36" name="テキスト ボックス 135"/>
              <p:cNvSpPr txBox="1"/>
              <p:nvPr/>
            </p:nvSpPr>
            <p:spPr bwMode="gray">
              <a:xfrm>
                <a:off x="5714607" y="1319206"/>
                <a:ext cx="3240360"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Authentication and access management</a:t>
                </a:r>
              </a:p>
            </p:txBody>
          </p:sp>
        </p:grpSp>
        <p:grpSp>
          <p:nvGrpSpPr>
            <p:cNvPr id="137" name="グループ化 136"/>
            <p:cNvGrpSpPr/>
            <p:nvPr/>
          </p:nvGrpSpPr>
          <p:grpSpPr>
            <a:xfrm>
              <a:off x="6158804" y="4597028"/>
              <a:ext cx="920676" cy="610541"/>
              <a:chOff x="5646967" y="1723984"/>
              <a:chExt cx="3343334" cy="775820"/>
            </a:xfrm>
          </p:grpSpPr>
          <p:sp>
            <p:nvSpPr>
              <p:cNvPr id="138" name="正方形/長方形 137"/>
              <p:cNvSpPr/>
              <p:nvPr/>
            </p:nvSpPr>
            <p:spPr bwMode="gray">
              <a:xfrm>
                <a:off x="5673020" y="1873278"/>
                <a:ext cx="3317281" cy="626526"/>
              </a:xfrm>
              <a:prstGeom prst="rect">
                <a:avLst/>
              </a:prstGeom>
              <a:solidFill>
                <a:schemeClr val="bg1"/>
              </a:solidFill>
              <a:ln w="9525">
                <a:solidFill>
                  <a:schemeClr val="tx1"/>
                </a:solidFill>
                <a:miter lim="800000"/>
                <a:headEnd/>
                <a:tailEnd/>
              </a:ln>
            </p:spPr>
            <p:txBody>
              <a:bodyPr lIns="25714" rIns="25714" anchor="t"/>
              <a:lstStyle/>
              <a:p>
                <a:pPr>
                  <a:defRPr/>
                </a:pPr>
                <a:r>
                  <a:rPr kumimoji="0" lang="en-US" altLang="ja-JP" sz="457" kern="0" noProof="1">
                    <a:latin typeface="Meiryo UI" pitchFamily="50" charset="-128"/>
                    <a:ea typeface="Meiryo UI" pitchFamily="50" charset="-128"/>
                    <a:cs typeface="Meiryo UI" pitchFamily="50" charset="-128"/>
                    <a:hlinkClick r:id="rId149"/>
                  </a:rPr>
                  <a:t>389 Directory Server</a:t>
                </a:r>
                <a:endParaRPr kumimoji="0" lang="en-US" altLang="ja-JP" sz="457" kern="0" dirty="0">
                  <a:latin typeface="Meiryo UI" pitchFamily="50" charset="-128"/>
                  <a:ea typeface="Meiryo UI" pitchFamily="50" charset="-128"/>
                  <a:cs typeface="Meiryo UI" pitchFamily="50" charset="-128"/>
                  <a:hlinkClick r:id="rId150"/>
                </a:endParaRPr>
              </a:p>
              <a:p>
                <a:pPr>
                  <a:defRPr/>
                </a:pPr>
                <a:r>
                  <a:rPr kumimoji="0" lang="en-US" altLang="ja-JP" sz="457" kern="0" noProof="1">
                    <a:latin typeface="Meiryo UI" pitchFamily="50" charset="-128"/>
                    <a:ea typeface="Meiryo UI" pitchFamily="50" charset="-128"/>
                    <a:cs typeface="Meiryo UI" pitchFamily="50" charset="-128"/>
                    <a:hlinkClick r:id="rId150"/>
                  </a:rPr>
                  <a:t>Apache Directory server</a:t>
                </a:r>
                <a:endParaRPr kumimoji="0" lang="en-US" altLang="ja-JP" sz="457" kern="0" dirty="0">
                  <a:latin typeface="Meiryo UI" pitchFamily="50" charset="-128"/>
                  <a:ea typeface="Meiryo UI" pitchFamily="50" charset="-128"/>
                  <a:cs typeface="Meiryo UI" pitchFamily="50" charset="-128"/>
                </a:endParaRPr>
              </a:p>
              <a:p>
                <a:pPr>
                  <a:defRPr/>
                </a:pPr>
                <a:r>
                  <a:rPr kumimoji="0" lang="en-US" altLang="ja-JP" sz="457" kern="0" noProof="1">
                    <a:latin typeface="Meiryo UI" pitchFamily="50" charset="-128"/>
                    <a:ea typeface="Meiryo UI" pitchFamily="50" charset="-128"/>
                    <a:cs typeface="Meiryo UI" pitchFamily="50" charset="-128"/>
                    <a:hlinkClick r:id="rId151"/>
                  </a:rPr>
                  <a:t>OpenDJ</a:t>
                </a:r>
                <a:endParaRPr kumimoji="0" lang="en-US" altLang="ja-JP" sz="457" kern="0" dirty="0">
                  <a:latin typeface="Meiryo UI" pitchFamily="50" charset="-128"/>
                  <a:ea typeface="Meiryo UI" pitchFamily="50" charset="-128"/>
                  <a:cs typeface="Meiryo UI" pitchFamily="50" charset="-128"/>
                </a:endParaRPr>
              </a:p>
              <a:p>
                <a:pPr>
                  <a:defRPr/>
                </a:pPr>
                <a:r>
                  <a:rPr kumimoji="0" lang="en-US" altLang="ja-JP" sz="457" u="sng"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52"/>
                  </a:rPr>
                  <a:t>OpenLDAP</a:t>
                </a:r>
                <a:endParaRPr kumimoji="0" lang="en-US" altLang="ja-JP" sz="457"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139" name="テキスト ボックス 138"/>
              <p:cNvSpPr txBox="1"/>
              <p:nvPr/>
            </p:nvSpPr>
            <p:spPr bwMode="gray">
              <a:xfrm>
                <a:off x="5646967" y="1723984"/>
                <a:ext cx="3317281"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Directory services</a:t>
                </a:r>
              </a:p>
            </p:txBody>
          </p:sp>
        </p:grpSp>
        <p:grpSp>
          <p:nvGrpSpPr>
            <p:cNvPr id="140" name="グループ化 139"/>
            <p:cNvGrpSpPr/>
            <p:nvPr/>
          </p:nvGrpSpPr>
          <p:grpSpPr>
            <a:xfrm>
              <a:off x="8038258" y="5003616"/>
              <a:ext cx="892319" cy="304393"/>
              <a:chOff x="5688124" y="1408585"/>
              <a:chExt cx="3240360" cy="339831"/>
            </a:xfrm>
          </p:grpSpPr>
          <p:sp>
            <p:nvSpPr>
              <p:cNvPr id="141" name="正方形/長方形 140"/>
              <p:cNvSpPr/>
              <p:nvPr/>
            </p:nvSpPr>
            <p:spPr bwMode="gray">
              <a:xfrm>
                <a:off x="5688124" y="1497849"/>
                <a:ext cx="3240360" cy="250567"/>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153"/>
                  </a:rPr>
                  <a:t>FreeIPA</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51"/>
                  </a:rPr>
                  <a:t>OpenIDM</a:t>
                </a:r>
                <a:endParaRPr kumimoji="0" lang="en-US" altLang="ja-JP" sz="457" kern="0" dirty="0">
                  <a:latin typeface="Meiryo UI" pitchFamily="50" charset="-128"/>
                  <a:ea typeface="Meiryo UI" pitchFamily="50" charset="-128"/>
                  <a:cs typeface="Meiryo UI" pitchFamily="50" charset="-128"/>
                </a:endParaRPr>
              </a:p>
            </p:txBody>
          </p:sp>
          <p:sp>
            <p:nvSpPr>
              <p:cNvPr id="142" name="テキスト ボックス 141"/>
              <p:cNvSpPr txBox="1"/>
              <p:nvPr/>
            </p:nvSpPr>
            <p:spPr bwMode="gray">
              <a:xfrm>
                <a:off x="5688124" y="1408585"/>
                <a:ext cx="3240360" cy="82353"/>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Identity management</a:t>
                </a:r>
              </a:p>
            </p:txBody>
          </p:sp>
        </p:grpSp>
        <p:grpSp>
          <p:nvGrpSpPr>
            <p:cNvPr id="146" name="グループ化 145"/>
            <p:cNvGrpSpPr/>
            <p:nvPr/>
          </p:nvGrpSpPr>
          <p:grpSpPr>
            <a:xfrm>
              <a:off x="137968" y="4510599"/>
              <a:ext cx="892319" cy="493017"/>
              <a:chOff x="5688124" y="1408586"/>
              <a:chExt cx="3240360" cy="619148"/>
            </a:xfrm>
          </p:grpSpPr>
          <p:sp>
            <p:nvSpPr>
              <p:cNvPr id="147" name="正方形/長方形 146"/>
              <p:cNvSpPr/>
              <p:nvPr/>
            </p:nvSpPr>
            <p:spPr bwMode="gray">
              <a:xfrm>
                <a:off x="5688124" y="1540338"/>
                <a:ext cx="3240360" cy="487396"/>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54"/>
                  </a:rPr>
                  <a:t>Amanda</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55"/>
                  </a:rPr>
                  <a:t>Bacula</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56"/>
                  </a:rPr>
                  <a:t>Clonezilla</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57"/>
                  </a:rPr>
                  <a:t>Mondo Rescue</a:t>
                </a:r>
                <a:endParaRPr kumimoji="0" lang="en-US" altLang="ja-JP" sz="457" kern="0" dirty="0">
                  <a:latin typeface="Meiryo UI" pitchFamily="50" charset="-128"/>
                  <a:ea typeface="Meiryo UI" pitchFamily="50" charset="-128"/>
                  <a:cs typeface="Meiryo UI" pitchFamily="50" charset="-128"/>
                </a:endParaRPr>
              </a:p>
            </p:txBody>
          </p:sp>
          <p:sp>
            <p:nvSpPr>
              <p:cNvPr id="148" name="テキスト ボックス 147"/>
              <p:cNvSpPr txBox="1"/>
              <p:nvPr/>
            </p:nvSpPr>
            <p:spPr bwMode="gray">
              <a:xfrm>
                <a:off x="5688124" y="1408586"/>
                <a:ext cx="3240360" cy="131819"/>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Storage Backup</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49" name="グループ化 148"/>
            <p:cNvGrpSpPr/>
            <p:nvPr/>
          </p:nvGrpSpPr>
          <p:grpSpPr>
            <a:xfrm>
              <a:off x="127336" y="5582544"/>
              <a:ext cx="892319" cy="413480"/>
              <a:chOff x="5688124" y="1408586"/>
              <a:chExt cx="3240360" cy="519263"/>
            </a:xfrm>
          </p:grpSpPr>
          <p:sp>
            <p:nvSpPr>
              <p:cNvPr id="150" name="正方形/長方形 149"/>
              <p:cNvSpPr/>
              <p:nvPr/>
            </p:nvSpPr>
            <p:spPr bwMode="gray">
              <a:xfrm>
                <a:off x="5688124" y="1540338"/>
                <a:ext cx="3240360" cy="387511"/>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58"/>
                  </a:rPr>
                  <a:t>DRBD</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59"/>
                  </a:rPr>
                  <a:t>Heartbeat</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60"/>
                  </a:rPr>
                  <a:t>Pacemaker</a:t>
                </a:r>
                <a:endParaRPr kumimoji="0" lang="en-US" altLang="ja-JP" sz="457" kern="0" dirty="0">
                  <a:latin typeface="Meiryo UI" pitchFamily="50" charset="-128"/>
                  <a:ea typeface="Meiryo UI" pitchFamily="50" charset="-128"/>
                  <a:cs typeface="Meiryo UI" pitchFamily="50" charset="-128"/>
                </a:endParaRPr>
              </a:p>
            </p:txBody>
          </p:sp>
          <p:sp>
            <p:nvSpPr>
              <p:cNvPr id="151" name="テキスト ボックス 150"/>
              <p:cNvSpPr txBox="1"/>
              <p:nvPr/>
            </p:nvSpPr>
            <p:spPr bwMode="gray">
              <a:xfrm>
                <a:off x="5688124" y="1408586"/>
                <a:ext cx="3240360" cy="131819"/>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HA Cluster</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52" name="グループ化 151"/>
            <p:cNvGrpSpPr/>
            <p:nvPr/>
          </p:nvGrpSpPr>
          <p:grpSpPr>
            <a:xfrm>
              <a:off x="1084472" y="4510599"/>
              <a:ext cx="892319" cy="941813"/>
              <a:chOff x="5688124" y="1408586"/>
              <a:chExt cx="3240360" cy="1182761"/>
            </a:xfrm>
          </p:grpSpPr>
          <p:sp>
            <p:nvSpPr>
              <p:cNvPr id="153" name="正方形/長方形 152"/>
              <p:cNvSpPr/>
              <p:nvPr/>
            </p:nvSpPr>
            <p:spPr bwMode="gray">
              <a:xfrm>
                <a:off x="5688124" y="1540338"/>
                <a:ext cx="3240360" cy="1051009"/>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161"/>
                  </a:rPr>
                  <a:t>GNetWatch </a:t>
                </a: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62"/>
                  </a:rPr>
                  <a:t>Groundwork</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u="sng"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63"/>
                  </a:rPr>
                  <a:t>Hinemos</a:t>
                </a:r>
                <a:endParaRPr kumimoji="0" lang="en-US" altLang="ja-JP" sz="457"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64"/>
                  </a:rPr>
                  <a:t>Monit</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65"/>
                  </a:rPr>
                  <a:t>Nagios</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66"/>
                  </a:rPr>
                  <a:t>OpenNMS</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67"/>
                  </a:rPr>
                  <a:t>Syslog NG</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u="sng"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68"/>
                  </a:rPr>
                  <a:t>Zabbix</a:t>
                </a:r>
                <a:endParaRPr kumimoji="0" lang="en-US" altLang="ja-JP" sz="457"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endParaRPr kumimoji="0" lang="en-US" altLang="ja-JP" sz="457" kern="0" dirty="0">
                  <a:latin typeface="Meiryo UI" pitchFamily="50" charset="-128"/>
                  <a:ea typeface="Meiryo UI" pitchFamily="50" charset="-128"/>
                  <a:cs typeface="Meiryo UI" pitchFamily="50" charset="-128"/>
                </a:endParaRPr>
              </a:p>
            </p:txBody>
          </p:sp>
          <p:sp>
            <p:nvSpPr>
              <p:cNvPr id="154" name="テキスト ボックス 153"/>
              <p:cNvSpPr txBox="1"/>
              <p:nvPr/>
            </p:nvSpPr>
            <p:spPr bwMode="gray">
              <a:xfrm>
                <a:off x="5688124" y="1408586"/>
                <a:ext cx="3240360" cy="131819"/>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Operational monitoring</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55" name="グループ化 154"/>
            <p:cNvGrpSpPr/>
            <p:nvPr/>
          </p:nvGrpSpPr>
          <p:grpSpPr>
            <a:xfrm>
              <a:off x="1089313" y="5474538"/>
              <a:ext cx="892319" cy="1000021"/>
              <a:chOff x="5688124" y="1408586"/>
              <a:chExt cx="3240360" cy="1255860"/>
            </a:xfrm>
          </p:grpSpPr>
          <p:sp>
            <p:nvSpPr>
              <p:cNvPr id="156" name="正方形/長方形 155"/>
              <p:cNvSpPr/>
              <p:nvPr/>
            </p:nvSpPr>
            <p:spPr bwMode="gray">
              <a:xfrm>
                <a:off x="5688124" y="1532536"/>
                <a:ext cx="3240360" cy="1131910"/>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69"/>
                  </a:rPr>
                  <a:t>CACTI</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70"/>
                  </a:rPr>
                  <a:t>MRTG</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71"/>
                  </a:rPr>
                  <a:t>Munin</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72"/>
                  </a:rPr>
                  <a:t>NetHogs</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73"/>
                  </a:rPr>
                  <a:t>RRDTool</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74"/>
                  </a:rPr>
                  <a:t>Vyatta Core Software</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75"/>
                  </a:rPr>
                  <a:t>Wireshark</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76"/>
                  </a:rPr>
                  <a:t>Zenoss</a:t>
                </a:r>
                <a:endParaRPr kumimoji="0" lang="en-US" altLang="ja-JP" sz="457" kern="0" dirty="0">
                  <a:latin typeface="Meiryo UI" pitchFamily="50" charset="-128"/>
                  <a:ea typeface="Meiryo UI" pitchFamily="50" charset="-128"/>
                  <a:cs typeface="Meiryo UI" pitchFamily="50" charset="-128"/>
                </a:endParaRPr>
              </a:p>
              <a:p>
                <a:pPr defTabSz="653156">
                  <a:defRPr/>
                </a:pPr>
                <a:endParaRPr kumimoji="0" lang="en-US" altLang="ja-JP" sz="457" kern="0" dirty="0">
                  <a:latin typeface="Meiryo UI" pitchFamily="50" charset="-128"/>
                  <a:ea typeface="Meiryo UI" pitchFamily="50" charset="-128"/>
                  <a:cs typeface="Meiryo UI" pitchFamily="50" charset="-128"/>
                </a:endParaRPr>
              </a:p>
            </p:txBody>
          </p:sp>
          <p:sp>
            <p:nvSpPr>
              <p:cNvPr id="157" name="テキスト ボックス 156"/>
              <p:cNvSpPr txBox="1"/>
              <p:nvPr/>
            </p:nvSpPr>
            <p:spPr bwMode="gray">
              <a:xfrm>
                <a:off x="5688124" y="1408586"/>
                <a:ext cx="3240360" cy="131819"/>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Network Monitoring</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58" name="グループ化 157"/>
            <p:cNvGrpSpPr/>
            <p:nvPr/>
          </p:nvGrpSpPr>
          <p:grpSpPr>
            <a:xfrm>
              <a:off x="132505" y="6032172"/>
              <a:ext cx="892319" cy="414081"/>
              <a:chOff x="5688124" y="1408586"/>
              <a:chExt cx="3240360" cy="520018"/>
            </a:xfrm>
          </p:grpSpPr>
          <p:sp>
            <p:nvSpPr>
              <p:cNvPr id="159" name="正方形/長方形 158"/>
              <p:cNvSpPr/>
              <p:nvPr/>
            </p:nvSpPr>
            <p:spPr bwMode="gray">
              <a:xfrm>
                <a:off x="5688124" y="1540338"/>
                <a:ext cx="3240360" cy="388266"/>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177"/>
                  </a:rPr>
                  <a:t>Linux Virtual Server</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78"/>
                  </a:rPr>
                  <a:t>Pound</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79"/>
                  </a:rPr>
                  <a:t>Ultra Monkey</a:t>
                </a:r>
                <a:endParaRPr kumimoji="0" lang="en-US" altLang="ja-JP" sz="457" kern="0" dirty="0">
                  <a:latin typeface="Meiryo UI" pitchFamily="50" charset="-128"/>
                  <a:ea typeface="Meiryo UI" pitchFamily="50" charset="-128"/>
                  <a:cs typeface="Meiryo UI" pitchFamily="50" charset="-128"/>
                </a:endParaRPr>
              </a:p>
            </p:txBody>
          </p:sp>
          <p:sp>
            <p:nvSpPr>
              <p:cNvPr id="160" name="テキスト ボックス 159"/>
              <p:cNvSpPr txBox="1"/>
              <p:nvPr/>
            </p:nvSpPr>
            <p:spPr bwMode="gray">
              <a:xfrm>
                <a:off x="5688124" y="1408586"/>
                <a:ext cx="3240360" cy="131819"/>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Load Balancing</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61" name="グループ化 160"/>
            <p:cNvGrpSpPr/>
            <p:nvPr/>
          </p:nvGrpSpPr>
          <p:grpSpPr>
            <a:xfrm>
              <a:off x="123618" y="5045273"/>
              <a:ext cx="892319" cy="501390"/>
              <a:chOff x="5688124" y="1408586"/>
              <a:chExt cx="3240360" cy="629663"/>
            </a:xfrm>
          </p:grpSpPr>
          <p:sp>
            <p:nvSpPr>
              <p:cNvPr id="162" name="正方形/長方形 161"/>
              <p:cNvSpPr/>
              <p:nvPr/>
            </p:nvSpPr>
            <p:spPr bwMode="gray">
              <a:xfrm>
                <a:off x="5688124" y="1540338"/>
                <a:ext cx="3240360" cy="497911"/>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180"/>
                  </a:rPr>
                  <a:t>Ansible</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81"/>
                  </a:rPr>
                  <a:t>Chef</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82"/>
                  </a:rPr>
                  <a:t>oVirt</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83"/>
                  </a:rPr>
                  <a:t>Puppet</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163" name="テキスト ボックス 162"/>
              <p:cNvSpPr txBox="1"/>
              <p:nvPr/>
            </p:nvSpPr>
            <p:spPr bwMode="gray">
              <a:xfrm>
                <a:off x="5688124" y="1408586"/>
                <a:ext cx="3240360" cy="131819"/>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lvl="0"/>
                <a:r>
                  <a:rPr kumimoji="0" lang="ja-JP" altLang="en-US" sz="457" kern="0" noProof="1">
                    <a:solidFill>
                      <a:srgbClr val="000000"/>
                    </a:solidFill>
                    <a:latin typeface="Meiryo UI" pitchFamily="50" charset="-128"/>
                    <a:ea typeface="Meiryo UI" pitchFamily="50" charset="-128"/>
                    <a:cs typeface="Meiryo UI" pitchFamily="50" charset="-128"/>
                  </a:rPr>
                  <a:t>Configuration Management</a:t>
                </a:r>
              </a:p>
            </p:txBody>
          </p:sp>
        </p:grpSp>
        <p:grpSp>
          <p:nvGrpSpPr>
            <p:cNvPr id="164" name="グループ化 163"/>
            <p:cNvGrpSpPr/>
            <p:nvPr/>
          </p:nvGrpSpPr>
          <p:grpSpPr>
            <a:xfrm>
              <a:off x="6168095" y="5524939"/>
              <a:ext cx="892319" cy="584613"/>
              <a:chOff x="5688124" y="1408586"/>
              <a:chExt cx="3240360" cy="742872"/>
            </a:xfrm>
          </p:grpSpPr>
          <p:sp>
            <p:nvSpPr>
              <p:cNvPr id="165" name="正方形/長方形 164"/>
              <p:cNvSpPr/>
              <p:nvPr/>
            </p:nvSpPr>
            <p:spPr bwMode="gray">
              <a:xfrm>
                <a:off x="5688124" y="1540340"/>
                <a:ext cx="3240360" cy="611118"/>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84"/>
                  </a:rPr>
                  <a:t>BIND</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85"/>
                  </a:rPr>
                  <a:t>djbdns</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86"/>
                  </a:rPr>
                  <a:t>ISC-DHCP</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87"/>
                  </a:rPr>
                  <a:t>NSD</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88"/>
                  </a:rPr>
                  <a:t>Unbound</a:t>
                </a:r>
                <a:endParaRPr kumimoji="0" lang="en-US" altLang="ja-JP" sz="457" kern="0" dirty="0">
                  <a:latin typeface="Meiryo UI" pitchFamily="50" charset="-128"/>
                  <a:ea typeface="Meiryo UI" pitchFamily="50" charset="-128"/>
                  <a:cs typeface="Meiryo UI" pitchFamily="50" charset="-128"/>
                </a:endParaRPr>
              </a:p>
            </p:txBody>
          </p:sp>
          <p:sp>
            <p:nvSpPr>
              <p:cNvPr id="166" name="テキスト ボックス 165"/>
              <p:cNvSpPr txBox="1"/>
              <p:nvPr/>
            </p:nvSpPr>
            <p:spPr bwMode="gray">
              <a:xfrm>
                <a:off x="5688124" y="1408586"/>
                <a:ext cx="3240360" cy="131819"/>
              </a:xfrm>
              <a:prstGeom prst="rect">
                <a:avLst/>
              </a:prstGeom>
              <a:solidFill>
                <a:srgbClr val="C9C9CA"/>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DNS/DHCP</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67" name="グループ化 166"/>
            <p:cNvGrpSpPr/>
            <p:nvPr/>
          </p:nvGrpSpPr>
          <p:grpSpPr>
            <a:xfrm>
              <a:off x="7096151" y="5524938"/>
              <a:ext cx="892319" cy="584611"/>
              <a:chOff x="5688124" y="1408586"/>
              <a:chExt cx="3240360" cy="742871"/>
            </a:xfrm>
          </p:grpSpPr>
          <p:sp>
            <p:nvSpPr>
              <p:cNvPr id="168" name="正方形/長方形 167"/>
              <p:cNvSpPr/>
              <p:nvPr/>
            </p:nvSpPr>
            <p:spPr bwMode="gray">
              <a:xfrm>
                <a:off x="5688124" y="1540339"/>
                <a:ext cx="3240360" cy="611118"/>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89"/>
                  </a:rPr>
                  <a:t>FileZilla </a:t>
                </a:r>
                <a:r>
                  <a:rPr kumimoji="0" lang="ja-JP" altLang="en-US"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rPr>
                  <a:t>(</a:t>
                </a:r>
                <a:r>
                  <a:rPr kumimoji="0" lang="en-US" altLang="ja-JP" sz="457" kern="0" noProof="1">
                    <a:solidFill>
                      <a:srgbClr val="00808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cs typeface="Meiryo UI" pitchFamily="50" charset="-128"/>
                    <a:hlinkClick r:id="rId190"/>
                  </a:rPr>
                  <a:t>JP)</a:t>
                </a:r>
                <a:endParaRPr kumimoji="0" lang="en-US" altLang="ja-JP" sz="457" kern="0" dirty="0">
                  <a:solidFill>
                    <a:srgbClr val="008080"/>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91"/>
                  </a:rPr>
                  <a:t>ProFTPD</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92"/>
                  </a:rPr>
                  <a:t>vsftpd</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93"/>
                  </a:rPr>
                  <a:t>WU-FTPD</a:t>
                </a:r>
                <a:endParaRPr kumimoji="0" lang="en-US" altLang="ja-JP" sz="457" kern="0" dirty="0">
                  <a:latin typeface="Meiryo UI" pitchFamily="50" charset="-128"/>
                  <a:ea typeface="Meiryo UI" pitchFamily="50" charset="-128"/>
                  <a:cs typeface="Meiryo UI" pitchFamily="50" charset="-128"/>
                </a:endParaRPr>
              </a:p>
            </p:txBody>
          </p:sp>
          <p:sp>
            <p:nvSpPr>
              <p:cNvPr id="169" name="テキスト ボックス 168"/>
              <p:cNvSpPr txBox="1"/>
              <p:nvPr/>
            </p:nvSpPr>
            <p:spPr bwMode="gray">
              <a:xfrm>
                <a:off x="5688124" y="1408586"/>
                <a:ext cx="3240360" cy="131819"/>
              </a:xfrm>
              <a:prstGeom prst="rect">
                <a:avLst/>
              </a:prstGeom>
              <a:solidFill>
                <a:srgbClr val="C9C9CA"/>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FTP Server</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70" name="グループ化 169"/>
            <p:cNvGrpSpPr/>
            <p:nvPr/>
          </p:nvGrpSpPr>
          <p:grpSpPr>
            <a:xfrm>
              <a:off x="6169600" y="6120513"/>
              <a:ext cx="892319" cy="537969"/>
              <a:chOff x="5688124" y="1408586"/>
              <a:chExt cx="3240360" cy="539858"/>
            </a:xfrm>
          </p:grpSpPr>
          <p:sp>
            <p:nvSpPr>
              <p:cNvPr id="171" name="正方形/長方形 170"/>
              <p:cNvSpPr/>
              <p:nvPr/>
            </p:nvSpPr>
            <p:spPr bwMode="gray">
              <a:xfrm>
                <a:off x="5688124" y="1522356"/>
                <a:ext cx="3240360" cy="426088"/>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194"/>
                  </a:rPr>
                  <a:t>NFS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95"/>
                  </a:rPr>
                  <a:t>Samba </a:t>
                </a:r>
                <a:r>
                  <a:rPr kumimoji="0" lang="ja-JP" altLang="en-US"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rPr>
                  <a:t>(</a:t>
                </a:r>
                <a:r>
                  <a:rPr kumimoji="0" lang="en-US" altLang="ja-JP" sz="457" kern="0" noProof="1">
                    <a:solidFill>
                      <a:srgbClr val="FF00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cs typeface="Meiryo UI" pitchFamily="50" charset="-128"/>
                    <a:hlinkClick r:id="rId196" action="ppaction://hlinkfile"/>
                  </a:rPr>
                  <a:t>JP)</a:t>
                </a:r>
                <a:endParaRPr kumimoji="0" lang="en-US" altLang="ja-JP" sz="457" kern="0" dirty="0">
                  <a:solidFill>
                    <a:srgbClr val="FF00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cs typeface="Meiryo UI" pitchFamily="50" charset="-128"/>
                </a:endParaRPr>
              </a:p>
              <a:p>
                <a:r>
                  <a:rPr kumimoji="0" lang="en-US" altLang="ja-JP" sz="457" kern="0" noProof="1">
                    <a:latin typeface="Meiryo UI" panose="020B0604030504040204" pitchFamily="50" charset="-128"/>
                    <a:ea typeface="Meiryo UI" panose="020B0604030504040204" pitchFamily="50" charset="-128"/>
                    <a:cs typeface="Meiryo UI" panose="020B0604030504040204" pitchFamily="50" charset="-128"/>
                    <a:hlinkClick r:id="rId197"/>
                  </a:rPr>
                  <a:t>OwnCloud</a:t>
                </a:r>
                <a:endParaRPr kumimoji="0" lang="en-US" altLang="ja-JP" sz="457" kern="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72" name="テキスト ボックス 171"/>
              <p:cNvSpPr txBox="1"/>
              <p:nvPr/>
            </p:nvSpPr>
            <p:spPr bwMode="gray">
              <a:xfrm>
                <a:off x="5688124" y="1408586"/>
                <a:ext cx="3240360" cy="131819"/>
              </a:xfrm>
              <a:prstGeom prst="rect">
                <a:avLst/>
              </a:prstGeom>
              <a:solidFill>
                <a:srgbClr val="C9C9CA"/>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File Server</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73" name="グループ化 172"/>
            <p:cNvGrpSpPr/>
            <p:nvPr/>
          </p:nvGrpSpPr>
          <p:grpSpPr>
            <a:xfrm>
              <a:off x="8026110" y="5524939"/>
              <a:ext cx="892319" cy="1133543"/>
              <a:chOff x="5688124" y="1408586"/>
              <a:chExt cx="3240360" cy="1440403"/>
            </a:xfrm>
          </p:grpSpPr>
          <p:sp>
            <p:nvSpPr>
              <p:cNvPr id="174" name="正方形/長方形 173"/>
              <p:cNvSpPr/>
              <p:nvPr/>
            </p:nvSpPr>
            <p:spPr bwMode="gray">
              <a:xfrm>
                <a:off x="5688124" y="1540339"/>
                <a:ext cx="3240360" cy="1308650"/>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98"/>
                  </a:rPr>
                  <a:t>Courier-IMAP</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98"/>
                  </a:rPr>
                  <a:t>Courier-MTA</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199"/>
                  </a:rPr>
                  <a:t>Cyrus IMAP</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00"/>
                  </a:rPr>
                  <a:t>Dovecot</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01"/>
                  </a:rPr>
                  <a:t>Exim</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02"/>
                  </a:rPr>
                  <a:t>fml</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a:effectLst>
                      <a:outerShdw blurRad="38100" dist="38100" dir="2700000" algn="tl">
                        <a:srgbClr val="000000">
                          <a:alpha val="43137"/>
                        </a:srgbClr>
                      </a:outerShdw>
                    </a:effectLst>
                    <a:latin typeface="Meiryo UI" pitchFamily="50" charset="-128"/>
                    <a:ea typeface="Meiryo UI" pitchFamily="50" charset="-128"/>
                    <a:cs typeface="Meiryo UI" pitchFamily="50" charset="-128"/>
                  </a:rPr>
                  <a:t>  </a:t>
                </a: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03"/>
                  </a:rPr>
                  <a:t>Postfix (</a:t>
                </a:r>
                <a:r>
                  <a:rPr kumimoji="0" lang="en-US" altLang="ja-JP" sz="457" kern="0" noProof="1">
                    <a:solidFill>
                      <a:srgbClr val="00808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cs typeface="Meiryo UI" pitchFamily="50" charset="-128"/>
                    <a:hlinkClick r:id="rId204"/>
                  </a:rPr>
                  <a:t>JP)</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05"/>
                  </a:rPr>
                  <a:t>qmail</a:t>
                </a:r>
                <a:r>
                  <a:rPr kumimoji="0" lang="en-US" altLang="ja-JP" sz="457" kern="0">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05"/>
                  </a:rPr>
                  <a:t>  </a:t>
                </a:r>
              </a:p>
              <a:p>
                <a:r>
                  <a:rPr kumimoji="0" lang="en-US" altLang="ja-JP" sz="457" kern="0" noProof="1">
                    <a:latin typeface="Meiryo UI" pitchFamily="50" charset="-128"/>
                    <a:ea typeface="Meiryo UI" pitchFamily="50" charset="-128"/>
                    <a:cs typeface="Meiryo UI" pitchFamily="50" charset="-128"/>
                    <a:hlinkClick r:id="rId206"/>
                  </a:rPr>
                  <a:t>qpopper</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07"/>
                  </a:rPr>
                  <a:t>sendmail</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08"/>
                  </a:rPr>
                  <a:t>SquirrelMail</a:t>
                </a:r>
                <a:endParaRPr kumimoji="0" lang="en-US" altLang="ja-JP" sz="457" kern="0" dirty="0">
                  <a:latin typeface="Meiryo UI" pitchFamily="50" charset="-128"/>
                  <a:ea typeface="Meiryo UI" pitchFamily="50" charset="-128"/>
                  <a:cs typeface="Meiryo UI" pitchFamily="50" charset="-128"/>
                </a:endParaRPr>
              </a:p>
              <a:p>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endParaRPr kumimoji="0" lang="en-US" altLang="ja-JP" sz="457" kern="0" dirty="0">
                  <a:latin typeface="Meiryo UI" pitchFamily="50" charset="-128"/>
                  <a:ea typeface="Meiryo UI" pitchFamily="50" charset="-128"/>
                  <a:cs typeface="Meiryo UI" pitchFamily="50" charset="-128"/>
                </a:endParaRPr>
              </a:p>
            </p:txBody>
          </p:sp>
          <p:sp>
            <p:nvSpPr>
              <p:cNvPr id="175" name="テキスト ボックス 174"/>
              <p:cNvSpPr txBox="1"/>
              <p:nvPr/>
            </p:nvSpPr>
            <p:spPr bwMode="gray">
              <a:xfrm>
                <a:off x="5688124" y="1408586"/>
                <a:ext cx="3240360" cy="131819"/>
              </a:xfrm>
              <a:prstGeom prst="rect">
                <a:avLst/>
              </a:prstGeom>
              <a:solidFill>
                <a:srgbClr val="C9C9CA"/>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POP/IMAP/MTA</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76" name="グループ化 175"/>
            <p:cNvGrpSpPr/>
            <p:nvPr/>
          </p:nvGrpSpPr>
          <p:grpSpPr>
            <a:xfrm>
              <a:off x="3117638" y="3109169"/>
              <a:ext cx="892319" cy="972041"/>
              <a:chOff x="5688124" y="1408586"/>
              <a:chExt cx="3240360" cy="1087929"/>
            </a:xfrm>
          </p:grpSpPr>
          <p:sp>
            <p:nvSpPr>
              <p:cNvPr id="177" name="正方形/長方形 176"/>
              <p:cNvSpPr/>
              <p:nvPr/>
            </p:nvSpPr>
            <p:spPr bwMode="gray">
              <a:xfrm>
                <a:off x="5688124" y="1540339"/>
                <a:ext cx="3240360" cy="956176"/>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09"/>
                  </a:rPr>
                  <a:t>Android</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10"/>
                  </a:rPr>
                  <a:t>CentOS</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11"/>
                  </a:rPr>
                  <a:t>CoreOS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12"/>
                  </a:rPr>
                  <a:t>Debian</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13"/>
                  </a:rPr>
                  <a:t>Fedora</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14"/>
                  </a:rPr>
                  <a:t>FreeBSD</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15"/>
                  </a:rPr>
                  <a:t>openSUSE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16"/>
                  </a:rPr>
                  <a:t>Scientific Linux</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17"/>
                  </a:rPr>
                  <a:t>Ubuntu</a:t>
                </a:r>
                <a:endParaRPr kumimoji="0" lang="en-US" altLang="ja-JP" sz="457" kern="0" dirty="0">
                  <a:latin typeface="Meiryo UI" pitchFamily="50" charset="-128"/>
                  <a:ea typeface="Meiryo UI" pitchFamily="50" charset="-128"/>
                  <a:cs typeface="Meiryo UI" pitchFamily="50" charset="-128"/>
                </a:endParaRPr>
              </a:p>
              <a:p>
                <a:endParaRPr kumimoji="0" lang="en-US" altLang="ja-JP" sz="457" kern="0" dirty="0">
                  <a:latin typeface="Meiryo UI" pitchFamily="50" charset="-128"/>
                  <a:ea typeface="Meiryo UI" pitchFamily="50" charset="-128"/>
                  <a:cs typeface="Meiryo UI" pitchFamily="50" charset="-128"/>
                </a:endParaRPr>
              </a:p>
            </p:txBody>
          </p:sp>
          <p:sp>
            <p:nvSpPr>
              <p:cNvPr id="178" name="テキスト ボックス 177"/>
              <p:cNvSpPr txBox="1"/>
              <p:nvPr/>
            </p:nvSpPr>
            <p:spPr bwMode="gray">
              <a:xfrm>
                <a:off x="5688124" y="1408586"/>
                <a:ext cx="3240360" cy="131819"/>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OS</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79" name="グループ化 178"/>
            <p:cNvGrpSpPr/>
            <p:nvPr/>
          </p:nvGrpSpPr>
          <p:grpSpPr>
            <a:xfrm>
              <a:off x="4104181" y="3251339"/>
              <a:ext cx="892319" cy="727438"/>
              <a:chOff x="5688124" y="1408586"/>
              <a:chExt cx="3240360" cy="751616"/>
            </a:xfrm>
          </p:grpSpPr>
          <p:sp>
            <p:nvSpPr>
              <p:cNvPr id="180" name="正方形/長方形 179"/>
              <p:cNvSpPr/>
              <p:nvPr/>
            </p:nvSpPr>
            <p:spPr bwMode="gray">
              <a:xfrm>
                <a:off x="5688124" y="1540339"/>
                <a:ext cx="3240360" cy="619863"/>
              </a:xfrm>
              <a:prstGeom prst="rect">
                <a:avLst/>
              </a:prstGeom>
              <a:solidFill>
                <a:schemeClr val="bg1"/>
              </a:solidFill>
              <a:ln w="9525">
                <a:solidFill>
                  <a:schemeClr val="tx1"/>
                </a:solidFill>
                <a:miter lim="800000"/>
                <a:headEnd/>
                <a:tailEnd/>
              </a:ln>
            </p:spPr>
            <p:txBody>
              <a:bodyPr lIns="25714" rIns="25714" anchor="t"/>
              <a:lstStyle/>
              <a:p>
                <a:pPr>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18"/>
                  </a:rPr>
                  <a:t>Docker</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19"/>
                  </a:rPr>
                  <a:t>KVM</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20"/>
                  </a:rPr>
                  <a:t>Virt-Manager</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21"/>
                  </a:rPr>
                  <a:t>VirtualBox</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22"/>
                  </a:rPr>
                  <a:t>Xen</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181" name="テキスト ボックス 180"/>
              <p:cNvSpPr txBox="1"/>
              <p:nvPr/>
            </p:nvSpPr>
            <p:spPr bwMode="gray">
              <a:xfrm>
                <a:off x="5688124" y="1408586"/>
                <a:ext cx="3240360" cy="131819"/>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Server virtualization</a:t>
                </a:r>
              </a:p>
            </p:txBody>
          </p:sp>
        </p:grpSp>
        <p:grpSp>
          <p:nvGrpSpPr>
            <p:cNvPr id="182" name="グループ化 181"/>
            <p:cNvGrpSpPr/>
            <p:nvPr/>
          </p:nvGrpSpPr>
          <p:grpSpPr>
            <a:xfrm>
              <a:off x="5083702" y="3109650"/>
              <a:ext cx="892319" cy="420992"/>
              <a:chOff x="5688124" y="1408586"/>
              <a:chExt cx="3240360" cy="534958"/>
            </a:xfrm>
          </p:grpSpPr>
          <p:sp>
            <p:nvSpPr>
              <p:cNvPr id="183" name="正方形/長方形 182"/>
              <p:cNvSpPr/>
              <p:nvPr/>
            </p:nvSpPr>
            <p:spPr bwMode="gray">
              <a:xfrm>
                <a:off x="5688124" y="1540339"/>
                <a:ext cx="3240360" cy="403205"/>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u="sng"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23"/>
                  </a:rPr>
                  <a:t>Ceph</a:t>
                </a:r>
                <a:endParaRPr kumimoji="0" lang="en-US" altLang="ja-JP" sz="457"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u="sng"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24"/>
                  </a:rPr>
                  <a:t>GlusterFS</a:t>
                </a:r>
                <a:endParaRPr kumimoji="0" lang="en-US" altLang="ja-JP" sz="457"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u="sng" kern="0" noProof="1">
                    <a:latin typeface="Meiryo UI" pitchFamily="50" charset="-128"/>
                    <a:ea typeface="Meiryo UI" pitchFamily="50" charset="-128"/>
                    <a:cs typeface="Meiryo UI" pitchFamily="50" charset="-128"/>
                    <a:hlinkClick r:id="rId225"/>
                  </a:rPr>
                  <a:t>Lustre</a:t>
                </a:r>
                <a:endParaRPr kumimoji="0" lang="en-US" altLang="ja-JP" sz="457" u="sng" kern="0" dirty="0">
                  <a:latin typeface="Meiryo UI" pitchFamily="50" charset="-128"/>
                  <a:ea typeface="Meiryo UI" pitchFamily="50" charset="-128"/>
                  <a:cs typeface="Meiryo UI" pitchFamily="50" charset="-128"/>
                </a:endParaRPr>
              </a:p>
            </p:txBody>
          </p:sp>
          <p:sp>
            <p:nvSpPr>
              <p:cNvPr id="184" name="テキスト ボックス 183"/>
              <p:cNvSpPr txBox="1"/>
              <p:nvPr/>
            </p:nvSpPr>
            <p:spPr bwMode="gray">
              <a:xfrm>
                <a:off x="5688124" y="1408586"/>
                <a:ext cx="3240360" cy="131819"/>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Storage virtualization</a:t>
                </a:r>
              </a:p>
            </p:txBody>
          </p:sp>
        </p:grpSp>
        <p:grpSp>
          <p:nvGrpSpPr>
            <p:cNvPr id="185" name="グループ化 184"/>
            <p:cNvGrpSpPr/>
            <p:nvPr/>
          </p:nvGrpSpPr>
          <p:grpSpPr>
            <a:xfrm>
              <a:off x="5083702" y="3566090"/>
              <a:ext cx="892319" cy="442111"/>
              <a:chOff x="5688124" y="1408586"/>
              <a:chExt cx="3240360" cy="561794"/>
            </a:xfrm>
          </p:grpSpPr>
          <p:sp>
            <p:nvSpPr>
              <p:cNvPr id="186" name="正方形/長方形 185"/>
              <p:cNvSpPr/>
              <p:nvPr/>
            </p:nvSpPr>
            <p:spPr bwMode="gray">
              <a:xfrm>
                <a:off x="5688124" y="1540339"/>
                <a:ext cx="3240360" cy="430041"/>
              </a:xfrm>
              <a:prstGeom prst="rect">
                <a:avLst/>
              </a:prstGeom>
              <a:solidFill>
                <a:schemeClr val="bg1"/>
              </a:solidFill>
              <a:ln w="9525">
                <a:solidFill>
                  <a:schemeClr val="tx1"/>
                </a:solidFill>
                <a:miter lim="800000"/>
                <a:headEnd/>
                <a:tailEnd/>
              </a:ln>
            </p:spPr>
            <p:txBody>
              <a:bodyPr lIns="25714" rIns="25714" anchor="t"/>
              <a:lstStyle/>
              <a:p>
                <a:pPr>
                  <a:defRPr/>
                </a:pPr>
                <a:r>
                  <a:rPr kumimoji="0" lang="en-US" altLang="ja-JP" sz="457" kern="0" noProof="1">
                    <a:latin typeface="Meiryo UI" pitchFamily="50" charset="-128"/>
                    <a:ea typeface="Meiryo UI" pitchFamily="50" charset="-128"/>
                    <a:cs typeface="Meiryo UI" pitchFamily="50" charset="-128"/>
                    <a:hlinkClick r:id="rId226"/>
                  </a:rPr>
                  <a:t>OF-patch</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27"/>
                  </a:rPr>
                  <a:t>OpenDaylight</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28"/>
                  </a:rPr>
                  <a:t>Trema</a:t>
                </a:r>
                <a:endParaRPr kumimoji="0" lang="en-US" altLang="ja-JP" sz="457" kern="0" dirty="0">
                  <a:latin typeface="Meiryo UI" pitchFamily="50" charset="-128"/>
                  <a:ea typeface="Meiryo UI" pitchFamily="50" charset="-128"/>
                  <a:cs typeface="Meiryo UI" pitchFamily="50" charset="-128"/>
                </a:endParaRPr>
              </a:p>
            </p:txBody>
          </p:sp>
          <p:sp>
            <p:nvSpPr>
              <p:cNvPr id="187" name="テキスト ボックス 186"/>
              <p:cNvSpPr txBox="1"/>
              <p:nvPr/>
            </p:nvSpPr>
            <p:spPr bwMode="gray">
              <a:xfrm>
                <a:off x="5688124" y="1408586"/>
                <a:ext cx="3240360" cy="131819"/>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Network virtualization</a:t>
                </a:r>
              </a:p>
            </p:txBody>
          </p:sp>
        </p:grpSp>
        <p:grpSp>
          <p:nvGrpSpPr>
            <p:cNvPr id="19" name="グループ化 18"/>
            <p:cNvGrpSpPr/>
            <p:nvPr/>
          </p:nvGrpSpPr>
          <p:grpSpPr>
            <a:xfrm>
              <a:off x="3115396" y="4198353"/>
              <a:ext cx="892319" cy="745386"/>
              <a:chOff x="4347025" y="5411626"/>
              <a:chExt cx="1249247" cy="1043541"/>
            </a:xfrm>
          </p:grpSpPr>
          <p:sp>
            <p:nvSpPr>
              <p:cNvPr id="192" name="正方形/長方形 191"/>
              <p:cNvSpPr/>
              <p:nvPr/>
            </p:nvSpPr>
            <p:spPr bwMode="gray">
              <a:xfrm>
                <a:off x="4347025" y="5649657"/>
                <a:ext cx="1249247" cy="805510"/>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229"/>
                  </a:rPr>
                  <a:t>Eucalyptus</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43"/>
                  </a:rPr>
                  <a:t>Kubernetes</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30"/>
                  </a:rPr>
                  <a:t>OpenStack Ironic</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31"/>
                  </a:rPr>
                  <a:t>OpenStack Magnum</a:t>
                </a:r>
                <a:endParaRPr kumimoji="0" lang="en-US" altLang="ja-JP" sz="457" kern="0" dirty="0">
                  <a:latin typeface="Meiryo UI" pitchFamily="50" charset="-128"/>
                  <a:ea typeface="Meiryo UI" pitchFamily="50" charset="-128"/>
                  <a:cs typeface="Meiryo UI" pitchFamily="50" charset="-128"/>
                </a:endParaRPr>
              </a:p>
              <a:p>
                <a:pPr>
                  <a:defRPr/>
                </a:pPr>
                <a:r>
                  <a:rPr kumimoji="0" lang="en-US" altLang="ja-JP" sz="457" kern="0" noProof="1">
                    <a:latin typeface="Meiryo UI" pitchFamily="50" charset="-128"/>
                    <a:ea typeface="Meiryo UI" pitchFamily="50" charset="-128"/>
                    <a:cs typeface="Meiryo UI" pitchFamily="50" charset="-128"/>
                    <a:hlinkClick r:id="rId232"/>
                  </a:rPr>
                  <a:t>Vagrant</a:t>
                </a:r>
                <a:endParaRPr kumimoji="0" lang="en-US" altLang="ja-JP" sz="457" kern="0" dirty="0">
                  <a:latin typeface="Meiryo UI" pitchFamily="50" charset="-128"/>
                  <a:ea typeface="Meiryo UI" pitchFamily="50" charset="-128"/>
                  <a:cs typeface="Meiryo UI" pitchFamily="50" charset="-128"/>
                </a:endParaRPr>
              </a:p>
              <a:p>
                <a:pPr defTabSz="653156">
                  <a:defRPr/>
                </a:pPr>
                <a:endParaRPr kumimoji="0" lang="en-US" altLang="ja-JP" sz="457" kern="0" dirty="0">
                  <a:latin typeface="Meiryo UI" pitchFamily="50" charset="-128"/>
                  <a:ea typeface="Meiryo UI" pitchFamily="50" charset="-128"/>
                  <a:cs typeface="Meiryo UI" pitchFamily="50" charset="-128"/>
                </a:endParaRPr>
              </a:p>
            </p:txBody>
          </p:sp>
          <p:sp>
            <p:nvSpPr>
              <p:cNvPr id="193" name="テキスト ボックス 192"/>
              <p:cNvSpPr txBox="1"/>
              <p:nvPr/>
            </p:nvSpPr>
            <p:spPr bwMode="gray">
              <a:xfrm>
                <a:off x="4347025" y="5411626"/>
                <a:ext cx="1249247" cy="237557"/>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457" kern="0" noProof="1">
                    <a:solidFill>
                      <a:srgbClr val="000000"/>
                    </a:solidFill>
                    <a:latin typeface="Tw Cen MT Condensed" panose="020B0606020104020203" pitchFamily="34" charset="0"/>
                    <a:ea typeface="Meiryo UI" pitchFamily="50" charset="-128"/>
                    <a:cs typeface="Meiryo UI" pitchFamily="50" charset="-128"/>
                  </a:rPr>
                  <a:t>Infrastructure as a Service (IaaS)</a:t>
                </a:r>
                <a:endParaRPr kumimoji="0" lang="ja-JP" altLang="en-US" sz="457"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197" name="グループ化 196"/>
            <p:cNvGrpSpPr/>
            <p:nvPr/>
          </p:nvGrpSpPr>
          <p:grpSpPr>
            <a:xfrm>
              <a:off x="3110338" y="5507238"/>
              <a:ext cx="892319" cy="363612"/>
              <a:chOff x="5688124" y="1462377"/>
              <a:chExt cx="3240360" cy="462044"/>
            </a:xfrm>
          </p:grpSpPr>
          <p:sp>
            <p:nvSpPr>
              <p:cNvPr id="198" name="正方形/長方形 197"/>
              <p:cNvSpPr/>
              <p:nvPr/>
            </p:nvSpPr>
            <p:spPr bwMode="gray">
              <a:xfrm>
                <a:off x="5688124" y="1670416"/>
                <a:ext cx="3240360" cy="254005"/>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233"/>
                  </a:rPr>
                  <a:t>OpenStack Murano</a:t>
                </a:r>
                <a:endParaRPr kumimoji="0" lang="en-US" altLang="ja-JP" sz="457" kern="0" dirty="0">
                  <a:latin typeface="Meiryo UI" pitchFamily="50" charset="-128"/>
                  <a:ea typeface="Meiryo UI" pitchFamily="50" charset="-128"/>
                  <a:cs typeface="Meiryo UI" pitchFamily="50" charset="-128"/>
                </a:endParaRPr>
              </a:p>
            </p:txBody>
          </p:sp>
          <p:sp>
            <p:nvSpPr>
              <p:cNvPr id="199" name="テキスト ボックス 198"/>
              <p:cNvSpPr txBox="1"/>
              <p:nvPr/>
            </p:nvSpPr>
            <p:spPr bwMode="gray">
              <a:xfrm>
                <a:off x="5688124" y="1462377"/>
                <a:ext cx="3240360" cy="207608"/>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457" kern="0" noProof="1">
                    <a:solidFill>
                      <a:srgbClr val="000000"/>
                    </a:solidFill>
                    <a:latin typeface="Tw Cen MT Condensed" panose="020B0606020104020203" pitchFamily="34" charset="0"/>
                    <a:ea typeface="Meiryo UI" pitchFamily="50" charset="-128"/>
                    <a:cs typeface="Meiryo UI" pitchFamily="50" charset="-128"/>
                  </a:rPr>
                  <a:t>Software as a Service (SaaS)</a:t>
                </a:r>
                <a:endParaRPr kumimoji="0" lang="ja-JP" altLang="en-US" sz="457"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09" name="グループ化 208"/>
            <p:cNvGrpSpPr/>
            <p:nvPr/>
          </p:nvGrpSpPr>
          <p:grpSpPr>
            <a:xfrm>
              <a:off x="4081834" y="5523166"/>
              <a:ext cx="895464" cy="358306"/>
              <a:chOff x="5676706" y="1476625"/>
              <a:chExt cx="3251778" cy="455303"/>
            </a:xfrm>
          </p:grpSpPr>
          <p:sp>
            <p:nvSpPr>
              <p:cNvPr id="210" name="正方形/長方形 209"/>
              <p:cNvSpPr/>
              <p:nvPr/>
            </p:nvSpPr>
            <p:spPr bwMode="gray">
              <a:xfrm>
                <a:off x="5688124" y="1670416"/>
                <a:ext cx="3240360" cy="261512"/>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solidFill>
                      <a:srgbClr val="000000"/>
                    </a:solidFill>
                    <a:latin typeface="Meiryo UI" pitchFamily="50" charset="-128"/>
                    <a:ea typeface="Meiryo UI" pitchFamily="50" charset="-128"/>
                    <a:cs typeface="Meiryo UI" pitchFamily="50" charset="-128"/>
                    <a:hlinkClick r:id="rId234"/>
                  </a:rPr>
                  <a:t>OpenStack Neutron</a:t>
                </a: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653156">
                  <a:defRPr/>
                </a:pPr>
                <a:r>
                  <a:rPr kumimoji="0" lang="en-US" altLang="ja-JP" sz="457" kern="0" noProof="1">
                    <a:solidFill>
                      <a:srgbClr val="000000"/>
                    </a:solidFill>
                    <a:latin typeface="Meiryo UI" pitchFamily="50" charset="-128"/>
                    <a:ea typeface="Meiryo UI" pitchFamily="50" charset="-128"/>
                    <a:cs typeface="Meiryo UI" pitchFamily="50" charset="-128"/>
                    <a:hlinkClick r:id="rId235"/>
                  </a:rPr>
                  <a:t>OpenStack Designate</a:t>
                </a: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211" name="テキスト ボックス 210"/>
              <p:cNvSpPr txBox="1"/>
              <p:nvPr/>
            </p:nvSpPr>
            <p:spPr bwMode="gray">
              <a:xfrm>
                <a:off x="5676706" y="1476625"/>
                <a:ext cx="3240360" cy="188843"/>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457" kern="0" noProof="1">
                    <a:solidFill>
                      <a:srgbClr val="000000"/>
                    </a:solidFill>
                    <a:latin typeface="Tw Cen MT Condensed" panose="020B0606020104020203" pitchFamily="34" charset="0"/>
                    <a:ea typeface="Meiryo UI" pitchFamily="50" charset="-128"/>
                    <a:cs typeface="Meiryo UI" pitchFamily="50" charset="-128"/>
                  </a:rPr>
                  <a:t>Network as a Service (NaaS)</a:t>
                </a:r>
                <a:endParaRPr kumimoji="0" lang="ja-JP" altLang="en-US" sz="457"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12" name="グループ化 211"/>
            <p:cNvGrpSpPr/>
            <p:nvPr/>
          </p:nvGrpSpPr>
          <p:grpSpPr>
            <a:xfrm>
              <a:off x="5093517" y="4203702"/>
              <a:ext cx="892319" cy="330406"/>
              <a:chOff x="5688124" y="1522080"/>
              <a:chExt cx="3240360" cy="419850"/>
            </a:xfrm>
          </p:grpSpPr>
          <p:sp>
            <p:nvSpPr>
              <p:cNvPr id="213" name="正方形/長方形 212"/>
              <p:cNvSpPr/>
              <p:nvPr/>
            </p:nvSpPr>
            <p:spPr bwMode="gray">
              <a:xfrm>
                <a:off x="5688124" y="1670416"/>
                <a:ext cx="3240360" cy="271514"/>
              </a:xfrm>
              <a:prstGeom prst="rect">
                <a:avLst/>
              </a:prstGeom>
              <a:solidFill>
                <a:schemeClr val="bg1"/>
              </a:solidFill>
              <a:ln w="9525">
                <a:solidFill>
                  <a:schemeClr val="tx1"/>
                </a:solidFill>
                <a:miter lim="800000"/>
                <a:headEnd/>
                <a:tailEnd/>
              </a:ln>
            </p:spPr>
            <p:txBody>
              <a:bodyPr lIns="25714" rIns="25714" anchor="t"/>
              <a:lstStyle/>
              <a:p>
                <a:pPr defTabSz="653156">
                  <a:defRPr/>
                </a:pPr>
                <a:endParaRPr kumimoji="0" lang="en-US" altLang="ja-JP" sz="457" kern="0" dirty="0">
                  <a:latin typeface="Meiryo UI" pitchFamily="50" charset="-128"/>
                  <a:ea typeface="Meiryo UI" pitchFamily="50" charset="-128"/>
                  <a:cs typeface="Meiryo UI" pitchFamily="50" charset="-128"/>
                </a:endParaRPr>
              </a:p>
            </p:txBody>
          </p:sp>
          <p:sp>
            <p:nvSpPr>
              <p:cNvPr id="214" name="テキスト ボックス 213"/>
              <p:cNvSpPr txBox="1"/>
              <p:nvPr/>
            </p:nvSpPr>
            <p:spPr bwMode="gray">
              <a:xfrm>
                <a:off x="5688124" y="1522080"/>
                <a:ext cx="3240360" cy="207421"/>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pt-BR" altLang="ja-JP" sz="457" kern="0" noProof="1">
                    <a:solidFill>
                      <a:srgbClr val="000000"/>
                    </a:solidFill>
                    <a:latin typeface="Tw Cen MT Condensed" panose="020B0606020104020203" pitchFamily="34" charset="0"/>
                    <a:ea typeface="Meiryo UI" pitchFamily="50" charset="-128"/>
                    <a:cs typeface="Meiryo UI" pitchFamily="50" charset="-128"/>
                  </a:rPr>
                  <a:t>Database as a Service (DBaaS)</a:t>
                </a:r>
                <a:endParaRPr kumimoji="0" lang="ja-JP" altLang="en-US" sz="457"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15" name="グループ化 214"/>
            <p:cNvGrpSpPr/>
            <p:nvPr/>
          </p:nvGrpSpPr>
          <p:grpSpPr>
            <a:xfrm>
              <a:off x="5100891" y="4571812"/>
              <a:ext cx="892319" cy="364757"/>
              <a:chOff x="5688124" y="1464347"/>
              <a:chExt cx="3240360" cy="463500"/>
            </a:xfrm>
          </p:grpSpPr>
          <p:sp>
            <p:nvSpPr>
              <p:cNvPr id="216" name="正方形/長方形 215"/>
              <p:cNvSpPr/>
              <p:nvPr/>
            </p:nvSpPr>
            <p:spPr bwMode="gray">
              <a:xfrm>
                <a:off x="5688124" y="1670416"/>
                <a:ext cx="3240360" cy="257431"/>
              </a:xfrm>
              <a:prstGeom prst="rect">
                <a:avLst/>
              </a:prstGeom>
              <a:solidFill>
                <a:schemeClr val="bg1"/>
              </a:solidFill>
              <a:ln w="9525">
                <a:solidFill>
                  <a:schemeClr val="tx1"/>
                </a:solidFill>
                <a:miter lim="800000"/>
                <a:headEnd/>
                <a:tailEnd/>
              </a:ln>
            </p:spPr>
            <p:txBody>
              <a:bodyPr lIns="25714" rIns="25714" anchor="t"/>
              <a:lstStyle/>
              <a:p>
                <a:pPr defTabSz="653156">
                  <a:defRPr/>
                </a:pPr>
                <a:endParaRPr kumimoji="0" lang="en-US" altLang="ja-JP" sz="457" b="1" kern="0">
                  <a:solidFill>
                    <a:srgbClr val="000000"/>
                  </a:solidFill>
                  <a:latin typeface="Meiryo UI" pitchFamily="50" charset="-128"/>
                  <a:ea typeface="Meiryo UI" pitchFamily="50" charset="-128"/>
                  <a:cs typeface="Meiryo UI" pitchFamily="50" charset="-128"/>
                </a:endParaRPr>
              </a:p>
            </p:txBody>
          </p:sp>
          <p:sp>
            <p:nvSpPr>
              <p:cNvPr id="217" name="テキスト ボックス 216"/>
              <p:cNvSpPr txBox="1"/>
              <p:nvPr/>
            </p:nvSpPr>
            <p:spPr bwMode="gray">
              <a:xfrm>
                <a:off x="5688124" y="1464347"/>
                <a:ext cx="3240360" cy="205638"/>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pt-BR" altLang="ja-JP" sz="457" kern="0" noProof="1">
                    <a:solidFill>
                      <a:srgbClr val="000000"/>
                    </a:solidFill>
                    <a:latin typeface="Tw Cen MT Condensed" panose="020B0606020104020203" pitchFamily="34" charset="0"/>
                    <a:ea typeface="Meiryo UI" pitchFamily="50" charset="-128"/>
                    <a:cs typeface="Meiryo UI" pitchFamily="50" charset="-128"/>
                  </a:rPr>
                  <a:t>Desktop as a Service (DaaS)</a:t>
                </a:r>
                <a:endParaRPr kumimoji="0" lang="ja-JP" altLang="en-US" sz="457"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18" name="グループ化 217"/>
            <p:cNvGrpSpPr/>
            <p:nvPr/>
          </p:nvGrpSpPr>
          <p:grpSpPr>
            <a:xfrm>
              <a:off x="5100326" y="5022306"/>
              <a:ext cx="892319" cy="331523"/>
              <a:chOff x="5688124" y="1530936"/>
              <a:chExt cx="3240360" cy="421268"/>
            </a:xfrm>
          </p:grpSpPr>
          <p:sp>
            <p:nvSpPr>
              <p:cNvPr id="219" name="正方形/長方形 218"/>
              <p:cNvSpPr/>
              <p:nvPr/>
            </p:nvSpPr>
            <p:spPr bwMode="gray">
              <a:xfrm>
                <a:off x="5688124" y="1670416"/>
                <a:ext cx="3240360" cy="281788"/>
              </a:xfrm>
              <a:prstGeom prst="rect">
                <a:avLst/>
              </a:prstGeom>
              <a:solidFill>
                <a:schemeClr val="bg1"/>
              </a:solidFill>
              <a:ln w="9525">
                <a:solidFill>
                  <a:schemeClr val="tx1"/>
                </a:solidFill>
                <a:miter lim="800000"/>
                <a:headEnd/>
                <a:tailEnd/>
              </a:ln>
            </p:spPr>
            <p:txBody>
              <a:bodyPr lIns="25714" rIns="25714" anchor="t"/>
              <a:lstStyle/>
              <a:p>
                <a:pPr defTabSz="653156">
                  <a:defRPr/>
                </a:pPr>
                <a:endParaRPr kumimoji="0" lang="en-US" altLang="ja-JP" sz="457" b="1" kern="0">
                  <a:solidFill>
                    <a:srgbClr val="000000"/>
                  </a:solidFill>
                  <a:latin typeface="Meiryo UI" pitchFamily="50" charset="-128"/>
                  <a:ea typeface="Meiryo UI" pitchFamily="50" charset="-128"/>
                  <a:cs typeface="Meiryo UI" pitchFamily="50" charset="-128"/>
                </a:endParaRPr>
              </a:p>
            </p:txBody>
          </p:sp>
          <p:sp>
            <p:nvSpPr>
              <p:cNvPr id="220" name="テキスト ボックス 219"/>
              <p:cNvSpPr txBox="1"/>
              <p:nvPr/>
            </p:nvSpPr>
            <p:spPr bwMode="gray">
              <a:xfrm>
                <a:off x="5688124" y="1530936"/>
                <a:ext cx="3240360" cy="215976"/>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pt-BR" altLang="ja-JP" sz="457" kern="0" noProof="1">
                    <a:solidFill>
                      <a:srgbClr val="000000"/>
                    </a:solidFill>
                    <a:latin typeface="Tw Cen MT Condensed" panose="020B0606020104020203" pitchFamily="34" charset="0"/>
                    <a:ea typeface="Meiryo UI" pitchFamily="50" charset="-128"/>
                    <a:cs typeface="Meiryo UI" pitchFamily="50" charset="-128"/>
                  </a:rPr>
                  <a:t>Email as a Service (EaaS)</a:t>
                </a:r>
              </a:p>
            </p:txBody>
          </p:sp>
        </p:grpSp>
        <p:grpSp>
          <p:nvGrpSpPr>
            <p:cNvPr id="221" name="グループ化 220"/>
            <p:cNvGrpSpPr/>
            <p:nvPr/>
          </p:nvGrpSpPr>
          <p:grpSpPr>
            <a:xfrm>
              <a:off x="5100326" y="5426602"/>
              <a:ext cx="892319" cy="341739"/>
              <a:chOff x="5688124" y="1485018"/>
              <a:chExt cx="3240360" cy="434251"/>
            </a:xfrm>
          </p:grpSpPr>
          <p:sp>
            <p:nvSpPr>
              <p:cNvPr id="222" name="正方形/長方形 221"/>
              <p:cNvSpPr/>
              <p:nvPr/>
            </p:nvSpPr>
            <p:spPr bwMode="gray">
              <a:xfrm>
                <a:off x="5688124" y="1670416"/>
                <a:ext cx="3240360" cy="248853"/>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solidFill>
                      <a:srgbClr val="000000"/>
                    </a:solidFill>
                    <a:latin typeface="Meiryo UI" pitchFamily="50" charset="-128"/>
                    <a:ea typeface="Meiryo UI" pitchFamily="50" charset="-128"/>
                    <a:cs typeface="Meiryo UI" pitchFamily="50" charset="-128"/>
                    <a:hlinkClick r:id="rId236"/>
                  </a:rPr>
                  <a:t>OpenStack Keystone</a:t>
                </a: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223" name="テキスト ボックス 222"/>
              <p:cNvSpPr txBox="1"/>
              <p:nvPr/>
            </p:nvSpPr>
            <p:spPr bwMode="gray">
              <a:xfrm>
                <a:off x="5688124" y="1485018"/>
                <a:ext cx="3240360" cy="184968"/>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pt-BR" altLang="ja-JP" sz="457" kern="0" noProof="1">
                    <a:solidFill>
                      <a:srgbClr val="000000"/>
                    </a:solidFill>
                    <a:latin typeface="Tw Cen MT Condensed" panose="020B0606020104020203" pitchFamily="34" charset="0"/>
                    <a:ea typeface="Meiryo UI" pitchFamily="50" charset="-128"/>
                    <a:cs typeface="Meiryo UI" pitchFamily="50" charset="-128"/>
                  </a:rPr>
                  <a:t>Identity as a Service (IDaaS)</a:t>
                </a:r>
              </a:p>
            </p:txBody>
          </p:sp>
        </p:grpSp>
        <p:grpSp>
          <p:nvGrpSpPr>
            <p:cNvPr id="224" name="グループ化 223"/>
            <p:cNvGrpSpPr/>
            <p:nvPr/>
          </p:nvGrpSpPr>
          <p:grpSpPr>
            <a:xfrm>
              <a:off x="5103851" y="5835446"/>
              <a:ext cx="892320" cy="357396"/>
              <a:chOff x="5688121" y="1465122"/>
              <a:chExt cx="3240363" cy="454147"/>
            </a:xfrm>
          </p:grpSpPr>
          <p:sp>
            <p:nvSpPr>
              <p:cNvPr id="225" name="正方形/長方形 224"/>
              <p:cNvSpPr/>
              <p:nvPr/>
            </p:nvSpPr>
            <p:spPr bwMode="gray">
              <a:xfrm>
                <a:off x="5688124" y="1670416"/>
                <a:ext cx="3240360" cy="248853"/>
              </a:xfrm>
              <a:prstGeom prst="rect">
                <a:avLst/>
              </a:prstGeom>
              <a:solidFill>
                <a:schemeClr val="bg1"/>
              </a:solidFill>
              <a:ln w="9525">
                <a:solidFill>
                  <a:schemeClr val="tx1"/>
                </a:solidFill>
                <a:miter lim="800000"/>
                <a:headEnd/>
                <a:tailEnd/>
              </a:ln>
            </p:spPr>
            <p:txBody>
              <a:bodyPr lIns="25714" rIns="25714" anchor="t"/>
              <a:lstStyle/>
              <a:p>
                <a:pPr defTabSz="653156">
                  <a:defRPr/>
                </a:pPr>
                <a:endParaRPr kumimoji="0" lang="en-US" altLang="ja-JP" sz="457" b="1" kern="0">
                  <a:solidFill>
                    <a:srgbClr val="000000"/>
                  </a:solidFill>
                  <a:latin typeface="Meiryo UI" pitchFamily="50" charset="-128"/>
                  <a:ea typeface="Meiryo UI" pitchFamily="50" charset="-128"/>
                  <a:cs typeface="Meiryo UI" pitchFamily="50" charset="-128"/>
                </a:endParaRPr>
              </a:p>
            </p:txBody>
          </p:sp>
          <p:sp>
            <p:nvSpPr>
              <p:cNvPr id="226" name="テキスト ボックス 225"/>
              <p:cNvSpPr txBox="1"/>
              <p:nvPr/>
            </p:nvSpPr>
            <p:spPr bwMode="gray">
              <a:xfrm>
                <a:off x="5688121" y="1465122"/>
                <a:ext cx="3240360" cy="201431"/>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pt-BR" altLang="ja-JP" sz="457" kern="0" noProof="1">
                    <a:solidFill>
                      <a:srgbClr val="000000"/>
                    </a:solidFill>
                    <a:latin typeface="Tw Cen MT Condensed" panose="020B0606020104020203" pitchFamily="34" charset="0"/>
                    <a:ea typeface="Meiryo UI" pitchFamily="50" charset="-128"/>
                    <a:cs typeface="Meiryo UI" pitchFamily="50" charset="-128"/>
                  </a:rPr>
                  <a:t>Management as a Service (MaaS)</a:t>
                </a:r>
              </a:p>
            </p:txBody>
          </p:sp>
        </p:grpSp>
        <p:grpSp>
          <p:nvGrpSpPr>
            <p:cNvPr id="227" name="グループ化 226"/>
            <p:cNvGrpSpPr/>
            <p:nvPr/>
          </p:nvGrpSpPr>
          <p:grpSpPr>
            <a:xfrm>
              <a:off x="5103851" y="6257245"/>
              <a:ext cx="892319" cy="348666"/>
              <a:chOff x="5688124" y="1472424"/>
              <a:chExt cx="3240360" cy="443053"/>
            </a:xfrm>
          </p:grpSpPr>
          <p:sp>
            <p:nvSpPr>
              <p:cNvPr id="228" name="正方形/長方形 227"/>
              <p:cNvSpPr/>
              <p:nvPr/>
            </p:nvSpPr>
            <p:spPr bwMode="gray">
              <a:xfrm>
                <a:off x="5688124" y="1670416"/>
                <a:ext cx="3240360" cy="245061"/>
              </a:xfrm>
              <a:prstGeom prst="rect">
                <a:avLst/>
              </a:prstGeom>
              <a:solidFill>
                <a:schemeClr val="bg1"/>
              </a:solidFill>
              <a:ln w="9525">
                <a:solidFill>
                  <a:schemeClr val="tx1"/>
                </a:solidFill>
                <a:miter lim="800000"/>
                <a:headEnd/>
                <a:tailEnd/>
              </a:ln>
            </p:spPr>
            <p:txBody>
              <a:bodyPr lIns="25714" rIns="25714" anchor="t"/>
              <a:lstStyle/>
              <a:p>
                <a:pPr defTabSz="653156">
                  <a:defRPr/>
                </a:pPr>
                <a:endParaRPr kumimoji="0" lang="en-US" altLang="ja-JP" sz="457" b="1" kern="0">
                  <a:solidFill>
                    <a:srgbClr val="000000"/>
                  </a:solidFill>
                  <a:latin typeface="Meiryo UI" pitchFamily="50" charset="-128"/>
                  <a:ea typeface="Meiryo UI" pitchFamily="50" charset="-128"/>
                  <a:cs typeface="Meiryo UI" pitchFamily="50" charset="-128"/>
                </a:endParaRPr>
              </a:p>
            </p:txBody>
          </p:sp>
          <p:sp>
            <p:nvSpPr>
              <p:cNvPr id="229" name="テキスト ボックス 228"/>
              <p:cNvSpPr txBox="1"/>
              <p:nvPr/>
            </p:nvSpPr>
            <p:spPr bwMode="gray">
              <a:xfrm>
                <a:off x="5688124" y="1472424"/>
                <a:ext cx="3240360" cy="197562"/>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457" kern="0" noProof="1">
                    <a:solidFill>
                      <a:srgbClr val="000000"/>
                    </a:solidFill>
                    <a:latin typeface="Tw Cen MT Condensed" panose="020B0606020104020203" pitchFamily="34" charset="0"/>
                    <a:ea typeface="Meiryo UI" pitchFamily="50" charset="-128"/>
                    <a:cs typeface="Meiryo UI" pitchFamily="50" charset="-128"/>
                  </a:rPr>
                  <a:t>Security as a Service (SECaaS)</a:t>
                </a:r>
              </a:p>
            </p:txBody>
          </p:sp>
        </p:grpSp>
        <p:sp>
          <p:nvSpPr>
            <p:cNvPr id="232" name="角丸四角形 231"/>
            <p:cNvSpPr/>
            <p:nvPr/>
          </p:nvSpPr>
          <p:spPr>
            <a:xfrm>
              <a:off x="3084174" y="4110920"/>
              <a:ext cx="1928571" cy="1812642"/>
            </a:xfrm>
            <a:prstGeom prst="roundRect">
              <a:avLst>
                <a:gd name="adj" fmla="val 2128"/>
              </a:avLst>
            </a:prstGeom>
            <a:noFill/>
            <a:ln w="25400">
              <a:solidFill>
                <a:srgbClr val="002060"/>
              </a:solidFill>
              <a:prstDash val="dash"/>
            </a:ln>
            <a:effectLst/>
          </p:spPr>
          <p:style>
            <a:lnRef idx="1">
              <a:schemeClr val="accent1"/>
            </a:lnRef>
            <a:fillRef idx="3">
              <a:schemeClr val="accent1"/>
            </a:fillRef>
            <a:effectRef idx="2">
              <a:schemeClr val="accent1"/>
            </a:effectRef>
            <a:fontRef idx="minor">
              <a:schemeClr val="lt1"/>
            </a:fontRef>
          </p:style>
          <p:txBody>
            <a:bodyPr lIns="25714" tIns="0" rIns="25714" bIns="25714" rtlCol="0" anchor="t"/>
            <a:lstStyle/>
            <a:p>
              <a:r>
                <a:rPr lang="en-US" altLang="ja-JP" sz="457" b="1"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*1</a:t>
              </a:r>
            </a:p>
          </p:txBody>
        </p:sp>
        <p:sp>
          <p:nvSpPr>
            <p:cNvPr id="233" name="正方形/長方形 232"/>
            <p:cNvSpPr/>
            <p:nvPr/>
          </p:nvSpPr>
          <p:spPr bwMode="gray">
            <a:xfrm>
              <a:off x="3039685" y="5923563"/>
              <a:ext cx="2036135" cy="61940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pPr algn="l"/>
              <a:r>
                <a:rPr lang="en-US" altLang="ja-JP" sz="457" b="1"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*1:Cloud service categories</a:t>
              </a:r>
            </a:p>
            <a:p>
              <a:pPr algn="l"/>
              <a:r>
                <a:rPr lang="en-US" altLang="ja-JP" sz="457" b="1"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*2:Emerging cloud service categories</a:t>
              </a:r>
            </a:p>
            <a:p>
              <a:pPr algn="l"/>
              <a:endParaRPr lang="en-US" altLang="ja-JP" sz="457" b="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l"/>
              <a:r>
                <a:rPr lang="ja-JP" altLang="en-US" sz="457" b="1"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Reference: ISO/IEC 17788:2014</a:t>
              </a:r>
            </a:p>
            <a:p>
              <a:pPr algn="l"/>
              <a:r>
                <a:rPr lang="en-US" altLang="ja-JP" sz="457" b="1"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Information technology</a:t>
              </a:r>
            </a:p>
            <a:p>
              <a:pPr algn="l"/>
              <a:r>
                <a:rPr lang="en-US" altLang="ja-JP" sz="457" b="1"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 Cloud computing -- Overview and vocabulary</a:t>
              </a:r>
            </a:p>
          </p:txBody>
        </p:sp>
        <p:sp>
          <p:nvSpPr>
            <p:cNvPr id="235" name="角丸四角形 234"/>
            <p:cNvSpPr/>
            <p:nvPr/>
          </p:nvSpPr>
          <p:spPr>
            <a:xfrm>
              <a:off x="5054254" y="4109638"/>
              <a:ext cx="964286" cy="2569686"/>
            </a:xfrm>
            <a:prstGeom prst="roundRect">
              <a:avLst>
                <a:gd name="adj" fmla="val 2128"/>
              </a:avLst>
            </a:prstGeom>
            <a:noFill/>
            <a:ln w="25400">
              <a:solidFill>
                <a:srgbClr val="002060"/>
              </a:solidFill>
              <a:prstDash val="dash"/>
            </a:ln>
            <a:effectLst/>
          </p:spPr>
          <p:style>
            <a:lnRef idx="1">
              <a:schemeClr val="accent1"/>
            </a:lnRef>
            <a:fillRef idx="3">
              <a:schemeClr val="accent1"/>
            </a:fillRef>
            <a:effectRef idx="2">
              <a:schemeClr val="accent1"/>
            </a:effectRef>
            <a:fontRef idx="minor">
              <a:schemeClr val="lt1"/>
            </a:fontRef>
          </p:style>
          <p:txBody>
            <a:bodyPr lIns="25714" tIns="0" rIns="25714" bIns="25714" rtlCol="0" anchor="t"/>
            <a:lstStyle/>
            <a:p>
              <a:r>
                <a:rPr lang="en-US" altLang="ja-JP" sz="457" b="1"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*2</a:t>
              </a:r>
              <a:endParaRPr lang="en-US" altLang="ja-JP" sz="457" b="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26" name="グループ化 25"/>
            <p:cNvGrpSpPr/>
            <p:nvPr/>
          </p:nvGrpSpPr>
          <p:grpSpPr>
            <a:xfrm>
              <a:off x="8051595" y="2137266"/>
              <a:ext cx="894592" cy="1070115"/>
              <a:chOff x="9966158" y="3745715"/>
              <a:chExt cx="1252429" cy="1337109"/>
            </a:xfrm>
          </p:grpSpPr>
          <p:sp>
            <p:nvSpPr>
              <p:cNvPr id="231" name="正方形/長方形 230"/>
              <p:cNvSpPr/>
              <p:nvPr/>
            </p:nvSpPr>
            <p:spPr bwMode="gray">
              <a:xfrm>
                <a:off x="9966158" y="3890946"/>
                <a:ext cx="1249247" cy="1191878"/>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237"/>
                  </a:rPr>
                  <a:t>apache JMeter</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38"/>
                  </a:rPr>
                  <a:t>bonnie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39"/>
                  </a:rPr>
                  <a:t>FindBugs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40"/>
                  </a:rPr>
                  <a:t>Gdb</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41"/>
                  </a:rPr>
                  <a:t>Jenkins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42"/>
                  </a:rPr>
                  <a:t>JUnit</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43"/>
                  </a:rPr>
                  <a:t>PasTmon</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44"/>
                  </a:rPr>
                  <a:t>Selenium</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45"/>
                  </a:rPr>
                  <a:t>TestNG</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46"/>
                  </a:rPr>
                  <a:t>Valgrind</a:t>
                </a:r>
                <a:endParaRPr kumimoji="0" lang="en-US" altLang="ja-JP" sz="457" kern="0" dirty="0">
                  <a:latin typeface="Meiryo UI" pitchFamily="50" charset="-128"/>
                  <a:ea typeface="Meiryo UI" pitchFamily="50" charset="-128"/>
                  <a:cs typeface="Meiryo UI" pitchFamily="50" charset="-128"/>
                </a:endParaRPr>
              </a:p>
            </p:txBody>
          </p:sp>
          <p:sp>
            <p:nvSpPr>
              <p:cNvPr id="234" name="テキスト ボックス 233"/>
              <p:cNvSpPr txBox="1"/>
              <p:nvPr/>
            </p:nvSpPr>
            <p:spPr bwMode="gray">
              <a:xfrm>
                <a:off x="9969340" y="3745715"/>
                <a:ext cx="1249247" cy="145231"/>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Test Tools</a:t>
                </a:r>
              </a:p>
            </p:txBody>
          </p:sp>
        </p:grpSp>
        <p:sp>
          <p:nvSpPr>
            <p:cNvPr id="236" name="Freeform 262"/>
            <p:cNvSpPr>
              <a:spLocks noChangeArrowheads="1"/>
            </p:cNvSpPr>
            <p:nvPr/>
          </p:nvSpPr>
          <p:spPr bwMode="auto">
            <a:xfrm>
              <a:off x="3013948" y="407676"/>
              <a:ext cx="3002005" cy="2544722"/>
            </a:xfrm>
            <a:custGeom>
              <a:avLst/>
              <a:gdLst>
                <a:gd name="T0" fmla="*/ 2657 w 2658"/>
                <a:gd name="T1" fmla="*/ 3074 h 3075"/>
                <a:gd name="T2" fmla="*/ 0 w 2658"/>
                <a:gd name="T3" fmla="*/ 3074 h 3075"/>
                <a:gd name="T4" fmla="*/ 0 w 2658"/>
                <a:gd name="T5" fmla="*/ 0 h 3075"/>
                <a:gd name="T6" fmla="*/ 2657 w 2658"/>
                <a:gd name="T7" fmla="*/ 0 h 3075"/>
                <a:gd name="T8" fmla="*/ 2657 w 2658"/>
                <a:gd name="T9" fmla="*/ 3074 h 3075"/>
              </a:gdLst>
              <a:ahLst/>
              <a:cxnLst>
                <a:cxn ang="0">
                  <a:pos x="T0" y="T1"/>
                </a:cxn>
                <a:cxn ang="0">
                  <a:pos x="T2" y="T3"/>
                </a:cxn>
                <a:cxn ang="0">
                  <a:pos x="T4" y="T5"/>
                </a:cxn>
                <a:cxn ang="0">
                  <a:pos x="T6" y="T7"/>
                </a:cxn>
                <a:cxn ang="0">
                  <a:pos x="T8" y="T9"/>
                </a:cxn>
              </a:cxnLst>
              <a:rect l="0" t="0" r="r" b="b"/>
              <a:pathLst>
                <a:path w="2658" h="3075">
                  <a:moveTo>
                    <a:pt x="2657" y="3074"/>
                  </a:moveTo>
                  <a:lnTo>
                    <a:pt x="0" y="3074"/>
                  </a:lnTo>
                  <a:lnTo>
                    <a:pt x="0" y="0"/>
                  </a:lnTo>
                  <a:lnTo>
                    <a:pt x="2657" y="0"/>
                  </a:lnTo>
                  <a:lnTo>
                    <a:pt x="2657" y="3074"/>
                  </a:lnTo>
                </a:path>
              </a:pathLst>
            </a:custGeom>
            <a:solidFill>
              <a:schemeClr val="accent2">
                <a:lumMod val="20000"/>
                <a:lumOff val="80000"/>
              </a:schemeClr>
            </a:solidFill>
            <a:ln w="9525" cap="flat">
              <a:solidFill>
                <a:schemeClr val="tx1"/>
              </a:solidFill>
              <a:round/>
              <a:headEnd/>
              <a:tailEnd/>
            </a:ln>
            <a:effectLst/>
          </p:spPr>
          <p:txBody>
            <a:bodyPr wrap="none" lIns="82943" tIns="41471" rIns="82943" bIns="41471" anchor="t"/>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BigData</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9" name="グループ化 8"/>
            <p:cNvGrpSpPr/>
            <p:nvPr/>
          </p:nvGrpSpPr>
          <p:grpSpPr>
            <a:xfrm>
              <a:off x="134471" y="542123"/>
              <a:ext cx="892319" cy="1091159"/>
              <a:chOff x="193155" y="786348"/>
              <a:chExt cx="1249247" cy="1527623"/>
            </a:xfrm>
          </p:grpSpPr>
          <p:sp>
            <p:nvSpPr>
              <p:cNvPr id="21" name="テキスト ボックス 20"/>
              <p:cNvSpPr txBox="1"/>
              <p:nvPr/>
            </p:nvSpPr>
            <p:spPr bwMode="gray">
              <a:xfrm>
                <a:off x="193155" y="786348"/>
                <a:ext cx="1249247" cy="145231"/>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Desktop</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0" name="正方形/長方形 19"/>
              <p:cNvSpPr/>
              <p:nvPr/>
            </p:nvSpPr>
            <p:spPr bwMode="gray">
              <a:xfrm>
                <a:off x="193155" y="931509"/>
                <a:ext cx="1249247" cy="1382462"/>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247"/>
                  </a:rPr>
                  <a:t>Chromium</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48"/>
                  </a:rPr>
                  <a:t>Firefox</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49"/>
                  </a:rPr>
                  <a:t>Evolution</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effectLst>
                      <a:outerShdw blurRad="38100" dist="38100" dir="2700000" algn="tl">
                        <a:srgbClr val="000000">
                          <a:alpha val="43137"/>
                        </a:srgbClr>
                      </a:outerShdw>
                    </a:effectLst>
                    <a:latin typeface="Meiryo UI" pitchFamily="50" charset="-128"/>
                    <a:ea typeface="Meiryo UI" pitchFamily="50" charset="-128"/>
                    <a:cs typeface="Meiryo UI" pitchFamily="50" charset="-128"/>
                    <a:hlinkClick r:id="rId250"/>
                  </a:rPr>
                  <a:t>KDE</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51"/>
                  </a:rPr>
                  <a:t>Kopete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52"/>
                  </a:rPr>
                  <a:t>Open Manager</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53"/>
                  </a:rPr>
                  <a:t>Pidgin</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54"/>
                  </a:rPr>
                  <a:t>RealVNC</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55"/>
                  </a:rPr>
                  <a:t>Sylpheed</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56"/>
                  </a:rPr>
                  <a:t>Thunderbird</a:t>
                </a:r>
                <a:endParaRPr kumimoji="0" lang="en-US" altLang="ja-JP" sz="457" kern="0" dirty="0">
                  <a:latin typeface="Meiryo UI" pitchFamily="50" charset="-128"/>
                  <a:ea typeface="Meiryo UI" pitchFamily="50" charset="-128"/>
                  <a:cs typeface="Meiryo UI" pitchFamily="50" charset="-128"/>
                </a:endParaRPr>
              </a:p>
            </p:txBody>
          </p:sp>
        </p:grpSp>
        <p:grpSp>
          <p:nvGrpSpPr>
            <p:cNvPr id="194" name="グループ化 193"/>
            <p:cNvGrpSpPr/>
            <p:nvPr/>
          </p:nvGrpSpPr>
          <p:grpSpPr>
            <a:xfrm>
              <a:off x="3110338" y="4996452"/>
              <a:ext cx="892319" cy="492301"/>
              <a:chOff x="5688124" y="1116210"/>
              <a:chExt cx="3240360" cy="625570"/>
            </a:xfrm>
          </p:grpSpPr>
          <p:sp>
            <p:nvSpPr>
              <p:cNvPr id="195" name="正方形/長方形 194"/>
              <p:cNvSpPr/>
              <p:nvPr/>
            </p:nvSpPr>
            <p:spPr bwMode="gray">
              <a:xfrm>
                <a:off x="5688124" y="1333169"/>
                <a:ext cx="3240360" cy="408611"/>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257"/>
                  </a:rPr>
                  <a:t>CloudFoundry</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58"/>
                  </a:rPr>
                  <a:t>Deltacloud</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59"/>
                  </a:rPr>
                  <a:t>OpenShift</a:t>
                </a:r>
                <a:endParaRPr kumimoji="0" lang="en-US" altLang="ja-JP" sz="457" kern="0" dirty="0">
                  <a:latin typeface="Meiryo UI" pitchFamily="50" charset="-128"/>
                  <a:ea typeface="Meiryo UI" pitchFamily="50" charset="-128"/>
                  <a:cs typeface="Meiryo UI" pitchFamily="50" charset="-128"/>
                </a:endParaRPr>
              </a:p>
            </p:txBody>
          </p:sp>
          <p:sp>
            <p:nvSpPr>
              <p:cNvPr id="196" name="テキスト ボックス 195"/>
              <p:cNvSpPr txBox="1"/>
              <p:nvPr/>
            </p:nvSpPr>
            <p:spPr bwMode="gray">
              <a:xfrm>
                <a:off x="5688124" y="1116210"/>
                <a:ext cx="3240360" cy="216530"/>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457" kern="0" noProof="1">
                    <a:solidFill>
                      <a:srgbClr val="000000"/>
                    </a:solidFill>
                    <a:latin typeface="Tw Cen MT Condensed" panose="020B0606020104020203" pitchFamily="34" charset="0"/>
                    <a:ea typeface="Meiryo UI" pitchFamily="50" charset="-128"/>
                    <a:cs typeface="Meiryo UI" pitchFamily="50" charset="-128"/>
                  </a:rPr>
                  <a:t>Platform as a Service (PaaS)</a:t>
                </a:r>
                <a:endParaRPr kumimoji="0" lang="ja-JP" altLang="en-US" sz="457"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00" name="グループ化 199"/>
            <p:cNvGrpSpPr/>
            <p:nvPr/>
          </p:nvGrpSpPr>
          <p:grpSpPr>
            <a:xfrm>
              <a:off x="4083408" y="4197542"/>
              <a:ext cx="892319" cy="429285"/>
              <a:chOff x="5688124" y="1408583"/>
              <a:chExt cx="3240360" cy="545495"/>
            </a:xfrm>
          </p:grpSpPr>
          <p:sp>
            <p:nvSpPr>
              <p:cNvPr id="201" name="正方形/長方形 200"/>
              <p:cNvSpPr/>
              <p:nvPr/>
            </p:nvSpPr>
            <p:spPr bwMode="gray">
              <a:xfrm>
                <a:off x="5688124" y="1670416"/>
                <a:ext cx="3240360" cy="283662"/>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solidFill>
                      <a:srgbClr val="000000"/>
                    </a:solidFill>
                    <a:latin typeface="Meiryo UI" pitchFamily="50" charset="-128"/>
                    <a:ea typeface="Meiryo UI" pitchFamily="50" charset="-128"/>
                    <a:cs typeface="Meiryo UI" pitchFamily="50" charset="-128"/>
                    <a:hlinkClick r:id="rId260"/>
                  </a:rPr>
                  <a:t>OpenStack Nova</a:t>
                </a: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653156">
                  <a:defRPr/>
                </a:pPr>
                <a:r>
                  <a:rPr kumimoji="0" lang="en-US" altLang="ja-JP" sz="457" kern="0" noProof="1">
                    <a:solidFill>
                      <a:srgbClr val="000000"/>
                    </a:solidFill>
                    <a:latin typeface="Meiryo UI" pitchFamily="50" charset="-128"/>
                    <a:ea typeface="Meiryo UI" pitchFamily="50" charset="-128"/>
                    <a:cs typeface="Meiryo UI" pitchFamily="50" charset="-128"/>
                    <a:hlinkClick r:id="rId261"/>
                  </a:rPr>
                  <a:t>OpenStack Glance</a:t>
                </a: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202" name="テキスト ボックス 201"/>
              <p:cNvSpPr txBox="1"/>
              <p:nvPr/>
            </p:nvSpPr>
            <p:spPr bwMode="gray">
              <a:xfrm>
                <a:off x="5688124" y="1408583"/>
                <a:ext cx="3240360" cy="261403"/>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457" kern="0" noProof="1">
                    <a:solidFill>
                      <a:srgbClr val="000000"/>
                    </a:solidFill>
                    <a:latin typeface="Tw Cen MT Condensed" panose="020B0606020104020203" pitchFamily="34" charset="0"/>
                    <a:ea typeface="Meiryo UI" pitchFamily="50" charset="-128"/>
                    <a:cs typeface="Meiryo UI" pitchFamily="50" charset="-128"/>
                  </a:rPr>
                  <a:t>Compute as a Service</a:t>
                </a:r>
              </a:p>
              <a:p>
                <a:pPr defTabSz="653156" fontAlgn="ctr">
                  <a:lnSpc>
                    <a:spcPts val="571"/>
                  </a:lnSpc>
                  <a:defRPr/>
                </a:pPr>
                <a:r>
                  <a:rPr kumimoji="0" lang="en-US" altLang="ja-JP" sz="457" kern="0" noProof="1">
                    <a:solidFill>
                      <a:srgbClr val="000000"/>
                    </a:solidFill>
                    <a:latin typeface="Tw Cen MT Condensed" panose="020B0606020104020203" pitchFamily="34" charset="0"/>
                    <a:ea typeface="Meiryo UI" pitchFamily="50" charset="-128"/>
                    <a:cs typeface="Meiryo UI" pitchFamily="50" charset="-128"/>
                  </a:rPr>
                  <a:t>(CompaaS)</a:t>
                </a:r>
                <a:endParaRPr kumimoji="0" lang="ja-JP" altLang="en-US" sz="457"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03" name="グループ化 202"/>
            <p:cNvGrpSpPr/>
            <p:nvPr/>
          </p:nvGrpSpPr>
          <p:grpSpPr>
            <a:xfrm>
              <a:off x="4086448" y="4663308"/>
              <a:ext cx="892319" cy="325719"/>
              <a:chOff x="5688124" y="1516792"/>
              <a:chExt cx="3240360" cy="413893"/>
            </a:xfrm>
          </p:grpSpPr>
          <p:sp>
            <p:nvSpPr>
              <p:cNvPr id="204" name="正方形/長方形 203"/>
              <p:cNvSpPr/>
              <p:nvPr/>
            </p:nvSpPr>
            <p:spPr bwMode="gray">
              <a:xfrm>
                <a:off x="5688124" y="1670416"/>
                <a:ext cx="3240360" cy="260269"/>
              </a:xfrm>
              <a:prstGeom prst="rect">
                <a:avLst/>
              </a:prstGeom>
              <a:solidFill>
                <a:schemeClr val="bg1"/>
              </a:solidFill>
              <a:ln w="9525">
                <a:solidFill>
                  <a:schemeClr val="tx1"/>
                </a:solidFill>
                <a:miter lim="800000"/>
                <a:headEnd/>
                <a:tailEnd/>
              </a:ln>
            </p:spPr>
            <p:txBody>
              <a:bodyPr lIns="25714" rIns="25714" anchor="t"/>
              <a:lstStyle/>
              <a:p>
                <a:pPr defTabSz="653156">
                  <a:defRPr/>
                </a:pPr>
                <a:endParaRPr kumimoji="0" lang="en-US" altLang="ja-JP" sz="457" b="1" kern="0">
                  <a:solidFill>
                    <a:srgbClr val="000000"/>
                  </a:solidFill>
                  <a:latin typeface="Meiryo UI" pitchFamily="50" charset="-128"/>
                  <a:ea typeface="Meiryo UI" pitchFamily="50" charset="-128"/>
                  <a:cs typeface="Meiryo UI" pitchFamily="50" charset="-128"/>
                </a:endParaRPr>
              </a:p>
            </p:txBody>
          </p:sp>
          <p:sp>
            <p:nvSpPr>
              <p:cNvPr id="205" name="テキスト ボックス 204"/>
              <p:cNvSpPr txBox="1"/>
              <p:nvPr/>
            </p:nvSpPr>
            <p:spPr bwMode="gray">
              <a:xfrm>
                <a:off x="5688124" y="1516792"/>
                <a:ext cx="3240360" cy="221263"/>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457" kern="0" noProof="1">
                    <a:solidFill>
                      <a:srgbClr val="000000"/>
                    </a:solidFill>
                    <a:latin typeface="Tw Cen MT Condensed" panose="020B0606020104020203" pitchFamily="34" charset="0"/>
                    <a:ea typeface="Meiryo UI" pitchFamily="50" charset="-128"/>
                    <a:cs typeface="Meiryo UI" pitchFamily="50" charset="-128"/>
                  </a:rPr>
                  <a:t>Communications as a Service (CaaS)</a:t>
                </a:r>
                <a:endParaRPr kumimoji="0" lang="ja-JP" altLang="en-US" sz="457"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06" name="グループ化 205"/>
            <p:cNvGrpSpPr/>
            <p:nvPr/>
          </p:nvGrpSpPr>
          <p:grpSpPr>
            <a:xfrm>
              <a:off x="4083408" y="5009507"/>
              <a:ext cx="892319" cy="501293"/>
              <a:chOff x="5688124" y="1408583"/>
              <a:chExt cx="3240360" cy="636997"/>
            </a:xfrm>
          </p:grpSpPr>
          <p:sp>
            <p:nvSpPr>
              <p:cNvPr id="207" name="正方形/長方形 206"/>
              <p:cNvSpPr/>
              <p:nvPr/>
            </p:nvSpPr>
            <p:spPr bwMode="gray">
              <a:xfrm>
                <a:off x="5688124" y="1670416"/>
                <a:ext cx="3240360" cy="375164"/>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solidFill>
                      <a:srgbClr val="000000"/>
                    </a:solidFill>
                    <a:latin typeface="Meiryo UI" pitchFamily="50" charset="-128"/>
                    <a:ea typeface="Meiryo UI" pitchFamily="50" charset="-128"/>
                    <a:cs typeface="Meiryo UI" pitchFamily="50" charset="-128"/>
                    <a:hlinkClick r:id="rId262"/>
                  </a:rPr>
                  <a:t>OpenStack Cinder</a:t>
                </a: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653156">
                  <a:defRPr/>
                </a:pPr>
                <a:r>
                  <a:rPr kumimoji="0" lang="en-US" altLang="ja-JP" sz="457" kern="0" noProof="1">
                    <a:solidFill>
                      <a:srgbClr val="000000"/>
                    </a:solidFill>
                    <a:latin typeface="Meiryo UI" pitchFamily="50" charset="-128"/>
                    <a:ea typeface="Meiryo UI" pitchFamily="50" charset="-128"/>
                    <a:cs typeface="Meiryo UI" pitchFamily="50" charset="-128"/>
                    <a:hlinkClick r:id="rId263"/>
                  </a:rPr>
                  <a:t>OpenStack Manila</a:t>
                </a:r>
                <a:endParaRPr kumimoji="0" lang="en-US" altLang="ja-JP" sz="457" kern="0" dirty="0">
                  <a:solidFill>
                    <a:srgbClr val="000000"/>
                  </a:solidFill>
                  <a:latin typeface="Meiryo UI" pitchFamily="50" charset="-128"/>
                  <a:ea typeface="Meiryo UI" pitchFamily="50" charset="-128"/>
                  <a:cs typeface="Meiryo UI" pitchFamily="50" charset="-128"/>
                </a:endParaRPr>
              </a:p>
              <a:p>
                <a:pPr>
                  <a:defRPr/>
                </a:pPr>
                <a:r>
                  <a:rPr kumimoji="0" lang="en-US" altLang="ja-JP" sz="457" kern="0" noProof="1">
                    <a:solidFill>
                      <a:srgbClr val="000000"/>
                    </a:solidFill>
                    <a:latin typeface="Meiryo UI" pitchFamily="50" charset="-128"/>
                    <a:ea typeface="Meiryo UI" pitchFamily="50" charset="-128"/>
                    <a:cs typeface="Meiryo UI" pitchFamily="50" charset="-128"/>
                    <a:hlinkClick r:id="rId264"/>
                  </a:rPr>
                  <a:t>OpenStack Swift</a:t>
                </a: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653156">
                  <a:defRPr/>
                </a:pP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208" name="テキスト ボックス 207"/>
              <p:cNvSpPr txBox="1"/>
              <p:nvPr/>
            </p:nvSpPr>
            <p:spPr bwMode="gray">
              <a:xfrm>
                <a:off x="5688124" y="1408583"/>
                <a:ext cx="3240360" cy="261403"/>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457" kern="0" noProof="1">
                    <a:solidFill>
                      <a:srgbClr val="000000"/>
                    </a:solidFill>
                    <a:latin typeface="Tw Cen MT Condensed" panose="020B0606020104020203" pitchFamily="34" charset="0"/>
                    <a:ea typeface="Meiryo UI" pitchFamily="50" charset="-128"/>
                    <a:cs typeface="Meiryo UI" pitchFamily="50" charset="-128"/>
                  </a:rPr>
                  <a:t>Data Storage as a Service</a:t>
                </a:r>
              </a:p>
              <a:p>
                <a:pPr defTabSz="653156" fontAlgn="ctr">
                  <a:lnSpc>
                    <a:spcPts val="571"/>
                  </a:lnSpc>
                  <a:defRPr/>
                </a:pPr>
                <a:r>
                  <a:rPr kumimoji="0" lang="en-US" altLang="ja-JP" sz="457" kern="0" noProof="1">
                    <a:solidFill>
                      <a:srgbClr val="000000"/>
                    </a:solidFill>
                    <a:latin typeface="Tw Cen MT Condensed" panose="020B0606020104020203" pitchFamily="34" charset="0"/>
                    <a:ea typeface="Meiryo UI" pitchFamily="50" charset="-128"/>
                    <a:cs typeface="Meiryo UI" pitchFamily="50" charset="-128"/>
                  </a:rPr>
                  <a:t>(DSaaS)</a:t>
                </a:r>
                <a:endParaRPr kumimoji="0" lang="ja-JP" altLang="en-US" sz="457"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69" name="グループ化 268"/>
            <p:cNvGrpSpPr/>
            <p:nvPr/>
          </p:nvGrpSpPr>
          <p:grpSpPr>
            <a:xfrm>
              <a:off x="5070585" y="550889"/>
              <a:ext cx="898987" cy="571734"/>
              <a:chOff x="5512361" y="1308690"/>
              <a:chExt cx="3416126" cy="825151"/>
            </a:xfrm>
          </p:grpSpPr>
          <p:sp>
            <p:nvSpPr>
              <p:cNvPr id="270" name="正方形/長方形 269"/>
              <p:cNvSpPr/>
              <p:nvPr/>
            </p:nvSpPr>
            <p:spPr bwMode="gray">
              <a:xfrm>
                <a:off x="5514736" y="1540338"/>
                <a:ext cx="3413747" cy="593503"/>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265"/>
                  </a:rPr>
                  <a:t>Pentaho*</a:t>
                </a:r>
                <a:endParaRPr kumimoji="0" lang="en-US" altLang="ja-JP" sz="457" kern="0" dirty="0">
                  <a:latin typeface="Meiryo UI" pitchFamily="50" charset="-128"/>
                  <a:ea typeface="Meiryo UI" pitchFamily="50" charset="-128"/>
                  <a:cs typeface="Meiryo UI" pitchFamily="50" charset="-128"/>
                </a:endParaRPr>
              </a:p>
              <a:p>
                <a:pPr defTabSz="466484">
                  <a:defRPr/>
                </a:pPr>
                <a:endParaRPr kumimoji="0" lang="en-US" altLang="ja-JP" sz="457" kern="0" dirty="0">
                  <a:latin typeface="Meiryo UI" pitchFamily="50" charset="-128"/>
                  <a:ea typeface="Meiryo UI" pitchFamily="50" charset="-128"/>
                  <a:cs typeface="Meiryo UI" pitchFamily="50" charset="-128"/>
                </a:endParaRP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271" name="テキスト ボックス 270"/>
              <p:cNvSpPr txBox="1"/>
              <p:nvPr/>
            </p:nvSpPr>
            <p:spPr bwMode="gray">
              <a:xfrm>
                <a:off x="5512361" y="1308690"/>
                <a:ext cx="3416126" cy="231716"/>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en-US" altLang="ja-JP"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BA/BI</a:t>
                </a:r>
                <a:endParaRPr kumimoji="0" lang="ja-JP" altLang="en-US" sz="457"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pic>
          <p:nvPicPr>
            <p:cNvPr id="1026" name="Picture 2" descr="Creative Commons license"/>
            <p:cNvPicPr>
              <a:picLocks noChangeAspect="1" noChangeArrowheads="1"/>
            </p:cNvPicPr>
            <p:nvPr/>
          </p:nvPicPr>
          <p:blipFill>
            <a:blip r:embed="rId266">
              <a:extLst>
                <a:ext uri="{28A0092B-C50C-407E-A947-70E740481C1C}">
                  <a14:useLocalDpi xmlns:a14="http://schemas.microsoft.com/office/drawing/2010/main" val="0"/>
                </a:ext>
              </a:extLst>
            </a:blip>
            <a:srcRect/>
            <a:stretch>
              <a:fillRect/>
            </a:stretch>
          </p:blipFill>
          <p:spPr bwMode="auto">
            <a:xfrm>
              <a:off x="8206082" y="147937"/>
              <a:ext cx="598714" cy="210911"/>
            </a:xfrm>
            <a:prstGeom prst="rect">
              <a:avLst/>
            </a:prstGeom>
            <a:noFill/>
            <a:extLst>
              <a:ext uri="{909E8E84-426E-40DD-AFC4-6F175D3DCCD1}">
                <a14:hiddenFill xmlns:a14="http://schemas.microsoft.com/office/drawing/2010/main">
                  <a:solidFill>
                    <a:srgbClr val="FFFFFF"/>
                  </a:solidFill>
                </a14:hiddenFill>
              </a:ext>
            </a:extLst>
          </p:spPr>
        </p:pic>
        <p:sp>
          <p:nvSpPr>
            <p:cNvPr id="28" name="テキスト ボックス 27"/>
            <p:cNvSpPr txBox="1"/>
            <p:nvPr/>
          </p:nvSpPr>
          <p:spPr>
            <a:xfrm>
              <a:off x="5529861" y="147937"/>
              <a:ext cx="2739853" cy="224229"/>
            </a:xfrm>
            <a:prstGeom prst="rect">
              <a:avLst/>
            </a:prstGeom>
            <a:noFill/>
          </p:spPr>
          <p:txBody>
            <a:bodyPr wrap="none" rtlCol="0">
              <a:spAutoFit/>
            </a:bodyPr>
            <a:lstStyle/>
            <a:p>
              <a:r>
                <a:rPr lang="en-US" altLang="ja-JP" sz="686" noProof="1"/>
                <a:t>©</a:t>
              </a:r>
              <a:r>
                <a:rPr lang="en-US" altLang="ja-JP" sz="686"/>
                <a:t>  </a:t>
              </a:r>
              <a:r>
                <a:rPr lang="en-US" altLang="ja-JP" sz="686" noProof="1"/>
                <a:t>Impress IT Leaders, Japan OSS Promotion Forum</a:t>
              </a:r>
              <a:endParaRPr lang="ja-JP" altLang="en-US" sz="686" dirty="0"/>
            </a:p>
          </p:txBody>
        </p:sp>
        <p:sp>
          <p:nvSpPr>
            <p:cNvPr id="29" name="テキスト ボックス 28"/>
            <p:cNvSpPr txBox="1"/>
            <p:nvPr/>
          </p:nvSpPr>
          <p:spPr>
            <a:xfrm>
              <a:off x="45783" y="6582452"/>
              <a:ext cx="1962856" cy="268022"/>
            </a:xfrm>
            <a:prstGeom prst="rect">
              <a:avLst/>
            </a:prstGeom>
            <a:noFill/>
          </p:spPr>
          <p:txBody>
            <a:bodyPr wrap="square" rtlCol="0">
              <a:spAutoFit/>
            </a:bodyPr>
            <a:lstStyle/>
            <a:p>
              <a:pPr algn="l"/>
              <a:r>
                <a:rPr lang="ja-JP" altLang="en-US" sz="457" noProof="1">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Shadow characters: </a:t>
              </a:r>
              <a:r>
                <a:rPr lang="ja-JP" altLang="en-US" sz="457" noProof="1">
                  <a:latin typeface="Meiryo UI" panose="020B0604030504040204" pitchFamily="50" charset="-128"/>
                  <a:ea typeface="Meiryo UI" panose="020B0604030504040204" pitchFamily="50" charset="-128"/>
                  <a:cs typeface="Meiryo UI" panose="020B0604030504040204" pitchFamily="50" charset="-128"/>
                </a:rPr>
                <a:t>Frequently used results of the Cloud Technology Subcommittee</a:t>
              </a:r>
              <a:endParaRPr lang="en-US" altLang="ja-JP" sz="457" dirty="0">
                <a:latin typeface="Meiryo UI" panose="020B0604030504040204" pitchFamily="50" charset="-128"/>
                <a:ea typeface="Meiryo UI" panose="020B0604030504040204" pitchFamily="50" charset="-128"/>
                <a:cs typeface="Meiryo UI" panose="020B0604030504040204" pitchFamily="50" charset="-128"/>
              </a:endParaRPr>
            </a:p>
            <a:p>
              <a:pPr algn="l"/>
              <a:r>
                <a:rPr lang="ja-JP" altLang="en-US" sz="457" noProof="1">
                  <a:latin typeface="Meiryo UI" panose="020B0604030504040204" pitchFamily="50" charset="-128"/>
                  <a:ea typeface="Meiryo UI" panose="020B0604030504040204" pitchFamily="50" charset="-128"/>
                  <a:cs typeface="Meiryo UI" panose="020B0604030504040204" pitchFamily="50" charset="-128"/>
                </a:rPr>
                <a:t>Oblique + green *: Overlap with Bigdata in other categories</a:t>
              </a:r>
            </a:p>
          </p:txBody>
        </p:sp>
        <p:grpSp>
          <p:nvGrpSpPr>
            <p:cNvPr id="272" name="グループ化 271"/>
            <p:cNvGrpSpPr/>
            <p:nvPr/>
          </p:nvGrpSpPr>
          <p:grpSpPr>
            <a:xfrm>
              <a:off x="5439880" y="2479211"/>
              <a:ext cx="536141" cy="187686"/>
              <a:chOff x="5587829" y="1407243"/>
              <a:chExt cx="3206206" cy="315342"/>
            </a:xfrm>
          </p:grpSpPr>
          <p:sp>
            <p:nvSpPr>
              <p:cNvPr id="282" name="正方形/長方形 281"/>
              <p:cNvSpPr/>
              <p:nvPr/>
            </p:nvSpPr>
            <p:spPr bwMode="gray">
              <a:xfrm>
                <a:off x="5590379" y="1494520"/>
                <a:ext cx="3203656" cy="228065"/>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u="sng" kern="0" noProof="1">
                    <a:latin typeface="Meiryo UI" pitchFamily="50" charset="-128"/>
                    <a:ea typeface="Meiryo UI" pitchFamily="50" charset="-128"/>
                    <a:cs typeface="Meiryo UI" pitchFamily="50" charset="-128"/>
                    <a:hlinkClick r:id="rId267"/>
                  </a:rPr>
                  <a:t>R</a:t>
                </a:r>
                <a:endParaRPr kumimoji="0" lang="en-US" altLang="ja-JP" sz="457" u="sng" kern="0" dirty="0">
                  <a:latin typeface="Meiryo UI" pitchFamily="50" charset="-128"/>
                  <a:ea typeface="Meiryo UI" pitchFamily="50" charset="-128"/>
                  <a:cs typeface="Meiryo UI" pitchFamily="50" charset="-128"/>
                </a:endParaRP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301" name="テキスト ボックス 300"/>
              <p:cNvSpPr txBox="1"/>
              <p:nvPr/>
            </p:nvSpPr>
            <p:spPr bwMode="gray">
              <a:xfrm>
                <a:off x="5587829" y="1407243"/>
                <a:ext cx="3206206" cy="146867"/>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Data analysis</a:t>
                </a:r>
              </a:p>
            </p:txBody>
          </p:sp>
        </p:grpSp>
        <p:grpSp>
          <p:nvGrpSpPr>
            <p:cNvPr id="302" name="グループ化 301"/>
            <p:cNvGrpSpPr/>
            <p:nvPr/>
          </p:nvGrpSpPr>
          <p:grpSpPr>
            <a:xfrm>
              <a:off x="5070357" y="1944967"/>
              <a:ext cx="902635" cy="481996"/>
              <a:chOff x="5635650" y="1413395"/>
              <a:chExt cx="3171383" cy="634377"/>
            </a:xfrm>
          </p:grpSpPr>
          <p:sp>
            <p:nvSpPr>
              <p:cNvPr id="303" name="正方形/長方形 302"/>
              <p:cNvSpPr/>
              <p:nvPr/>
            </p:nvSpPr>
            <p:spPr bwMode="gray">
              <a:xfrm>
                <a:off x="5635650" y="1530295"/>
                <a:ext cx="3171383" cy="517477"/>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65"/>
                  </a:rPr>
                  <a:t>Apache Drill*</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68"/>
                  </a:rPr>
                  <a:t>Apache Hive</a:t>
                </a:r>
                <a:endParaRPr kumimoji="0" lang="en-US" altLang="ja-JP" sz="457" kern="0" dirty="0">
                  <a:latin typeface="Meiryo UI" pitchFamily="50" charset="-128"/>
                  <a:ea typeface="Meiryo UI" pitchFamily="50" charset="-128"/>
                  <a:cs typeface="Meiryo UI" pitchFamily="50" charset="-128"/>
                </a:endParaRPr>
              </a:p>
              <a:p>
                <a:r>
                  <a:rPr kumimoji="0" lang="en-US" altLang="ja-JP" sz="457" u="sng" kern="0" noProof="1">
                    <a:latin typeface="Meiryo UI" pitchFamily="50" charset="-128"/>
                    <a:ea typeface="Meiryo UI" pitchFamily="50" charset="-128"/>
                    <a:cs typeface="Meiryo UI" pitchFamily="50" charset="-128"/>
                    <a:hlinkClick r:id="rId269"/>
                  </a:rPr>
                  <a:t>Apache Spark</a:t>
                </a:r>
                <a:r>
                  <a:rPr kumimoji="0" lang="en-US" altLang="ja-JP" sz="457" kern="0" noProof="1">
                    <a:solidFill>
                      <a:srgbClr val="000000"/>
                    </a:solidFill>
                    <a:latin typeface="Meiryo UI" pitchFamily="50" charset="-128"/>
                    <a:ea typeface="Meiryo UI" pitchFamily="50" charset="-128"/>
                    <a:cs typeface="Meiryo UI" pitchFamily="50" charset="-128"/>
                    <a:hlinkClick r:id="rId269"/>
                  </a:rPr>
                  <a:t>SQL</a:t>
                </a:r>
                <a:endParaRPr kumimoji="0" lang="en-US" altLang="ja-JP" sz="457" kern="0" dirty="0">
                  <a:solidFill>
                    <a:srgbClr val="000000"/>
                  </a:solidFill>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70"/>
                  </a:rPr>
                  <a:t>Impala</a:t>
                </a:r>
                <a:endParaRPr kumimoji="0" lang="en-US" altLang="ja-JP" sz="457" kern="0" dirty="0">
                  <a:latin typeface="Meiryo UI" pitchFamily="50" charset="-128"/>
                  <a:ea typeface="Meiryo UI" pitchFamily="50" charset="-128"/>
                  <a:cs typeface="Meiryo UI" pitchFamily="50" charset="-128"/>
                </a:endParaRP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304" name="テキスト ボックス 303"/>
              <p:cNvSpPr txBox="1"/>
              <p:nvPr/>
            </p:nvSpPr>
            <p:spPr bwMode="gray">
              <a:xfrm>
                <a:off x="5635650" y="1413395"/>
                <a:ext cx="3168171" cy="148512"/>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Quasi-real-time queries</a:t>
                </a:r>
              </a:p>
            </p:txBody>
          </p:sp>
        </p:grpSp>
        <p:grpSp>
          <p:nvGrpSpPr>
            <p:cNvPr id="310" name="グループ化 309"/>
            <p:cNvGrpSpPr/>
            <p:nvPr/>
          </p:nvGrpSpPr>
          <p:grpSpPr>
            <a:xfrm>
              <a:off x="5072203" y="1150237"/>
              <a:ext cx="905806" cy="752164"/>
              <a:chOff x="5778657" y="1402745"/>
              <a:chExt cx="3198175" cy="922677"/>
            </a:xfrm>
          </p:grpSpPr>
          <p:sp>
            <p:nvSpPr>
              <p:cNvPr id="311" name="正方形/長方形 310"/>
              <p:cNvSpPr/>
              <p:nvPr/>
            </p:nvSpPr>
            <p:spPr bwMode="gray">
              <a:xfrm>
                <a:off x="5778660" y="1504960"/>
                <a:ext cx="3198172" cy="820462"/>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i="1" u="sng" kern="0" noProof="1">
                    <a:latin typeface="Meiryo UI" pitchFamily="50" charset="-128"/>
                    <a:ea typeface="Meiryo UI" pitchFamily="50" charset="-128"/>
                    <a:cs typeface="Meiryo UI" pitchFamily="50" charset="-128"/>
                    <a:hlinkClick r:id="rId119"/>
                  </a:rPr>
                  <a:t>Apache Cassandra*</a:t>
                </a:r>
                <a:endParaRPr kumimoji="0" lang="en-US" altLang="ja-JP" sz="457" u="sng" kern="0" dirty="0">
                  <a:latin typeface="Meiryo UI" pitchFamily="50" charset="-128"/>
                  <a:ea typeface="Meiryo UI" pitchFamily="50" charset="-128"/>
                  <a:cs typeface="Meiryo UI" pitchFamily="50" charset="-128"/>
                </a:endParaRPr>
              </a:p>
              <a:p>
                <a:r>
                  <a:rPr kumimoji="0" lang="en-US" altLang="ja-JP" sz="457" u="sng" kern="0" noProof="1">
                    <a:latin typeface="Meiryo UI" pitchFamily="50" charset="-128"/>
                    <a:ea typeface="Meiryo UI" pitchFamily="50" charset="-128"/>
                    <a:cs typeface="Meiryo UI" pitchFamily="50" charset="-128"/>
                    <a:hlinkClick r:id="rId271"/>
                  </a:rPr>
                  <a:t>Apache HBase</a:t>
                </a:r>
                <a:endParaRPr kumimoji="0" lang="en-US" altLang="ja-JP" sz="457" u="sng"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72"/>
                  </a:rPr>
                  <a:t>infinispan</a:t>
                </a:r>
                <a:endParaRPr kumimoji="0" lang="en-US" altLang="ja-JP" sz="457" kern="0" dirty="0">
                  <a:latin typeface="Meiryo UI" pitchFamily="50" charset="-128"/>
                  <a:ea typeface="Meiryo UI" pitchFamily="50" charset="-128"/>
                  <a:cs typeface="Meiryo UI" pitchFamily="50" charset="-128"/>
                </a:endParaRPr>
              </a:p>
              <a:p>
                <a:r>
                  <a:rPr kumimoji="0" lang="en-US" altLang="ja-JP" sz="457" i="1" kern="0" noProof="1">
                    <a:latin typeface="Meiryo UI" pitchFamily="50" charset="-128"/>
                    <a:ea typeface="Meiryo UI" pitchFamily="50" charset="-128"/>
                    <a:cs typeface="Meiryo UI" pitchFamily="50" charset="-128"/>
                    <a:hlinkClick r:id="rId273"/>
                  </a:rPr>
                  <a:t>MongoDB*</a:t>
                </a:r>
                <a:endParaRPr kumimoji="0" lang="en-US" altLang="ja-JP" sz="457" kern="0" dirty="0">
                  <a:latin typeface="Meiryo UI" pitchFamily="50" charset="-128"/>
                  <a:ea typeface="Meiryo UI" pitchFamily="50" charset="-128"/>
                  <a:cs typeface="Meiryo UI" pitchFamily="50" charset="-128"/>
                </a:endParaRPr>
              </a:p>
              <a:p>
                <a:r>
                  <a:rPr kumimoji="0" lang="en-US" altLang="ja-JP" sz="457" u="sng" kern="0" noProof="1">
                    <a:latin typeface="Meiryo UI" pitchFamily="50" charset="-128"/>
                    <a:ea typeface="Meiryo UI" pitchFamily="50" charset="-128"/>
                    <a:cs typeface="Meiryo UI" pitchFamily="50" charset="-128"/>
                    <a:hlinkClick r:id="rId274"/>
                  </a:rPr>
                  <a:t>Redis</a:t>
                </a:r>
                <a:endParaRPr kumimoji="0" lang="en-US" altLang="ja-JP" sz="457" u="sng" kern="0" dirty="0">
                  <a:latin typeface="Meiryo UI" pitchFamily="50" charset="-128"/>
                  <a:ea typeface="Meiryo UI" pitchFamily="50" charset="-128"/>
                  <a:cs typeface="Meiryo UI" pitchFamily="50" charset="-128"/>
                </a:endParaRPr>
              </a:p>
              <a:p>
                <a:r>
                  <a:rPr kumimoji="0" lang="en-US" altLang="ja-JP" sz="457" i="1" u="sng" kern="0" noProof="1">
                    <a:latin typeface="Meiryo UI" pitchFamily="50" charset="-128"/>
                    <a:ea typeface="Meiryo UI" pitchFamily="50" charset="-128"/>
                    <a:cs typeface="Meiryo UI" pitchFamily="50" charset="-128"/>
                    <a:hlinkClick r:id="rId122"/>
                  </a:rPr>
                  <a:t>Riak*</a:t>
                </a:r>
                <a:endParaRPr kumimoji="0" lang="en-US" altLang="ja-JP" sz="457" u="sng" kern="0" dirty="0">
                  <a:latin typeface="Meiryo UI" pitchFamily="50" charset="-128"/>
                  <a:ea typeface="Meiryo UI" pitchFamily="50" charset="-128"/>
                  <a:cs typeface="Meiryo UI" pitchFamily="50" charset="-128"/>
                </a:endParaRPr>
              </a:p>
              <a:p>
                <a:pPr defTabSz="466484">
                  <a:defRPr/>
                </a:pPr>
                <a:r>
                  <a:rPr kumimoji="0" lang="en-US" altLang="ja-JP" sz="457" i="1" kern="0" noProof="1">
                    <a:solidFill>
                      <a:srgbClr val="92D050"/>
                    </a:solidFill>
                    <a:latin typeface="Meiryo UI" pitchFamily="50" charset="-128"/>
                    <a:ea typeface="Meiryo UI" pitchFamily="50" charset="-128"/>
                    <a:cs typeface="Meiryo UI" pitchFamily="50" charset="-128"/>
                    <a:hlinkClick r:id="rId123"/>
                  </a:rPr>
                  <a:t>VoltDB*</a:t>
                </a: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312" name="テキスト ボックス 311"/>
              <p:cNvSpPr txBox="1"/>
              <p:nvPr/>
            </p:nvSpPr>
            <p:spPr bwMode="gray">
              <a:xfrm>
                <a:off x="5778657" y="1402745"/>
                <a:ext cx="3198172" cy="127483"/>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In-memory DB/distributed KVS</a:t>
                </a:r>
                <a:endParaRPr kumimoji="0" lang="ja-JP" altLang="en-US" sz="457"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316" name="グループ化 315"/>
            <p:cNvGrpSpPr/>
            <p:nvPr/>
          </p:nvGrpSpPr>
          <p:grpSpPr>
            <a:xfrm>
              <a:off x="4081835" y="1950225"/>
              <a:ext cx="950441" cy="695994"/>
              <a:chOff x="5688124" y="1408586"/>
              <a:chExt cx="3240360" cy="803902"/>
            </a:xfrm>
          </p:grpSpPr>
          <p:sp>
            <p:nvSpPr>
              <p:cNvPr id="317" name="正方形/長方形 316"/>
              <p:cNvSpPr/>
              <p:nvPr/>
            </p:nvSpPr>
            <p:spPr bwMode="gray">
              <a:xfrm>
                <a:off x="5688124" y="1540338"/>
                <a:ext cx="3240360" cy="672150"/>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i="1" u="sng" kern="0" noProof="1">
                    <a:latin typeface="Meiryo UI" pitchFamily="50" charset="-128"/>
                    <a:ea typeface="Meiryo UI" pitchFamily="50" charset="-128"/>
                    <a:cs typeface="Meiryo UI" pitchFamily="50" charset="-128"/>
                    <a:hlinkClick r:id="rId67"/>
                  </a:rPr>
                  <a:t>Apache S4*</a:t>
                </a:r>
                <a:endParaRPr kumimoji="0" lang="en-US" altLang="ja-JP" sz="457" u="sng" kern="0" dirty="0">
                  <a:latin typeface="Meiryo UI" pitchFamily="50" charset="-128"/>
                  <a:ea typeface="Meiryo UI" pitchFamily="50" charset="-128"/>
                  <a:cs typeface="Meiryo UI" pitchFamily="50" charset="-128"/>
                </a:endParaRPr>
              </a:p>
              <a:p>
                <a:r>
                  <a:rPr kumimoji="0" lang="en-US" altLang="ja-JP" sz="457" u="sng" kern="0" noProof="1">
                    <a:latin typeface="Meiryo UI" pitchFamily="50" charset="-128"/>
                    <a:ea typeface="Meiryo UI" pitchFamily="50" charset="-128"/>
                    <a:cs typeface="Meiryo UI" pitchFamily="50" charset="-128"/>
                    <a:hlinkClick r:id="rId48"/>
                  </a:rPr>
                  <a:t>Apache Spark</a:t>
                </a:r>
                <a:r>
                  <a:rPr kumimoji="0" lang="en-US" altLang="ja-JP" sz="457" kern="0" noProof="1">
                    <a:solidFill>
                      <a:srgbClr val="000000"/>
                    </a:solidFill>
                    <a:latin typeface="Meiryo UI" pitchFamily="50" charset="-128"/>
                    <a:ea typeface="Meiryo UI" pitchFamily="50" charset="-128"/>
                    <a:cs typeface="Meiryo UI" pitchFamily="50" charset="-128"/>
                    <a:hlinkClick r:id="rId48"/>
                  </a:rPr>
                  <a:t>Streaming</a:t>
                </a:r>
                <a:endParaRPr kumimoji="0" lang="en-US" altLang="ja-JP" sz="457" kern="0" dirty="0">
                  <a:solidFill>
                    <a:srgbClr val="000000"/>
                  </a:solidFill>
                  <a:latin typeface="Meiryo UI" pitchFamily="50" charset="-128"/>
                  <a:ea typeface="Meiryo UI" pitchFamily="50" charset="-128"/>
                  <a:cs typeface="Meiryo UI" pitchFamily="50" charset="-128"/>
                </a:endParaRPr>
              </a:p>
              <a:p>
                <a:r>
                  <a:rPr kumimoji="0" lang="en-US" altLang="ja-JP" sz="457" i="1" u="sng" kern="0" noProof="1">
                    <a:latin typeface="Meiryo UI" pitchFamily="50" charset="-128"/>
                    <a:ea typeface="Meiryo UI" pitchFamily="50" charset="-128"/>
                    <a:cs typeface="Meiryo UI" pitchFamily="50" charset="-128"/>
                    <a:hlinkClick r:id="rId50"/>
                  </a:rPr>
                  <a:t>Apache Storm*</a:t>
                </a:r>
                <a:endParaRPr kumimoji="0" lang="en-US" altLang="ja-JP" sz="457" u="sng"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75"/>
                  </a:rPr>
                  <a:t>Drools Fusion</a:t>
                </a:r>
                <a:endParaRPr kumimoji="0" lang="en-US" altLang="ja-JP" sz="457" kern="0" dirty="0">
                  <a:solidFill>
                    <a:srgbClr val="000000"/>
                  </a:solidFill>
                  <a:latin typeface="Meiryo UI" pitchFamily="50" charset="-128"/>
                  <a:ea typeface="Meiryo UI" pitchFamily="50" charset="-128"/>
                  <a:cs typeface="Meiryo UI" pitchFamily="50" charset="-128"/>
                </a:endParaRPr>
              </a:p>
              <a:p>
                <a:r>
                  <a:rPr kumimoji="0" lang="en-US" altLang="ja-JP" sz="457" i="1" u="sng" kern="0" noProof="1">
                    <a:latin typeface="Meiryo UI" pitchFamily="50" charset="-128"/>
                    <a:ea typeface="Meiryo UI" pitchFamily="50" charset="-128"/>
                    <a:cs typeface="Meiryo UI" pitchFamily="50" charset="-128"/>
                    <a:hlinkClick r:id="rId276"/>
                  </a:rPr>
                  <a:t>Esper*</a:t>
                </a:r>
                <a:endParaRPr kumimoji="0" lang="en-US" altLang="ja-JP" sz="457" u="sng"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77"/>
                  </a:rPr>
                  <a:t>Jubatus*</a:t>
                </a:r>
                <a:endParaRPr kumimoji="0" lang="en-US" altLang="ja-JP" sz="457" kern="0" dirty="0">
                  <a:latin typeface="Meiryo UI" pitchFamily="50" charset="-128"/>
                  <a:ea typeface="Meiryo UI" pitchFamily="50" charset="-128"/>
                  <a:cs typeface="Meiryo UI" pitchFamily="50" charset="-128"/>
                </a:endParaRP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318" name="テキスト ボックス 317"/>
              <p:cNvSpPr txBox="1"/>
              <p:nvPr/>
            </p:nvSpPr>
            <p:spPr bwMode="gray">
              <a:xfrm>
                <a:off x="5688124" y="1408586"/>
                <a:ext cx="3240360" cy="131819"/>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en-US" altLang="ja-JP"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CEP</a:t>
                </a:r>
                <a:endParaRPr kumimoji="0" lang="ja-JP" altLang="en-US" sz="457"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321" name="グループ化 320"/>
            <p:cNvGrpSpPr/>
            <p:nvPr/>
          </p:nvGrpSpPr>
          <p:grpSpPr>
            <a:xfrm>
              <a:off x="4269641" y="991833"/>
              <a:ext cx="758701" cy="889077"/>
              <a:chOff x="5662183" y="1408585"/>
              <a:chExt cx="3242768" cy="1960484"/>
            </a:xfrm>
          </p:grpSpPr>
          <p:sp>
            <p:nvSpPr>
              <p:cNvPr id="322" name="正方形/長方形 321"/>
              <p:cNvSpPr/>
              <p:nvPr/>
            </p:nvSpPr>
            <p:spPr bwMode="gray">
              <a:xfrm>
                <a:off x="5662183" y="1540338"/>
                <a:ext cx="3240127" cy="1828731"/>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265"/>
                  </a:rPr>
                  <a:t>Caffe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07"/>
                  </a:rPr>
                  <a:t>Chainer</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78"/>
                  </a:rPr>
                  <a:t>CNTK</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79"/>
                  </a:rPr>
                  <a:t>Deeplearning4j</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80"/>
                  </a:rPr>
                  <a:t>DSSTNE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81"/>
                  </a:rPr>
                  <a:t>PredictionIO</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82"/>
                  </a:rPr>
                  <a:t>TensorFlow</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83"/>
                  </a:rPr>
                  <a:t>Theano</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84"/>
                  </a:rPr>
                  <a:t>Torch7</a:t>
                </a:r>
                <a:endParaRPr kumimoji="0" lang="en-US" altLang="ja-JP" sz="457" kern="0" dirty="0">
                  <a:latin typeface="Meiryo UI" pitchFamily="50" charset="-128"/>
                  <a:ea typeface="Meiryo UI" pitchFamily="50" charset="-128"/>
                  <a:cs typeface="Meiryo UI" pitchFamily="50" charset="-128"/>
                </a:endParaRP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323" name="テキスト ボックス 322"/>
              <p:cNvSpPr txBox="1"/>
              <p:nvPr/>
            </p:nvSpPr>
            <p:spPr bwMode="gray">
              <a:xfrm>
                <a:off x="5664591" y="1408585"/>
                <a:ext cx="3240360" cy="212073"/>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Deep Learning</a:t>
                </a:r>
              </a:p>
            </p:txBody>
          </p:sp>
        </p:grpSp>
        <p:grpSp>
          <p:nvGrpSpPr>
            <p:cNvPr id="324" name="グループ化 323"/>
            <p:cNvGrpSpPr/>
            <p:nvPr/>
          </p:nvGrpSpPr>
          <p:grpSpPr>
            <a:xfrm>
              <a:off x="4271905" y="545030"/>
              <a:ext cx="758565" cy="393035"/>
              <a:chOff x="5688124" y="1367263"/>
              <a:chExt cx="2725575" cy="822235"/>
            </a:xfrm>
          </p:grpSpPr>
          <p:sp>
            <p:nvSpPr>
              <p:cNvPr id="325" name="正方形/長方形 324"/>
              <p:cNvSpPr/>
              <p:nvPr/>
            </p:nvSpPr>
            <p:spPr bwMode="gray">
              <a:xfrm>
                <a:off x="5689767" y="1533713"/>
                <a:ext cx="2723932" cy="655785"/>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285"/>
                  </a:rPr>
                  <a:t>Hivemall</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77"/>
                  </a:rPr>
                  <a:t>Jubatus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86"/>
                  </a:rPr>
                  <a:t>Mlib</a:t>
                </a:r>
                <a:endParaRPr kumimoji="0" lang="en-US" altLang="ja-JP" sz="457" kern="0" dirty="0">
                  <a:latin typeface="Meiryo UI" pitchFamily="50" charset="-128"/>
                  <a:ea typeface="Meiryo UI" pitchFamily="50" charset="-128"/>
                  <a:cs typeface="Meiryo UI" pitchFamily="50" charset="-128"/>
                </a:endParaRPr>
              </a:p>
              <a:p>
                <a:endParaRPr kumimoji="0" lang="en-US" altLang="ja-JP" sz="457" kern="0" dirty="0">
                  <a:latin typeface="Meiryo UI" pitchFamily="50" charset="-128"/>
                  <a:ea typeface="Meiryo UI" pitchFamily="50" charset="-128"/>
                  <a:cs typeface="Meiryo UI" pitchFamily="50" charset="-128"/>
                </a:endParaRPr>
              </a:p>
            </p:txBody>
          </p:sp>
          <p:sp>
            <p:nvSpPr>
              <p:cNvPr id="326" name="テキスト ボックス 325"/>
              <p:cNvSpPr txBox="1"/>
              <p:nvPr/>
            </p:nvSpPr>
            <p:spPr bwMode="gray">
              <a:xfrm>
                <a:off x="5688124" y="1367263"/>
                <a:ext cx="2725574" cy="214438"/>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Machine Learning</a:t>
                </a:r>
              </a:p>
            </p:txBody>
          </p:sp>
        </p:grpSp>
        <p:grpSp>
          <p:nvGrpSpPr>
            <p:cNvPr id="327" name="グループ化 326"/>
            <p:cNvGrpSpPr/>
            <p:nvPr/>
          </p:nvGrpSpPr>
          <p:grpSpPr>
            <a:xfrm>
              <a:off x="3117638" y="2234230"/>
              <a:ext cx="892319" cy="653111"/>
              <a:chOff x="5587792" y="1352440"/>
              <a:chExt cx="3340694" cy="1440164"/>
            </a:xfrm>
          </p:grpSpPr>
          <p:sp>
            <p:nvSpPr>
              <p:cNvPr id="328" name="正方形/長方形 327"/>
              <p:cNvSpPr/>
              <p:nvPr/>
            </p:nvSpPr>
            <p:spPr bwMode="gray">
              <a:xfrm>
                <a:off x="5587792" y="1735097"/>
                <a:ext cx="3340694" cy="1057507"/>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47"/>
                  </a:rPr>
                  <a:t>Apache Hadoop HDFS</a:t>
                </a:r>
                <a:endParaRPr kumimoji="0" lang="en-US" altLang="ja-JP" sz="457" kern="0" dirty="0">
                  <a:latin typeface="Meiryo UI" pitchFamily="50" charset="-128"/>
                  <a:ea typeface="Meiryo UI" pitchFamily="50" charset="-128"/>
                  <a:cs typeface="Meiryo UI" pitchFamily="50" charset="-128"/>
                </a:endParaRPr>
              </a:p>
              <a:p>
                <a:r>
                  <a:rPr kumimoji="0" lang="en-US" altLang="ja-JP" sz="457" i="1" u="sng" kern="0" noProof="1">
                    <a:latin typeface="Meiryo UI" pitchFamily="50" charset="-128"/>
                    <a:ea typeface="Meiryo UI" pitchFamily="50" charset="-128"/>
                    <a:cs typeface="Meiryo UI" pitchFamily="50" charset="-128"/>
                    <a:hlinkClick r:id="rId223"/>
                  </a:rPr>
                  <a:t>Ceph*</a:t>
                </a:r>
                <a:endParaRPr kumimoji="0" lang="en-US" altLang="ja-JP" sz="457" u="sng" kern="0" dirty="0">
                  <a:latin typeface="Meiryo UI" pitchFamily="50" charset="-128"/>
                  <a:ea typeface="Meiryo UI" pitchFamily="50" charset="-128"/>
                  <a:cs typeface="Meiryo UI" pitchFamily="50" charset="-128"/>
                </a:endParaRPr>
              </a:p>
              <a:p>
                <a:r>
                  <a:rPr kumimoji="0" lang="en-US" altLang="ja-JP" sz="457" i="1" u="sng" kern="0" noProof="1">
                    <a:latin typeface="Meiryo UI" pitchFamily="50" charset="-128"/>
                    <a:ea typeface="Meiryo UI" pitchFamily="50" charset="-128"/>
                    <a:cs typeface="Meiryo UI" pitchFamily="50" charset="-128"/>
                    <a:hlinkClick r:id="rId224"/>
                  </a:rPr>
                  <a:t>GlusterFS*</a:t>
                </a:r>
                <a:endParaRPr kumimoji="0" lang="en-US" altLang="ja-JP" sz="457" u="sng" kern="0" dirty="0">
                  <a:latin typeface="Meiryo UI" pitchFamily="50" charset="-128"/>
                  <a:ea typeface="Meiryo UI" pitchFamily="50" charset="-128"/>
                  <a:cs typeface="Meiryo UI" pitchFamily="50" charset="-128"/>
                </a:endParaRPr>
              </a:p>
              <a:p>
                <a:r>
                  <a:rPr kumimoji="0" lang="en-US" altLang="ja-JP" sz="457" i="1" u="sng" kern="0" noProof="1">
                    <a:latin typeface="Meiryo UI" pitchFamily="50" charset="-128"/>
                    <a:ea typeface="Meiryo UI" pitchFamily="50" charset="-128"/>
                    <a:cs typeface="Meiryo UI" pitchFamily="50" charset="-128"/>
                    <a:hlinkClick r:id="rId225"/>
                  </a:rPr>
                  <a:t>Lustre*</a:t>
                </a:r>
                <a:endParaRPr kumimoji="0" lang="en-US" altLang="ja-JP" sz="457" u="sng" kern="0" dirty="0">
                  <a:latin typeface="Meiryo UI" pitchFamily="50" charset="-128"/>
                  <a:ea typeface="Meiryo UI" pitchFamily="50" charset="-128"/>
                  <a:cs typeface="Meiryo UI" pitchFamily="50" charset="-128"/>
                </a:endParaRP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329" name="テキスト ボックス 328"/>
              <p:cNvSpPr txBox="1"/>
              <p:nvPr/>
            </p:nvSpPr>
            <p:spPr bwMode="gray">
              <a:xfrm>
                <a:off x="5587792" y="1352440"/>
                <a:ext cx="3340694" cy="421557"/>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Data Accumulation /</a:t>
                </a:r>
              </a:p>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Distributed File System</a:t>
                </a:r>
              </a:p>
            </p:txBody>
          </p:sp>
        </p:grpSp>
        <p:grpSp>
          <p:nvGrpSpPr>
            <p:cNvPr id="331" name="グループ化 330"/>
            <p:cNvGrpSpPr/>
            <p:nvPr/>
          </p:nvGrpSpPr>
          <p:grpSpPr>
            <a:xfrm>
              <a:off x="3116753" y="1622567"/>
              <a:ext cx="891133" cy="593920"/>
              <a:chOff x="5688124" y="1408586"/>
              <a:chExt cx="3240360" cy="743382"/>
            </a:xfrm>
          </p:grpSpPr>
          <p:sp>
            <p:nvSpPr>
              <p:cNvPr id="332" name="正方形/長方形 331"/>
              <p:cNvSpPr/>
              <p:nvPr/>
            </p:nvSpPr>
            <p:spPr bwMode="gray">
              <a:xfrm>
                <a:off x="5688124" y="1540338"/>
                <a:ext cx="3240360" cy="611630"/>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u="sng" kern="0" noProof="1">
                    <a:latin typeface="Meiryo UI" pitchFamily="50" charset="-128"/>
                    <a:ea typeface="Meiryo UI" pitchFamily="50" charset="-128"/>
                    <a:cs typeface="Meiryo UI" pitchFamily="50" charset="-128"/>
                    <a:hlinkClick r:id="rId287"/>
                  </a:rPr>
                  <a:t>Apache Flume</a:t>
                </a:r>
                <a:endParaRPr kumimoji="0" lang="en-US" altLang="ja-JP" sz="457" u="sng"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88"/>
                  </a:rPr>
                  <a:t>Apache kafka</a:t>
                </a:r>
                <a:endParaRPr kumimoji="0" lang="en-US" altLang="ja-JP" sz="457" kern="0" dirty="0">
                  <a:latin typeface="Meiryo UI" pitchFamily="50" charset="-128"/>
                  <a:ea typeface="Meiryo UI" pitchFamily="50" charset="-128"/>
                  <a:cs typeface="Meiryo UI" pitchFamily="50" charset="-128"/>
                </a:endParaRPr>
              </a:p>
              <a:p>
                <a:r>
                  <a:rPr kumimoji="0" lang="en-US" altLang="ja-JP" sz="457" i="1" u="sng" kern="0" noProof="1">
                    <a:latin typeface="Meiryo UI" pitchFamily="50" charset="-128"/>
                    <a:ea typeface="Meiryo UI" pitchFamily="50" charset="-128"/>
                    <a:cs typeface="Meiryo UI" pitchFamily="50" charset="-128"/>
                    <a:hlinkClick r:id="rId49"/>
                  </a:rPr>
                  <a:t>Apache Sqoop*</a:t>
                </a:r>
                <a:endParaRPr kumimoji="0" lang="en-US" altLang="ja-JP" sz="457" i="1" u="sng"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89"/>
                  </a:rPr>
                  <a:t>Fluentd</a:t>
                </a:r>
                <a:endParaRPr kumimoji="0" lang="en-US" altLang="ja-JP" sz="457" kern="0" dirty="0">
                  <a:latin typeface="Meiryo UI" pitchFamily="50" charset="-128"/>
                  <a:ea typeface="Meiryo UI" pitchFamily="50" charset="-128"/>
                  <a:cs typeface="Meiryo UI" pitchFamily="50" charset="-128"/>
                </a:endParaRPr>
              </a:p>
              <a:p>
                <a:r>
                  <a:rPr kumimoji="0" lang="en-US" altLang="ja-JP" sz="457" u="sng" kern="0" noProof="1">
                    <a:latin typeface="Meiryo UI" pitchFamily="50" charset="-128"/>
                    <a:ea typeface="Meiryo UI" pitchFamily="50" charset="-128"/>
                    <a:cs typeface="Meiryo UI" pitchFamily="50" charset="-128"/>
                    <a:hlinkClick r:id="rId107"/>
                  </a:rPr>
                  <a:t>Talend*</a:t>
                </a:r>
                <a:endParaRPr kumimoji="0" lang="en-US" altLang="ja-JP" sz="457" u="sng" kern="0" dirty="0">
                  <a:latin typeface="Meiryo UI" pitchFamily="50" charset="-128"/>
                  <a:ea typeface="Meiryo UI" pitchFamily="50" charset="-128"/>
                  <a:cs typeface="Meiryo UI" pitchFamily="50" charset="-128"/>
                </a:endParaRPr>
              </a:p>
            </p:txBody>
          </p:sp>
          <p:sp>
            <p:nvSpPr>
              <p:cNvPr id="333" name="テキスト ボックス 332"/>
              <p:cNvSpPr txBox="1"/>
              <p:nvPr/>
            </p:nvSpPr>
            <p:spPr bwMode="gray">
              <a:xfrm>
                <a:off x="5688124" y="1408586"/>
                <a:ext cx="3240360" cy="131819"/>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Data Collection</a:t>
                </a:r>
              </a:p>
            </p:txBody>
          </p:sp>
        </p:grpSp>
        <p:grpSp>
          <p:nvGrpSpPr>
            <p:cNvPr id="334" name="グループ化 333"/>
            <p:cNvGrpSpPr/>
            <p:nvPr/>
          </p:nvGrpSpPr>
          <p:grpSpPr>
            <a:xfrm>
              <a:off x="3119623" y="1272253"/>
              <a:ext cx="883865" cy="320380"/>
              <a:chOff x="5688124" y="1384478"/>
              <a:chExt cx="3240360" cy="529847"/>
            </a:xfrm>
          </p:grpSpPr>
          <p:sp>
            <p:nvSpPr>
              <p:cNvPr id="335" name="正方形/長方形 334"/>
              <p:cNvSpPr/>
              <p:nvPr/>
            </p:nvSpPr>
            <p:spPr bwMode="gray">
              <a:xfrm>
                <a:off x="5688124" y="1540338"/>
                <a:ext cx="3240360" cy="373987"/>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41"/>
                  </a:rPr>
                  <a:t>Apache ManifoldCF*</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42"/>
                  </a:rPr>
                  <a:t>Apache Nutch*</a:t>
                </a:r>
                <a:endParaRPr kumimoji="0" lang="en-US" altLang="ja-JP" sz="457" kern="0" dirty="0">
                  <a:latin typeface="Meiryo UI" pitchFamily="50" charset="-128"/>
                  <a:ea typeface="Meiryo UI" pitchFamily="50" charset="-128"/>
                  <a:cs typeface="Meiryo UI" pitchFamily="50" charset="-128"/>
                </a:endParaRP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336" name="テキスト ボックス 335"/>
              <p:cNvSpPr txBox="1"/>
              <p:nvPr/>
            </p:nvSpPr>
            <p:spPr bwMode="gray">
              <a:xfrm>
                <a:off x="5688124" y="1384478"/>
                <a:ext cx="3240360" cy="155927"/>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Crawler</a:t>
                </a:r>
              </a:p>
            </p:txBody>
          </p:sp>
        </p:grpSp>
        <p:grpSp>
          <p:nvGrpSpPr>
            <p:cNvPr id="337" name="グループ化 336"/>
            <p:cNvGrpSpPr/>
            <p:nvPr/>
          </p:nvGrpSpPr>
          <p:grpSpPr>
            <a:xfrm>
              <a:off x="3117586" y="538457"/>
              <a:ext cx="1088809" cy="606141"/>
              <a:chOff x="5688121" y="1402070"/>
              <a:chExt cx="3976639" cy="712530"/>
            </a:xfrm>
          </p:grpSpPr>
          <p:sp>
            <p:nvSpPr>
              <p:cNvPr id="338" name="正方形/長方形 337"/>
              <p:cNvSpPr/>
              <p:nvPr/>
            </p:nvSpPr>
            <p:spPr bwMode="gray">
              <a:xfrm>
                <a:off x="5691797" y="1519804"/>
                <a:ext cx="3972963" cy="594796"/>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47"/>
                  </a:rPr>
                  <a:t>Apache Hadoop MapReduce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47"/>
                  </a:rPr>
                  <a:t>Apache Hadoop YARN</a:t>
                </a:r>
                <a:endParaRPr kumimoji="0" lang="en-US" altLang="ja-JP" sz="457" kern="0" dirty="0">
                  <a:latin typeface="Meiryo UI" pitchFamily="50" charset="-128"/>
                  <a:ea typeface="Meiryo UI" pitchFamily="50" charset="-128"/>
                  <a:cs typeface="Meiryo UI" pitchFamily="50" charset="-128"/>
                </a:endParaRPr>
              </a:p>
              <a:p>
                <a:pPr defTabSz="466484">
                  <a:defRPr/>
                </a:pPr>
                <a:r>
                  <a:rPr kumimoji="0" lang="en-US" altLang="ja-JP" sz="457" kern="0" noProof="1">
                    <a:solidFill>
                      <a:srgbClr val="000000"/>
                    </a:solidFill>
                    <a:latin typeface="Meiryo UI" pitchFamily="50" charset="-128"/>
                    <a:ea typeface="Meiryo UI" pitchFamily="50" charset="-128"/>
                    <a:cs typeface="Meiryo UI" pitchFamily="50" charset="-128"/>
                    <a:hlinkClick r:id="rId290"/>
                  </a:rPr>
                  <a:t>Apache Mesos</a:t>
                </a: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466484">
                  <a:defRPr/>
                </a:pPr>
                <a:r>
                  <a:rPr kumimoji="0" lang="en-US" altLang="ja-JP" sz="457" kern="0" noProof="1">
                    <a:solidFill>
                      <a:srgbClr val="000000"/>
                    </a:solidFill>
                    <a:latin typeface="Meiryo UI" pitchFamily="50" charset="-128"/>
                    <a:ea typeface="Meiryo UI" pitchFamily="50" charset="-128"/>
                    <a:cs typeface="Meiryo UI" pitchFamily="50" charset="-128"/>
                    <a:hlinkClick r:id="rId48"/>
                  </a:rPr>
                  <a:t>Apache Spark*</a:t>
                </a: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466484">
                  <a:defRPr/>
                </a:pPr>
                <a:r>
                  <a:rPr kumimoji="0" lang="en-US" altLang="ja-JP" sz="457" kern="0" noProof="1">
                    <a:solidFill>
                      <a:srgbClr val="000000"/>
                    </a:solidFill>
                    <a:latin typeface="Meiryo UI" pitchFamily="50" charset="-128"/>
                    <a:ea typeface="Meiryo UI" pitchFamily="50" charset="-128"/>
                    <a:cs typeface="Meiryo UI" pitchFamily="50" charset="-128"/>
                    <a:hlinkClick r:id="rId291"/>
                  </a:rPr>
                  <a:t>Apache Tez</a:t>
                </a: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339" name="テキスト ボックス 338"/>
              <p:cNvSpPr txBox="1"/>
              <p:nvPr/>
            </p:nvSpPr>
            <p:spPr bwMode="gray">
              <a:xfrm>
                <a:off x="5688121" y="1402070"/>
                <a:ext cx="3972963" cy="131819"/>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distributed processing infrastructure</a:t>
                </a:r>
              </a:p>
            </p:txBody>
          </p:sp>
        </p:grpSp>
      </p:grpSp>
      <p:sp>
        <p:nvSpPr>
          <p:cNvPr id="240" name="正方形/長方形 239"/>
          <p:cNvSpPr/>
          <p:nvPr/>
        </p:nvSpPr>
        <p:spPr>
          <a:xfrm>
            <a:off x="4525332" y="364358"/>
            <a:ext cx="3109943" cy="261877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41" name="テキスト ボックス 240"/>
          <p:cNvSpPr txBox="1"/>
          <p:nvPr/>
        </p:nvSpPr>
        <p:spPr>
          <a:xfrm>
            <a:off x="4333878" y="3078451"/>
            <a:ext cx="3487245" cy="800219"/>
          </a:xfrm>
          <a:prstGeom prst="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wrap="square" rtlCol="0">
            <a:spAutoFit/>
          </a:bodyPr>
          <a:lstStyle>
            <a:defPPr>
              <a:defRPr lang="ja-JP"/>
            </a:defPPr>
          </a:lstStyle>
          <a:p>
            <a:pPr algn="ctr"/>
            <a:r>
              <a:rPr lang="ja-JP" altLang="en-US" noProof="1"/>
              <a:t>① BigData category update</a:t>
            </a:r>
            <a:endParaRPr lang="en-US" altLang="ja-JP" dirty="0"/>
          </a:p>
          <a:p>
            <a:pPr algn="ctr"/>
            <a:r>
              <a:rPr lang="ja-JP" altLang="en-US" sz="1120" noProof="1">
                <a:latin typeface="メイリオ" panose="020B0604030504040204" pitchFamily="50" charset="-128"/>
                <a:ea typeface="メイリオ" panose="020B0604030504040204" pitchFamily="50" charset="-128"/>
              </a:rPr>
              <a:t>AI relationship subcategory</a:t>
            </a:r>
            <a:endParaRPr lang="en-US" altLang="ja-JP" sz="1120" dirty="0">
              <a:latin typeface="メイリオ" panose="020B0604030504040204" pitchFamily="50" charset="-128"/>
              <a:ea typeface="メイリオ" panose="020B0604030504040204" pitchFamily="50" charset="-128"/>
            </a:endParaRPr>
          </a:p>
          <a:p>
            <a:pPr algn="ctr"/>
            <a:r>
              <a:rPr lang="en-US" altLang="ja-JP" sz="1120" noProof="1">
                <a:latin typeface="メイリオ" panose="020B0604030504040204" pitchFamily="50" charset="-128"/>
                <a:ea typeface="メイリオ" panose="020B0604030504040204" pitchFamily="50" charset="-128"/>
              </a:rPr>
              <a:t>Add (machine learning, deep learning)</a:t>
            </a:r>
            <a:endParaRPr lang="en-US" altLang="ja-JP" sz="112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846110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26</a:t>
            </a:fld>
            <a:endParaRPr lang="en-US" altLang="ja-JP"/>
          </a:p>
        </p:txBody>
      </p:sp>
      <p:sp>
        <p:nvSpPr>
          <p:cNvPr id="5" name="タイトル 4"/>
          <p:cNvSpPr>
            <a:spLocks noGrp="1"/>
          </p:cNvSpPr>
          <p:nvPr>
            <p:ph type="title"/>
          </p:nvPr>
        </p:nvSpPr>
        <p:spPr/>
        <p:txBody>
          <a:bodyPr/>
          <a:lstStyle/>
          <a:p>
            <a:r>
              <a:rPr lang="en-US" altLang="ja-JP" noProof="1"/>
              <a:t>OSS bird's-eye view for 2015 to 2017</a:t>
            </a:r>
            <a:endParaRPr kumimoji="1" lang="ja-JP" altLang="en-US" dirty="0"/>
          </a:p>
        </p:txBody>
      </p:sp>
      <p:sp>
        <p:nvSpPr>
          <p:cNvPr id="2" name="コンテンツ プレースホルダー 1"/>
          <p:cNvSpPr>
            <a:spLocks noGrp="1"/>
          </p:cNvSpPr>
          <p:nvPr>
            <p:ph idx="1"/>
          </p:nvPr>
        </p:nvSpPr>
        <p:spPr>
          <a:xfrm>
            <a:off x="890318" y="917787"/>
            <a:ext cx="9711843" cy="5038725"/>
          </a:xfrm>
        </p:spPr>
        <p:txBody>
          <a:bodyPr/>
          <a:lstStyle/>
          <a:p>
            <a:pPr lvl="1"/>
            <a:endParaRPr lang="en-US" altLang="ja-JP" dirty="0">
              <a:solidFill>
                <a:schemeClr val="tx1">
                  <a:lumMod val="85000"/>
                  <a:lumOff val="15000"/>
                </a:schemeClr>
              </a:solidFill>
            </a:endParaRPr>
          </a:p>
          <a:p>
            <a:endParaRPr kumimoji="1" lang="ja-JP" altLang="en-US" dirty="0">
              <a:solidFill>
                <a:schemeClr val="tx1">
                  <a:lumMod val="85000"/>
                  <a:lumOff val="15000"/>
                </a:schemeClr>
              </a:solidFill>
            </a:endParaRPr>
          </a:p>
        </p:txBody>
      </p:sp>
      <p:sp>
        <p:nvSpPr>
          <p:cNvPr id="10" name="角丸四角形 9"/>
          <p:cNvSpPr/>
          <p:nvPr/>
        </p:nvSpPr>
        <p:spPr bwMode="auto">
          <a:xfrm>
            <a:off x="1594588" y="4830923"/>
            <a:ext cx="8303302" cy="812740"/>
          </a:xfrm>
          <a:prstGeom prst="roundRect">
            <a:avLst>
              <a:gd name="adj" fmla="val 11013"/>
            </a:avLst>
          </a:prstGeom>
          <a:solidFill>
            <a:srgbClr val="CCFFCC"/>
          </a:solidFill>
          <a:ln>
            <a:solidFill>
              <a:srgbClr val="00B05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noProof="1">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Looking back on 2015 to 2017 Points:</a:t>
            </a:r>
            <a:endParaRPr lang="en-US" altLang="ja-JP"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endParaRPr>
          </a:p>
          <a:p>
            <a:pPr algn="ctr"/>
            <a:r>
              <a:rPr lang="ja-JP" altLang="en-US">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 </a:t>
            </a:r>
            <a:r>
              <a:rPr lang="ja-JP" altLang="en-US" noProof="1">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Cloud (virtualization), big data (distributed processing) areas in focus</a:t>
            </a:r>
          </a:p>
        </p:txBody>
      </p:sp>
      <p:sp>
        <p:nvSpPr>
          <p:cNvPr id="9" name="コンテンツ プレースホルダー 5"/>
          <p:cNvSpPr txBox="1">
            <a:spLocks/>
          </p:cNvSpPr>
          <p:nvPr/>
        </p:nvSpPr>
        <p:spPr bwMode="auto">
          <a:xfrm>
            <a:off x="391584" y="1163596"/>
            <a:ext cx="11109854" cy="382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52425" indent="-352425" algn="l" rtl="0" eaLnBrk="0" fontAlgn="base" hangingPunct="0">
              <a:spcBef>
                <a:spcPct val="20000"/>
              </a:spcBef>
              <a:spcAft>
                <a:spcPct val="0"/>
              </a:spcAft>
              <a:buClr>
                <a:schemeClr val="accent2"/>
              </a:buClr>
              <a:buFont typeface="Wingdings" panose="05000000000000000000" pitchFamily="2" charset="2"/>
              <a:buChar char="o"/>
              <a:defRPr kumimoji="1" sz="16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1038" indent="-327422" algn="l" rtl="0" eaLnBrk="0" fontAlgn="base" hangingPunct="0">
              <a:spcBef>
                <a:spcPct val="20000"/>
              </a:spcBef>
              <a:spcAft>
                <a:spcPct val="0"/>
              </a:spcAft>
              <a:buClr>
                <a:schemeClr val="accent2"/>
              </a:buClr>
              <a:buFont typeface="Wingdings" panose="05000000000000000000" pitchFamily="2" charset="2"/>
              <a:buChar char="n"/>
              <a:defRPr kumimoji="1" sz="128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978694" indent="-296466" algn="l" rtl="0" eaLnBrk="0" fontAlgn="base" hangingPunct="0">
              <a:spcBef>
                <a:spcPct val="20000"/>
              </a:spcBef>
              <a:spcAft>
                <a:spcPct val="0"/>
              </a:spcAft>
              <a:buClr>
                <a:schemeClr val="accent2"/>
              </a:buClr>
              <a:buFont typeface="Wingdings" panose="05000000000000000000" pitchFamily="2" charset="2"/>
              <a:buChar char="l"/>
              <a:defRPr kumimoji="1" sz="112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70397" indent="-290513" algn="l" rtl="0" eaLnBrk="0" fontAlgn="base" hangingPunct="0">
              <a:spcBef>
                <a:spcPct val="20000"/>
              </a:spcBef>
              <a:spcAft>
                <a:spcPct val="0"/>
              </a:spcAft>
              <a:buClr>
                <a:schemeClr val="accent2"/>
              </a:buClr>
              <a:buFont typeface="Wingdings" panose="05000000000000000000" pitchFamily="2" charset="2"/>
              <a:buChar char="n"/>
              <a:defRPr kumimoji="1"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70435" indent="-298847" algn="l" rtl="0" eaLnBrk="0" fontAlgn="base" hangingPunct="0">
              <a:spcBef>
                <a:spcPct val="25000"/>
              </a:spcBef>
              <a:spcAft>
                <a:spcPct val="0"/>
              </a:spcAft>
              <a:buClr>
                <a:schemeClr val="accent2"/>
              </a:buClr>
              <a:buFont typeface="Wingdings" panose="05000000000000000000" pitchFamily="2" charset="2"/>
              <a:buChar char="§"/>
              <a:defRPr kumimoji="1"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913335" indent="-298847" algn="l" rtl="0" eaLnBrk="1" fontAlgn="base" hangingPunct="1">
              <a:spcBef>
                <a:spcPct val="25000"/>
              </a:spcBef>
              <a:spcAft>
                <a:spcPct val="0"/>
              </a:spcAft>
              <a:buClr>
                <a:schemeClr val="accent2"/>
              </a:buClr>
              <a:buFont typeface="Wingdings" pitchFamily="2" charset="2"/>
              <a:buChar char="§"/>
              <a:defRPr kumimoji="1" sz="1200">
                <a:solidFill>
                  <a:schemeClr val="tx1"/>
                </a:solidFill>
                <a:latin typeface="+mn-lt"/>
                <a:ea typeface="+mn-ea"/>
              </a:defRPr>
            </a:lvl6pPr>
            <a:lvl7pPr marL="2256235" indent="-298847" algn="l" rtl="0" eaLnBrk="1" fontAlgn="base" hangingPunct="1">
              <a:spcBef>
                <a:spcPct val="25000"/>
              </a:spcBef>
              <a:spcAft>
                <a:spcPct val="0"/>
              </a:spcAft>
              <a:buClr>
                <a:schemeClr val="accent2"/>
              </a:buClr>
              <a:buFont typeface="Wingdings" pitchFamily="2" charset="2"/>
              <a:buChar char="§"/>
              <a:defRPr kumimoji="1" sz="1200">
                <a:solidFill>
                  <a:schemeClr val="tx1"/>
                </a:solidFill>
                <a:latin typeface="+mn-lt"/>
                <a:ea typeface="+mn-ea"/>
              </a:defRPr>
            </a:lvl7pPr>
            <a:lvl8pPr marL="2599135" indent="-298847" algn="l" rtl="0" eaLnBrk="1" fontAlgn="base" hangingPunct="1">
              <a:spcBef>
                <a:spcPct val="25000"/>
              </a:spcBef>
              <a:spcAft>
                <a:spcPct val="0"/>
              </a:spcAft>
              <a:buClr>
                <a:schemeClr val="accent2"/>
              </a:buClr>
              <a:buFont typeface="Wingdings" pitchFamily="2" charset="2"/>
              <a:buChar char="§"/>
              <a:defRPr kumimoji="1" sz="1200">
                <a:solidFill>
                  <a:schemeClr val="tx1"/>
                </a:solidFill>
                <a:latin typeface="+mn-lt"/>
                <a:ea typeface="+mn-ea"/>
              </a:defRPr>
            </a:lvl8pPr>
            <a:lvl9pPr marL="2942035" indent="-298847" algn="l" rtl="0" eaLnBrk="1" fontAlgn="base" hangingPunct="1">
              <a:spcBef>
                <a:spcPct val="25000"/>
              </a:spcBef>
              <a:spcAft>
                <a:spcPct val="0"/>
              </a:spcAft>
              <a:buClr>
                <a:schemeClr val="accent2"/>
              </a:buClr>
              <a:buFont typeface="Wingdings" pitchFamily="2" charset="2"/>
              <a:buChar char="§"/>
              <a:defRPr kumimoji="1" sz="1200">
                <a:solidFill>
                  <a:schemeClr val="tx1"/>
                </a:solidFill>
                <a:latin typeface="+mn-lt"/>
                <a:ea typeface="+mn-ea"/>
              </a:defRPr>
            </a:lvl9pPr>
          </a:lstStyle>
          <a:p>
            <a:pPr marL="696516" lvl="1" indent="-342900">
              <a:buClr>
                <a:srgbClr val="CC0000"/>
              </a:buClr>
              <a:buFont typeface="+mj-ea"/>
              <a:buAutoNum type="circleNumDbPlain"/>
            </a:pPr>
            <a:r>
              <a:rPr lang="ja-JP" altLang="en-US" kern="0" noProof="1">
                <a:solidFill>
                  <a:srgbClr val="000000">
                    <a:lumMod val="85000"/>
                    <a:lumOff val="15000"/>
                  </a:srgbClr>
                </a:solidFill>
              </a:rPr>
              <a:t>New big data category (2015)</a:t>
            </a:r>
          </a:p>
          <a:p>
            <a:pPr lvl="2"/>
            <a:r>
              <a:rPr lang="ja-JP" altLang="en-US" noProof="1">
                <a:solidFill>
                  <a:schemeClr val="tx1">
                    <a:lumMod val="85000"/>
                    <a:lumOff val="15000"/>
                  </a:schemeClr>
                </a:solidFill>
              </a:rPr>
              <a:t>Added machine learning category (2017)</a:t>
            </a:r>
            <a:br>
              <a:rPr lang="en-US" altLang="ja-JP">
                <a:solidFill>
                  <a:schemeClr val="tx1">
                    <a:lumMod val="85000"/>
                    <a:lumOff val="15000"/>
                  </a:schemeClr>
                </a:solidFill>
              </a:rPr>
            </a:br>
            <a:r>
              <a:rPr lang="ja-JP" altLang="en-US" noProof="1">
                <a:solidFill>
                  <a:schemeClr val="tx1">
                    <a:lumMod val="85000"/>
                    <a:lumOff val="15000"/>
                  </a:schemeClr>
                </a:solidFill>
              </a:rPr>
              <a:t>Added Hivemall, Jubatus</a:t>
            </a:r>
            <a:br>
              <a:rPr lang="en-US" altLang="ja-JP">
                <a:solidFill>
                  <a:schemeClr val="tx1">
                    <a:lumMod val="85000"/>
                    <a:lumOff val="15000"/>
                  </a:schemeClr>
                </a:solidFill>
              </a:rPr>
            </a:br>
            <a:r>
              <a:rPr lang="ja-JP" altLang="en-US" noProof="1">
                <a:solidFill>
                  <a:schemeClr val="tx1">
                    <a:lumMod val="85000"/>
                    <a:lumOff val="15000"/>
                  </a:schemeClr>
                </a:solidFill>
              </a:rPr>
              <a:t>MLlib moves from data analysis to machine learning category</a:t>
            </a:r>
            <a:endParaRPr lang="en-US" altLang="ja-JP" dirty="0">
              <a:solidFill>
                <a:schemeClr val="tx1">
                  <a:lumMod val="85000"/>
                  <a:lumOff val="15000"/>
                </a:schemeClr>
              </a:solidFill>
            </a:endParaRPr>
          </a:p>
          <a:p>
            <a:pPr lvl="2"/>
            <a:r>
              <a:rPr lang="ja-JP" altLang="en-US" noProof="1">
                <a:solidFill>
                  <a:schemeClr val="tx1">
                    <a:lumMod val="85000"/>
                    <a:lumOff val="15000"/>
                  </a:schemeClr>
                </a:solidFill>
              </a:rPr>
              <a:t>Added deep learning category (2017)</a:t>
            </a:r>
            <a:br>
              <a:rPr lang="en-US" altLang="ja-JP">
                <a:solidFill>
                  <a:schemeClr val="tx1">
                    <a:lumMod val="85000"/>
                    <a:lumOff val="15000"/>
                  </a:schemeClr>
                </a:solidFill>
              </a:rPr>
            </a:br>
            <a:r>
              <a:rPr lang="ja-JP" altLang="en-US" noProof="1">
                <a:solidFill>
                  <a:schemeClr val="tx1">
                    <a:lumMod val="85000"/>
                    <a:lumOff val="15000"/>
                  </a:schemeClr>
                </a:solidFill>
              </a:rPr>
              <a:t>OSS added: Caffe, Chainer, CNTK, Deeplearning4j, DSSTNE, PredictionIO,</a:t>
            </a:r>
            <a:br>
              <a:rPr lang="en-US" altLang="ja-JP">
                <a:solidFill>
                  <a:schemeClr val="tx1">
                    <a:lumMod val="85000"/>
                    <a:lumOff val="15000"/>
                  </a:schemeClr>
                </a:solidFill>
              </a:rPr>
            </a:br>
            <a:r>
              <a:rPr lang="ja-JP" altLang="en-US" noProof="1">
                <a:solidFill>
                  <a:schemeClr val="tx1">
                    <a:lumMod val="85000"/>
                    <a:lumOff val="15000"/>
                  </a:schemeClr>
                </a:solidFill>
              </a:rPr>
              <a:t>TensorFlow, Theano, Torch7 added</a:t>
            </a:r>
            <a:endParaRPr lang="en-US" altLang="ja-JP" dirty="0">
              <a:solidFill>
                <a:schemeClr val="tx1">
                  <a:lumMod val="85000"/>
                  <a:lumOff val="15000"/>
                </a:schemeClr>
              </a:solidFill>
            </a:endParaRPr>
          </a:p>
          <a:p>
            <a:pPr lvl="2"/>
            <a:endParaRPr lang="en-US" altLang="ja-JP" dirty="0">
              <a:solidFill>
                <a:schemeClr val="tx1">
                  <a:lumMod val="85000"/>
                  <a:lumOff val="15000"/>
                </a:schemeClr>
              </a:solidFill>
            </a:endParaRPr>
          </a:p>
          <a:p>
            <a:pPr lvl="2"/>
            <a:endParaRPr lang="en-US" altLang="ja-JP" dirty="0">
              <a:solidFill>
                <a:schemeClr val="tx1">
                  <a:lumMod val="85000"/>
                  <a:lumOff val="15000"/>
                </a:schemeClr>
              </a:solidFill>
            </a:endParaRPr>
          </a:p>
          <a:p>
            <a:pPr marL="696516" lvl="1" indent="-342900">
              <a:buFont typeface="+mj-ea"/>
              <a:buAutoNum type="circleNumDbPlain"/>
            </a:pPr>
            <a:r>
              <a:rPr lang="ja-JP" altLang="en-US" noProof="1">
                <a:solidFill>
                  <a:schemeClr val="tx1">
                    <a:lumMod val="85000"/>
                    <a:lumOff val="15000"/>
                  </a:schemeClr>
                </a:solidFill>
              </a:rPr>
              <a:t>Maintenance and integration of cloud service categories</a:t>
            </a:r>
            <a:endParaRPr lang="en-US" altLang="ja-JP" dirty="0">
              <a:solidFill>
                <a:schemeClr val="tx1">
                  <a:lumMod val="85000"/>
                  <a:lumOff val="15000"/>
                </a:schemeClr>
              </a:solidFill>
            </a:endParaRPr>
          </a:p>
          <a:p>
            <a:pPr lvl="2"/>
            <a:r>
              <a:rPr lang="en-US" altLang="ja-JP" noProof="1">
                <a:solidFill>
                  <a:schemeClr val="tx1">
                    <a:lumMod val="85000"/>
                    <a:lumOff val="15000"/>
                  </a:schemeClr>
                </a:solidFill>
              </a:rPr>
              <a:t>Consolidation of OpenStack, CloudStack, CloudFoundry, etc.</a:t>
            </a:r>
            <a:endParaRPr lang="ja-JP" altLang="en-US" sz="960" dirty="0">
              <a:solidFill>
                <a:schemeClr val="tx1">
                  <a:lumMod val="85000"/>
                  <a:lumOff val="15000"/>
                </a:schemeClr>
              </a:solidFill>
            </a:endParaRPr>
          </a:p>
          <a:p>
            <a:pPr lvl="2"/>
            <a:r>
              <a:rPr lang="en-US" altLang="ja-JP" noProof="1">
                <a:solidFill>
                  <a:schemeClr val="tx1">
                    <a:lumMod val="85000"/>
                    <a:lumOff val="15000"/>
                  </a:schemeClr>
                </a:solidFill>
              </a:rPr>
              <a:t>Docker added in 2015, Kubernetes added in 2017</a:t>
            </a:r>
            <a:endParaRPr lang="en-US" altLang="ja-JP" dirty="0">
              <a:solidFill>
                <a:schemeClr val="tx1">
                  <a:lumMod val="85000"/>
                  <a:lumOff val="15000"/>
                </a:schemeClr>
              </a:solidFill>
            </a:endParaRPr>
          </a:p>
          <a:p>
            <a:pPr marL="682228" lvl="2" indent="0">
              <a:buNone/>
            </a:pPr>
            <a:endParaRPr lang="en-US" altLang="ja-JP" b="1" kern="0" dirty="0">
              <a:solidFill>
                <a:schemeClr val="tx1">
                  <a:lumMod val="85000"/>
                  <a:lumOff val="15000"/>
                </a:schemeClr>
              </a:solidFill>
            </a:endParaRPr>
          </a:p>
          <a:p>
            <a:pPr marL="682228" lvl="2" indent="0">
              <a:buNone/>
            </a:pPr>
            <a:endParaRPr lang="en-US" altLang="ja-JP" b="1" kern="0" dirty="0"/>
          </a:p>
        </p:txBody>
      </p:sp>
      <p:sp>
        <p:nvSpPr>
          <p:cNvPr id="11" name="コンテンツ プレースホルダー 5"/>
          <p:cNvSpPr txBox="1">
            <a:spLocks/>
          </p:cNvSpPr>
          <p:nvPr/>
        </p:nvSpPr>
        <p:spPr bwMode="auto">
          <a:xfrm>
            <a:off x="8179865" y="1738547"/>
            <a:ext cx="3134164" cy="572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52425" indent="-352425" algn="l" rtl="0" eaLnBrk="0" fontAlgn="base" hangingPunct="0">
              <a:spcBef>
                <a:spcPct val="20000"/>
              </a:spcBef>
              <a:spcAft>
                <a:spcPct val="0"/>
              </a:spcAft>
              <a:buClr>
                <a:schemeClr val="accent2"/>
              </a:buClr>
              <a:buFont typeface="Wingdings" panose="05000000000000000000" pitchFamily="2" charset="2"/>
              <a:buChar char="o"/>
              <a:defRPr kumimoji="1" sz="16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1038" indent="-327422" algn="l" rtl="0" eaLnBrk="0" fontAlgn="base" hangingPunct="0">
              <a:spcBef>
                <a:spcPct val="20000"/>
              </a:spcBef>
              <a:spcAft>
                <a:spcPct val="0"/>
              </a:spcAft>
              <a:buClr>
                <a:schemeClr val="accent2"/>
              </a:buClr>
              <a:buFont typeface="Wingdings" panose="05000000000000000000" pitchFamily="2" charset="2"/>
              <a:buChar char="n"/>
              <a:defRPr kumimoji="1" sz="128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978694" indent="-296466" algn="l" rtl="0" eaLnBrk="0" fontAlgn="base" hangingPunct="0">
              <a:spcBef>
                <a:spcPct val="20000"/>
              </a:spcBef>
              <a:spcAft>
                <a:spcPct val="0"/>
              </a:spcAft>
              <a:buClr>
                <a:schemeClr val="accent2"/>
              </a:buClr>
              <a:buFont typeface="Wingdings" panose="05000000000000000000" pitchFamily="2" charset="2"/>
              <a:buChar char="l"/>
              <a:defRPr kumimoji="1" sz="112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70397" indent="-290513" algn="l" rtl="0" eaLnBrk="0" fontAlgn="base" hangingPunct="0">
              <a:spcBef>
                <a:spcPct val="20000"/>
              </a:spcBef>
              <a:spcAft>
                <a:spcPct val="0"/>
              </a:spcAft>
              <a:buClr>
                <a:schemeClr val="accent2"/>
              </a:buClr>
              <a:buFont typeface="Wingdings" panose="05000000000000000000" pitchFamily="2" charset="2"/>
              <a:buChar char="n"/>
              <a:defRPr kumimoji="1"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70435" indent="-298847" algn="l" rtl="0" eaLnBrk="0" fontAlgn="base" hangingPunct="0">
              <a:spcBef>
                <a:spcPct val="25000"/>
              </a:spcBef>
              <a:spcAft>
                <a:spcPct val="0"/>
              </a:spcAft>
              <a:buClr>
                <a:schemeClr val="accent2"/>
              </a:buClr>
              <a:buFont typeface="Wingdings" panose="05000000000000000000" pitchFamily="2" charset="2"/>
              <a:buChar char="§"/>
              <a:defRPr kumimoji="1"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913335" indent="-298847" algn="l" rtl="0" eaLnBrk="1" fontAlgn="base" hangingPunct="1">
              <a:spcBef>
                <a:spcPct val="25000"/>
              </a:spcBef>
              <a:spcAft>
                <a:spcPct val="0"/>
              </a:spcAft>
              <a:buClr>
                <a:schemeClr val="accent2"/>
              </a:buClr>
              <a:buFont typeface="Wingdings" pitchFamily="2" charset="2"/>
              <a:buChar char="§"/>
              <a:defRPr kumimoji="1" sz="1200">
                <a:solidFill>
                  <a:schemeClr val="tx1"/>
                </a:solidFill>
                <a:latin typeface="+mn-lt"/>
                <a:ea typeface="+mn-ea"/>
              </a:defRPr>
            </a:lvl6pPr>
            <a:lvl7pPr marL="2256235" indent="-298847" algn="l" rtl="0" eaLnBrk="1" fontAlgn="base" hangingPunct="1">
              <a:spcBef>
                <a:spcPct val="25000"/>
              </a:spcBef>
              <a:spcAft>
                <a:spcPct val="0"/>
              </a:spcAft>
              <a:buClr>
                <a:schemeClr val="accent2"/>
              </a:buClr>
              <a:buFont typeface="Wingdings" pitchFamily="2" charset="2"/>
              <a:buChar char="§"/>
              <a:defRPr kumimoji="1" sz="1200">
                <a:solidFill>
                  <a:schemeClr val="tx1"/>
                </a:solidFill>
                <a:latin typeface="+mn-lt"/>
                <a:ea typeface="+mn-ea"/>
              </a:defRPr>
            </a:lvl7pPr>
            <a:lvl8pPr marL="2599135" indent="-298847" algn="l" rtl="0" eaLnBrk="1" fontAlgn="base" hangingPunct="1">
              <a:spcBef>
                <a:spcPct val="25000"/>
              </a:spcBef>
              <a:spcAft>
                <a:spcPct val="0"/>
              </a:spcAft>
              <a:buClr>
                <a:schemeClr val="accent2"/>
              </a:buClr>
              <a:buFont typeface="Wingdings" pitchFamily="2" charset="2"/>
              <a:buChar char="§"/>
              <a:defRPr kumimoji="1" sz="1200">
                <a:solidFill>
                  <a:schemeClr val="tx1"/>
                </a:solidFill>
                <a:latin typeface="+mn-lt"/>
                <a:ea typeface="+mn-ea"/>
              </a:defRPr>
            </a:lvl8pPr>
            <a:lvl9pPr marL="2942035" indent="-298847" algn="l" rtl="0" eaLnBrk="1" fontAlgn="base" hangingPunct="1">
              <a:spcBef>
                <a:spcPct val="25000"/>
              </a:spcBef>
              <a:spcAft>
                <a:spcPct val="0"/>
              </a:spcAft>
              <a:buClr>
                <a:schemeClr val="accent2"/>
              </a:buClr>
              <a:buFont typeface="Wingdings" pitchFamily="2" charset="2"/>
              <a:buChar char="§"/>
              <a:defRPr kumimoji="1" sz="1200">
                <a:solidFill>
                  <a:schemeClr val="tx1"/>
                </a:solidFill>
                <a:latin typeface="+mn-lt"/>
                <a:ea typeface="+mn-ea"/>
              </a:defRPr>
            </a:lvl9pPr>
          </a:lstStyle>
          <a:p>
            <a:pPr marL="0" indent="0" algn="ctr">
              <a:buNone/>
            </a:pPr>
            <a:endParaRPr lang="en-US" altLang="ja-JP" sz="1920" kern="0" dirty="0"/>
          </a:p>
        </p:txBody>
      </p:sp>
      <p:sp>
        <p:nvSpPr>
          <p:cNvPr id="12" name="二等辺三角形 11"/>
          <p:cNvSpPr/>
          <p:nvPr/>
        </p:nvSpPr>
        <p:spPr>
          <a:xfrm flipV="1">
            <a:off x="9442147" y="2855214"/>
            <a:ext cx="609600" cy="2551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 1">
            <a:extLst>
              <a:ext uri="{FF2B5EF4-FFF2-40B4-BE49-F238E27FC236}">
                <a16:creationId xmlns:a16="http://schemas.microsoft.com/office/drawing/2014/main" id="{245B7668-8C45-4DBD-B1C5-02B206DCD2DD}"/>
              </a:ext>
            </a:extLst>
          </p:cNvPr>
          <p:cNvSpPr/>
          <p:nvPr/>
        </p:nvSpPr>
        <p:spPr>
          <a:xfrm>
            <a:off x="8303633" y="2499044"/>
            <a:ext cx="2757262" cy="17871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bIns="0" rtlCol="0" anchor="t"/>
          <a:lstStyle/>
          <a:p>
            <a:pPr algn="ctr">
              <a:lnSpc>
                <a:spcPct val="150000"/>
              </a:lnSpc>
            </a:pPr>
            <a:r>
              <a:rPr lang="en-US" altLang="ja-JP" sz="1280" noProof="1">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2014: 272</a:t>
            </a:r>
          </a:p>
          <a:p>
            <a:pPr algn="ctr">
              <a:lnSpc>
                <a:spcPct val="150000"/>
              </a:lnSpc>
            </a:pPr>
            <a:endParaRPr lang="en-US" altLang="ja-JP" sz="1280"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endParaRPr>
          </a:p>
          <a:p>
            <a:pPr algn="ctr">
              <a:lnSpc>
                <a:spcPct val="150000"/>
              </a:lnSpc>
            </a:pPr>
            <a:endParaRPr lang="en-US" altLang="ja-JP" sz="1280"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endParaRPr>
          </a:p>
          <a:p>
            <a:pPr algn="ctr">
              <a:lnSpc>
                <a:spcPct val="150000"/>
              </a:lnSpc>
            </a:pPr>
            <a:r>
              <a:rPr lang="en-US" altLang="ja-JP" sz="1280" noProof="1">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2017: 290(+18)</a:t>
            </a:r>
          </a:p>
        </p:txBody>
      </p:sp>
      <p:sp>
        <p:nvSpPr>
          <p:cNvPr id="14" name="角丸四角形 1">
            <a:extLst>
              <a:ext uri="{FF2B5EF4-FFF2-40B4-BE49-F238E27FC236}">
                <a16:creationId xmlns:a16="http://schemas.microsoft.com/office/drawing/2014/main" id="{345C4EA8-9B8C-4E30-B807-103C2B2F613E}"/>
              </a:ext>
            </a:extLst>
          </p:cNvPr>
          <p:cNvSpPr/>
          <p:nvPr/>
        </p:nvSpPr>
        <p:spPr>
          <a:xfrm>
            <a:off x="8303633" y="2042554"/>
            <a:ext cx="2757262" cy="456490"/>
          </a:xfrm>
          <a:prstGeom prst="rect">
            <a:avLst/>
          </a:prstGeom>
          <a:solidFill>
            <a:srgbClr val="C0CEE2"/>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72000" rtlCol="0" anchor="ctr"/>
          <a:lstStyle/>
          <a:p>
            <a:pPr algn="ctr">
              <a:lnSpc>
                <a:spcPct val="150000"/>
              </a:lnSpc>
            </a:pPr>
            <a:r>
              <a:rPr lang="en-US" altLang="ja-JP" sz="1280" b="1" noProof="1">
                <a:ln w="22225" cap="rnd">
                  <a:noFill/>
                  <a:prstDash val="solid"/>
                </a:ln>
                <a:solidFill>
                  <a:schemeClr val="accent1">
                    <a:lumMod val="50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OSS count</a:t>
            </a:r>
          </a:p>
        </p:txBody>
      </p:sp>
      <p:sp>
        <p:nvSpPr>
          <p:cNvPr id="15" name="二等辺三角形 14"/>
          <p:cNvSpPr/>
          <p:nvPr/>
        </p:nvSpPr>
        <p:spPr>
          <a:xfrm flipV="1">
            <a:off x="9377464" y="3215582"/>
            <a:ext cx="609600" cy="2551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70146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角丸四角形 2">
            <a:extLst>
              <a:ext uri="{FF2B5EF4-FFF2-40B4-BE49-F238E27FC236}">
                <a16:creationId xmlns:a16="http://schemas.microsoft.com/office/drawing/2014/main" id="{7BAC5A72-F2FE-4C9D-8206-5313F6B26A98}"/>
              </a:ext>
            </a:extLst>
          </p:cNvPr>
          <p:cNvSpPr/>
          <p:nvPr/>
        </p:nvSpPr>
        <p:spPr>
          <a:xfrm>
            <a:off x="2481938" y="4398424"/>
            <a:ext cx="7004963" cy="20431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144000" bIns="0" rtlCol="0" anchor="t"/>
          <a:lstStyle/>
          <a:p>
            <a:pPr>
              <a:lnSpc>
                <a:spcPct val="150000"/>
              </a:lnSpc>
            </a:pPr>
            <a:r>
              <a:rPr lang="ja-JP" altLang="en-US" sz="1280" noProof="1">
                <a:solidFill>
                  <a:schemeClr val="tx1">
                    <a:lumMod val="75000"/>
                    <a:lumOff val="25000"/>
                  </a:schemeClr>
                </a:solidFill>
                <a:latin typeface="BIZ UDPゴシック" panose="020B0400000000000000" pitchFamily="50" charset="-128"/>
                <a:ea typeface="BIZ UDPゴシック" panose="020B0400000000000000" pitchFamily="50" charset="-128"/>
              </a:rPr>
              <a:t>Common reasons for deletion</a:t>
            </a:r>
          </a:p>
          <a:p>
            <a:pPr>
              <a:lnSpc>
                <a:spcPct val="150000"/>
              </a:lnSpc>
            </a:pPr>
            <a:r>
              <a:rPr lang="ja-JP" altLang="en-US" sz="1280">
                <a:solidFill>
                  <a:schemeClr val="tx1">
                    <a:lumMod val="75000"/>
                    <a:lumOff val="25000"/>
                  </a:schemeClr>
                </a:solidFill>
                <a:latin typeface="BIZ UDPゴシック" panose="020B0400000000000000" pitchFamily="50" charset="-128"/>
                <a:ea typeface="BIZ UDPゴシック" panose="020B0400000000000000" pitchFamily="50" charset="-128"/>
              </a:rPr>
              <a:t>　</a:t>
            </a:r>
            <a:r>
              <a:rPr lang="ja-JP" altLang="en-US" sz="1280" noProof="1">
                <a:solidFill>
                  <a:schemeClr val="tx1">
                    <a:lumMod val="75000"/>
                    <a:lumOff val="25000"/>
                  </a:schemeClr>
                </a:solidFill>
                <a:latin typeface="BIZ UDPゴシック" panose="020B0400000000000000" pitchFamily="50" charset="-128"/>
                <a:ea typeface="BIZ UDPゴシック" panose="020B0400000000000000" pitchFamily="50" charset="-128"/>
              </a:rPr>
              <a:t>・Development terminated, EoL declared</a:t>
            </a:r>
            <a:endParaRPr lang="en-US" altLang="ja-JP" sz="1280" dirty="0">
              <a:solidFill>
                <a:schemeClr val="tx1">
                  <a:lumMod val="75000"/>
                  <a:lumOff val="25000"/>
                </a:schemeClr>
              </a:solidFill>
              <a:latin typeface="BIZ UDPゴシック" panose="020B0400000000000000" pitchFamily="50" charset="-128"/>
              <a:ea typeface="BIZ UDPゴシック" panose="020B0400000000000000" pitchFamily="50" charset="-128"/>
            </a:endParaRPr>
          </a:p>
          <a:p>
            <a:pPr>
              <a:lnSpc>
                <a:spcPct val="150000"/>
              </a:lnSpc>
            </a:pPr>
            <a:r>
              <a:rPr lang="ja-JP" altLang="en-US" sz="1280">
                <a:solidFill>
                  <a:schemeClr val="tx1">
                    <a:lumMod val="75000"/>
                    <a:lumOff val="25000"/>
                  </a:schemeClr>
                </a:solidFill>
                <a:latin typeface="BIZ UDPゴシック" panose="020B0400000000000000" pitchFamily="50" charset="-128"/>
                <a:ea typeface="BIZ UDPゴシック" panose="020B0400000000000000" pitchFamily="50" charset="-128"/>
              </a:rPr>
              <a:t>　</a:t>
            </a:r>
            <a:r>
              <a:rPr lang="ja-JP" altLang="en-US" sz="1280" noProof="1">
                <a:solidFill>
                  <a:schemeClr val="tx1">
                    <a:lumMod val="75000"/>
                    <a:lumOff val="25000"/>
                  </a:schemeClr>
                </a:solidFill>
                <a:latin typeface="BIZ UDPゴシック" panose="020B0400000000000000" pitchFamily="50" charset="-128"/>
                <a:ea typeface="BIZ UDPゴシック" panose="020B0400000000000000" pitchFamily="50" charset="-128"/>
              </a:rPr>
              <a:t>・Community not functioning (Site closures, stagnant development, etc.)</a:t>
            </a:r>
            <a:endParaRPr lang="ja-JP" altLang="en-US" sz="1280" dirty="0">
              <a:solidFill>
                <a:schemeClr val="tx1">
                  <a:lumMod val="75000"/>
                  <a:lumOff val="25000"/>
                </a:schemeClr>
              </a:solidFill>
              <a:latin typeface="BIZ UDPゴシック" panose="020B0400000000000000" pitchFamily="50" charset="-128"/>
              <a:ea typeface="BIZ UDPゴシック" panose="020B0400000000000000" pitchFamily="50" charset="-128"/>
            </a:endParaRPr>
          </a:p>
          <a:p>
            <a:pPr>
              <a:lnSpc>
                <a:spcPct val="150000"/>
              </a:lnSpc>
            </a:pPr>
            <a:r>
              <a:rPr lang="ja-JP" altLang="en-US" sz="1280">
                <a:solidFill>
                  <a:schemeClr val="tx1">
                    <a:lumMod val="75000"/>
                    <a:lumOff val="25000"/>
                  </a:schemeClr>
                </a:solidFill>
                <a:latin typeface="BIZ UDPゴシック" panose="020B0400000000000000" pitchFamily="50" charset="-128"/>
                <a:ea typeface="BIZ UDPゴシック" panose="020B0400000000000000" pitchFamily="50" charset="-128"/>
              </a:rPr>
              <a:t>　</a:t>
            </a:r>
            <a:r>
              <a:rPr lang="ja-JP" altLang="en-US" sz="1280" noProof="1">
                <a:solidFill>
                  <a:schemeClr val="tx1">
                    <a:lumMod val="75000"/>
                    <a:lumOff val="25000"/>
                  </a:schemeClr>
                </a:solidFill>
                <a:latin typeface="BIZ UDPゴシック" panose="020B0400000000000000" pitchFamily="50" charset="-128"/>
                <a:ea typeface="BIZ UDPゴシック" panose="020B0400000000000000" pitchFamily="50" charset="-128"/>
              </a:rPr>
              <a:t>・Moving to a commercial license</a:t>
            </a:r>
          </a:p>
          <a:p>
            <a:pPr>
              <a:lnSpc>
                <a:spcPct val="150000"/>
              </a:lnSpc>
            </a:pPr>
            <a:r>
              <a:rPr lang="ja-JP" altLang="en-US" sz="1280">
                <a:solidFill>
                  <a:schemeClr val="tx1">
                    <a:lumMod val="75000"/>
                    <a:lumOff val="25000"/>
                  </a:schemeClr>
                </a:solidFill>
                <a:latin typeface="BIZ UDPゴシック" panose="020B0400000000000000" pitchFamily="50" charset="-128"/>
                <a:ea typeface="BIZ UDPゴシック" panose="020B0400000000000000" pitchFamily="50" charset="-128"/>
              </a:rPr>
              <a:t>　</a:t>
            </a:r>
            <a:r>
              <a:rPr lang="ja-JP" altLang="en-US" sz="1280" noProof="1">
                <a:solidFill>
                  <a:schemeClr val="tx1">
                    <a:lumMod val="75000"/>
                    <a:lumOff val="25000"/>
                  </a:schemeClr>
                </a:solidFill>
                <a:latin typeface="BIZ UDPゴシック" panose="020B0400000000000000" pitchFamily="50" charset="-128"/>
                <a:ea typeface="BIZ UDPゴシック" panose="020B0400000000000000" pitchFamily="50" charset="-128"/>
              </a:rPr>
              <a:t>・Moving (forked) to another OSS, absorbed</a:t>
            </a:r>
            <a:endParaRPr lang="en-US" altLang="ja-JP" sz="1280" dirty="0">
              <a:solidFill>
                <a:schemeClr val="tx1">
                  <a:lumMod val="75000"/>
                  <a:lumOff val="25000"/>
                </a:schemeClr>
              </a:solidFill>
              <a:latin typeface="BIZ UDPゴシック" panose="020B0400000000000000" pitchFamily="50" charset="-128"/>
              <a:ea typeface="BIZ UDPゴシック" panose="020B0400000000000000" pitchFamily="50" charset="-128"/>
            </a:endParaRPr>
          </a:p>
        </p:txBody>
      </p:sp>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27</a:t>
            </a:fld>
            <a:endParaRPr lang="en-US" altLang="ja-JP"/>
          </a:p>
        </p:txBody>
      </p:sp>
      <p:sp>
        <p:nvSpPr>
          <p:cNvPr id="6" name="コンテンツ プレースホルダー 5"/>
          <p:cNvSpPr>
            <a:spLocks noGrp="1"/>
          </p:cNvSpPr>
          <p:nvPr>
            <p:ph idx="1"/>
          </p:nvPr>
        </p:nvSpPr>
        <p:spPr>
          <a:xfrm>
            <a:off x="821532" y="1029188"/>
            <a:ext cx="10674468" cy="3266544"/>
          </a:xfrm>
        </p:spPr>
        <p:txBody>
          <a:bodyPr/>
          <a:lstStyle/>
          <a:p>
            <a:r>
              <a:rPr lang="ja-JP" altLang="en-US" noProof="1"/>
              <a:t>OSS removal by generational change</a:t>
            </a:r>
          </a:p>
        </p:txBody>
      </p:sp>
      <p:sp>
        <p:nvSpPr>
          <p:cNvPr id="9" name="タイトル 4"/>
          <p:cNvSpPr txBox="1">
            <a:spLocks/>
          </p:cNvSpPr>
          <p:nvPr/>
        </p:nvSpPr>
        <p:spPr bwMode="gray">
          <a:xfrm>
            <a:off x="391584" y="108000"/>
            <a:ext cx="11561232" cy="468000"/>
          </a:xfrm>
          <a:prstGeom prst="rect">
            <a:avLst/>
          </a:prstGeom>
        </p:spPr>
        <p:txBody>
          <a:bodyPr vert="horz" lIns="91440" tIns="36000" rIns="91440" bIns="0" rtlCol="0" anchor="ctr">
            <a:noAutofit/>
          </a:bodyPr>
          <a:lstStyle>
            <a:lvl1pPr algn="l" rtl="0" eaLnBrk="0" fontAlgn="base" hangingPunct="0">
              <a:spcBef>
                <a:spcPct val="0"/>
              </a:spcBef>
              <a:spcAft>
                <a:spcPct val="0"/>
              </a:spcAft>
              <a:defRPr kumimoji="1" sz="1920" b="0">
                <a:solidFill>
                  <a:schemeClr val="tx2"/>
                </a:solidFill>
                <a:latin typeface="メイリオ" panose="020B0604030504040204" pitchFamily="50" charset="-128"/>
                <a:ea typeface="メイリオ" panose="020B0604030504040204" pitchFamily="50" charset="-128"/>
                <a:cs typeface="メイリオ" panose="020B0604030504040204" pitchFamily="50" charset="-128"/>
              </a:defRPr>
            </a:lvl1pPr>
            <a:lvl2pPr algn="l" rtl="0" eaLnBrk="0" fontAlgn="base" hangingPunct="0">
              <a:spcBef>
                <a:spcPct val="0"/>
              </a:spcBef>
              <a:spcAft>
                <a:spcPct val="0"/>
              </a:spcAft>
              <a:defRPr kumimoji="1" sz="1320">
                <a:solidFill>
                  <a:schemeClr val="tx2"/>
                </a:solidFill>
                <a:latin typeface="メイリオ" panose="020B0604030504040204" pitchFamily="50" charset="-128"/>
                <a:ea typeface="メイリオ" panose="020B0604030504040204" pitchFamily="50" charset="-128"/>
                <a:cs typeface="メイリオ" panose="020B0604030504040204" pitchFamily="50" charset="-128"/>
              </a:defRPr>
            </a:lvl2pPr>
            <a:lvl3pPr algn="l" rtl="0" eaLnBrk="0" fontAlgn="base" hangingPunct="0">
              <a:spcBef>
                <a:spcPct val="0"/>
              </a:spcBef>
              <a:spcAft>
                <a:spcPct val="0"/>
              </a:spcAft>
              <a:defRPr kumimoji="1" sz="1320">
                <a:solidFill>
                  <a:schemeClr val="tx2"/>
                </a:solidFill>
                <a:latin typeface="メイリオ" panose="020B0604030504040204" pitchFamily="50" charset="-128"/>
                <a:ea typeface="メイリオ" panose="020B0604030504040204" pitchFamily="50" charset="-128"/>
                <a:cs typeface="メイリオ" panose="020B0604030504040204" pitchFamily="50" charset="-128"/>
              </a:defRPr>
            </a:lvl3pPr>
            <a:lvl4pPr algn="l" rtl="0" eaLnBrk="0" fontAlgn="base" hangingPunct="0">
              <a:spcBef>
                <a:spcPct val="0"/>
              </a:spcBef>
              <a:spcAft>
                <a:spcPct val="0"/>
              </a:spcAft>
              <a:defRPr kumimoji="1" sz="1320">
                <a:solidFill>
                  <a:schemeClr val="tx2"/>
                </a:solidFill>
                <a:latin typeface="メイリオ" panose="020B0604030504040204" pitchFamily="50" charset="-128"/>
                <a:ea typeface="メイリオ" panose="020B0604030504040204" pitchFamily="50" charset="-128"/>
                <a:cs typeface="メイリオ" panose="020B0604030504040204" pitchFamily="50" charset="-128"/>
              </a:defRPr>
            </a:lvl4pPr>
            <a:lvl5pPr algn="l" rtl="0" eaLnBrk="0" fontAlgn="base" hangingPunct="0">
              <a:spcBef>
                <a:spcPct val="0"/>
              </a:spcBef>
              <a:spcAft>
                <a:spcPct val="0"/>
              </a:spcAft>
              <a:defRPr kumimoji="1" sz="1320">
                <a:solidFill>
                  <a:schemeClr val="tx2"/>
                </a:solidFill>
                <a:latin typeface="メイリオ" panose="020B0604030504040204" pitchFamily="50" charset="-128"/>
                <a:ea typeface="メイリオ" panose="020B0604030504040204" pitchFamily="50" charset="-128"/>
                <a:cs typeface="メイリオ" panose="020B0604030504040204" pitchFamily="50" charset="-128"/>
              </a:defRPr>
            </a:lvl5pPr>
            <a:lvl6pPr marL="342900" algn="l" rtl="0" eaLnBrk="1" fontAlgn="base" hangingPunct="1">
              <a:spcBef>
                <a:spcPct val="0"/>
              </a:spcBef>
              <a:spcAft>
                <a:spcPct val="0"/>
              </a:spcAft>
              <a:defRPr kumimoji="1" sz="1320">
                <a:solidFill>
                  <a:schemeClr val="tx2"/>
                </a:solidFill>
                <a:latin typeface="Verdana" pitchFamily="34" charset="0"/>
                <a:ea typeface="ＭＳ Ｐゴシック" pitchFamily="50" charset="-128"/>
              </a:defRPr>
            </a:lvl6pPr>
            <a:lvl7pPr marL="685800" algn="l" rtl="0" eaLnBrk="1" fontAlgn="base" hangingPunct="1">
              <a:spcBef>
                <a:spcPct val="0"/>
              </a:spcBef>
              <a:spcAft>
                <a:spcPct val="0"/>
              </a:spcAft>
              <a:defRPr kumimoji="1" sz="1320">
                <a:solidFill>
                  <a:schemeClr val="tx2"/>
                </a:solidFill>
                <a:latin typeface="Verdana" pitchFamily="34" charset="0"/>
                <a:ea typeface="ＭＳ Ｐゴシック" pitchFamily="50" charset="-128"/>
              </a:defRPr>
            </a:lvl7pPr>
            <a:lvl8pPr marL="1028700" algn="l" rtl="0" eaLnBrk="1" fontAlgn="base" hangingPunct="1">
              <a:spcBef>
                <a:spcPct val="0"/>
              </a:spcBef>
              <a:spcAft>
                <a:spcPct val="0"/>
              </a:spcAft>
              <a:defRPr kumimoji="1" sz="1320">
                <a:solidFill>
                  <a:schemeClr val="tx2"/>
                </a:solidFill>
                <a:latin typeface="Verdana" pitchFamily="34" charset="0"/>
                <a:ea typeface="ＭＳ Ｐゴシック" pitchFamily="50" charset="-128"/>
              </a:defRPr>
            </a:lvl8pPr>
            <a:lvl9pPr marL="1371600" algn="l" rtl="0" eaLnBrk="1" fontAlgn="base" hangingPunct="1">
              <a:spcBef>
                <a:spcPct val="0"/>
              </a:spcBef>
              <a:spcAft>
                <a:spcPct val="0"/>
              </a:spcAft>
              <a:defRPr kumimoji="1" sz="1320">
                <a:solidFill>
                  <a:schemeClr val="tx2"/>
                </a:solidFill>
                <a:latin typeface="Verdana" pitchFamily="34" charset="0"/>
                <a:ea typeface="ＭＳ Ｐゴシック" pitchFamily="50" charset="-128"/>
              </a:defRPr>
            </a:lvl9pPr>
          </a:lstStyle>
          <a:p>
            <a:r>
              <a:rPr lang="en-US" altLang="ja-JP" kern="0" noProof="1"/>
              <a:t>2015 to 2017 OSS bird's-eye view</a:t>
            </a:r>
            <a:endParaRPr lang="ja-JP" altLang="en-US" kern="0" dirty="0"/>
          </a:p>
        </p:txBody>
      </p:sp>
      <p:sp>
        <p:nvSpPr>
          <p:cNvPr id="10" name="角丸四角形 2">
            <a:extLst>
              <a:ext uri="{FF2B5EF4-FFF2-40B4-BE49-F238E27FC236}">
                <a16:creationId xmlns:a16="http://schemas.microsoft.com/office/drawing/2014/main" id="{A4B12FC6-232C-414F-9202-62A810CDB9D1}"/>
              </a:ext>
            </a:extLst>
          </p:cNvPr>
          <p:cNvSpPr/>
          <p:nvPr/>
        </p:nvSpPr>
        <p:spPr>
          <a:xfrm>
            <a:off x="2481938" y="3953971"/>
            <a:ext cx="7004963" cy="520103"/>
          </a:xfrm>
          <a:prstGeom prst="rect">
            <a:avLst/>
          </a:prstGeom>
          <a:solidFill>
            <a:srgbClr val="CCFFCC"/>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72000" rtlCol="0" anchor="ctr"/>
          <a:lstStyle/>
          <a:p>
            <a:pPr algn="ctr">
              <a:lnSpc>
                <a:spcPct val="150000"/>
              </a:lnSpc>
            </a:pPr>
            <a:r>
              <a:rPr lang="ja-JP" altLang="en-US" sz="1280" b="1" noProof="1">
                <a:solidFill>
                  <a:schemeClr val="accent1">
                    <a:lumMod val="50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Even famous ones can be deleted</a:t>
            </a:r>
          </a:p>
        </p:txBody>
      </p:sp>
      <p:sp>
        <p:nvSpPr>
          <p:cNvPr id="12" name="角丸四角形 11"/>
          <p:cNvSpPr/>
          <p:nvPr/>
        </p:nvSpPr>
        <p:spPr>
          <a:xfrm>
            <a:off x="486628" y="1526257"/>
            <a:ext cx="11344275" cy="2267945"/>
          </a:xfrm>
          <a:prstGeom prst="roundRect">
            <a:avLst>
              <a:gd name="adj" fmla="val 8955"/>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39366" lvl="1" indent="-285750" eaLnBrk="0" fontAlgn="base" hangingPunct="0">
              <a:spcBef>
                <a:spcPct val="20000"/>
              </a:spcBef>
              <a:spcAft>
                <a:spcPct val="0"/>
              </a:spcAft>
              <a:buClr>
                <a:srgbClr val="CC0000"/>
              </a:buClr>
              <a:buFont typeface="Wingdings" panose="05000000000000000000" pitchFamily="2" charset="2"/>
              <a:buChar char="n"/>
            </a:pPr>
            <a:r>
              <a:rPr lang="en-US" altLang="ja-JP" sz="1280" b="1" kern="0" noProof="1">
                <a:solidFill>
                  <a:srgbClr val="000000">
                    <a:lumMod val="85000"/>
                    <a:lumOff val="15000"/>
                  </a:srgbClr>
                </a:solidFill>
                <a:latin typeface="メイリオ" panose="020B0604030504040204" pitchFamily="50" charset="-128"/>
                <a:ea typeface="メイリオ" panose="020B0604030504040204" pitchFamily="50" charset="-128"/>
              </a:rPr>
              <a:t>2015:4</a:t>
            </a:r>
            <a:br>
              <a:rPr lang="en-US" altLang="ja-JP" sz="1280" kern="0">
                <a:solidFill>
                  <a:srgbClr val="000000">
                    <a:lumMod val="85000"/>
                    <a:lumOff val="15000"/>
                  </a:srgbClr>
                </a:solidFill>
                <a:latin typeface="メイリオ" panose="020B0604030504040204" pitchFamily="50" charset="-128"/>
                <a:ea typeface="メイリオ" panose="020B0604030504040204" pitchFamily="50" charset="-128"/>
              </a:rPr>
            </a:br>
            <a:r>
              <a:rPr lang="en-US" altLang="ja-JP" sz="1120" kern="0" noProof="1">
                <a:solidFill>
                  <a:schemeClr val="bg2">
                    <a:lumMod val="25000"/>
                  </a:schemeClr>
                </a:solidFill>
                <a:latin typeface="メイリオ" panose="020B0604030504040204" pitchFamily="50" charset="-128"/>
                <a:ea typeface="メイリオ" panose="020B0604030504040204" pitchFamily="50" charset="-128"/>
              </a:rPr>
              <a:t>Apache Oozie (distributed processing infrastructure), Drools Fusion (CEP), Pentaho DI, Pentaho Reporting(BA/BI)</a:t>
            </a:r>
          </a:p>
          <a:p>
            <a:pPr marL="639366" lvl="1" indent="-285750" eaLnBrk="0" fontAlgn="base" hangingPunct="0">
              <a:spcBef>
                <a:spcPct val="20000"/>
              </a:spcBef>
              <a:spcAft>
                <a:spcPct val="0"/>
              </a:spcAft>
              <a:buClr>
                <a:srgbClr val="CC0000"/>
              </a:buClr>
              <a:buFont typeface="Wingdings" panose="05000000000000000000" pitchFamily="2" charset="2"/>
              <a:buChar char="n"/>
            </a:pPr>
            <a:r>
              <a:rPr lang="en-US" altLang="ja-JP" sz="1280" b="1" kern="0" noProof="1">
                <a:solidFill>
                  <a:srgbClr val="000000">
                    <a:lumMod val="85000"/>
                    <a:lumOff val="15000"/>
                  </a:srgbClr>
                </a:solidFill>
                <a:latin typeface="メイリオ" panose="020B0604030504040204" pitchFamily="50" charset="-128"/>
                <a:ea typeface="メイリオ" panose="020B0604030504040204" pitchFamily="50" charset="-128"/>
              </a:rPr>
              <a:t>2017:15</a:t>
            </a:r>
            <a:br>
              <a:rPr lang="en-US" altLang="ja-JP" sz="1280" kern="0">
                <a:solidFill>
                  <a:srgbClr val="000000">
                    <a:lumMod val="85000"/>
                    <a:lumOff val="15000"/>
                  </a:srgbClr>
                </a:solidFill>
                <a:latin typeface="メイリオ" panose="020B0604030504040204" pitchFamily="50" charset="-128"/>
                <a:ea typeface="メイリオ" panose="020B0604030504040204" pitchFamily="50" charset="-128"/>
              </a:rPr>
            </a:br>
            <a:r>
              <a:rPr lang="en-US" altLang="ja-JP" sz="1120" kern="0" noProof="1">
                <a:solidFill>
                  <a:schemeClr val="bg2">
                    <a:lumMod val="25000"/>
                  </a:schemeClr>
                </a:solidFill>
                <a:latin typeface="メイリオ" panose="020B0604030504040204" pitchFamily="50" charset="-128"/>
                <a:ea typeface="メイリオ" panose="020B0604030504040204" pitchFamily="50" charset="-128"/>
              </a:rPr>
              <a:t>SpagoBI, Thetis, TUTOS (desktop and business applications), Apache CouchDB (Web/AP server, database), Zen Cart (website construction), Apache CloudStack (OS, virtualization, cloud), Bazaar, Apache Drill (development support), Nessus (maintenance of OSS version ended), OpenDS, OpenSSO (now OpenAM), Apache CloudStack, Bazaar, FreeNAS, IPTraf, Zen Cart (missing from survey source data)</a:t>
            </a:r>
            <a:endParaRPr lang="ja-JP" altLang="en-US" sz="1280" dirty="0">
              <a:solidFill>
                <a:schemeClr val="bg2">
                  <a:lumMod val="25000"/>
                </a:schemeClr>
              </a:solidFill>
            </a:endParaRPr>
          </a:p>
        </p:txBody>
      </p:sp>
    </p:spTree>
    <p:extLst>
      <p:ext uri="{BB962C8B-B14F-4D97-AF65-F5344CB8AC3E}">
        <p14:creationId xmlns:p14="http://schemas.microsoft.com/office/powerpoint/2010/main" val="3416831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ッター プレースホルダー 2"/>
          <p:cNvSpPr>
            <a:spLocks noGrp="1"/>
          </p:cNvSpPr>
          <p:nvPr>
            <p:ph type="ftr" sz="quarter" idx="3"/>
          </p:nvPr>
        </p:nvSpPr>
        <p:spPr>
          <a:xfrm>
            <a:off x="3119970" y="6619880"/>
            <a:ext cx="6049433" cy="188913"/>
          </a:xfrm>
          <a:prstGeom prst="rect">
            <a:avLst/>
          </a:prstGeom>
        </p:spPr>
        <p:txBody>
          <a:bodyPr/>
          <a:lstStyle/>
          <a:p>
            <a:pPr>
              <a:defRPr/>
            </a:pPr>
            <a:r>
              <a:rPr lang="en-US" altLang="ja-JP" noProof="1"/>
              <a:t>Copyright 2019 Japan OSS Promotion Forum</a:t>
            </a:r>
            <a:endParaRPr lang="en-US" altLang="ja-JP" dirty="0"/>
          </a:p>
        </p:txBody>
      </p:sp>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28</a:t>
            </a:fld>
            <a:endParaRPr lang="en-US" altLang="ja-JP"/>
          </a:p>
        </p:txBody>
      </p:sp>
      <p:pic>
        <p:nvPicPr>
          <p:cNvPr id="2" name="図 1"/>
          <p:cNvPicPr>
            <a:picLocks noChangeAspect="1"/>
          </p:cNvPicPr>
          <p:nvPr/>
        </p:nvPicPr>
        <p:blipFill>
          <a:blip r:embed="rId2"/>
          <a:stretch>
            <a:fillRect/>
          </a:stretch>
        </p:blipFill>
        <p:spPr>
          <a:xfrm>
            <a:off x="1643605" y="68497"/>
            <a:ext cx="8787299" cy="6740296"/>
          </a:xfrm>
          <a:prstGeom prst="rect">
            <a:avLst/>
          </a:prstGeom>
        </p:spPr>
      </p:pic>
    </p:spTree>
    <p:extLst>
      <p:ext uri="{BB962C8B-B14F-4D97-AF65-F5344CB8AC3E}">
        <p14:creationId xmlns:p14="http://schemas.microsoft.com/office/powerpoint/2010/main" val="6841504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p:cNvPicPr>
            <a:picLocks noChangeAspect="1"/>
          </p:cNvPicPr>
          <p:nvPr/>
        </p:nvPicPr>
        <p:blipFill>
          <a:blip r:embed="rId2"/>
          <a:stretch>
            <a:fillRect/>
          </a:stretch>
        </p:blipFill>
        <p:spPr>
          <a:xfrm>
            <a:off x="1643605" y="68497"/>
            <a:ext cx="8787299" cy="6740296"/>
          </a:xfrm>
          <a:prstGeom prst="rect">
            <a:avLst/>
          </a:prstGeom>
        </p:spPr>
      </p:pic>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29</a:t>
            </a:fld>
            <a:endParaRPr lang="en-US" altLang="ja-JP"/>
          </a:p>
        </p:txBody>
      </p:sp>
      <p:sp>
        <p:nvSpPr>
          <p:cNvPr id="13" name="正方形/長方形 12"/>
          <p:cNvSpPr/>
          <p:nvPr/>
        </p:nvSpPr>
        <p:spPr>
          <a:xfrm>
            <a:off x="4571999" y="364358"/>
            <a:ext cx="2938273" cy="261877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正方形/長方形 13"/>
          <p:cNvSpPr/>
          <p:nvPr/>
        </p:nvSpPr>
        <p:spPr>
          <a:xfrm>
            <a:off x="2630817" y="2311395"/>
            <a:ext cx="2005500" cy="187968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 name="正方形/長方形 14"/>
          <p:cNvSpPr/>
          <p:nvPr/>
        </p:nvSpPr>
        <p:spPr>
          <a:xfrm>
            <a:off x="1717762" y="4120629"/>
            <a:ext cx="2005500" cy="254846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 name="正方形/長方形 15"/>
          <p:cNvSpPr/>
          <p:nvPr/>
        </p:nvSpPr>
        <p:spPr>
          <a:xfrm>
            <a:off x="7564711" y="1448756"/>
            <a:ext cx="2774105" cy="254846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 name="テキスト ボックス 16"/>
          <p:cNvSpPr txBox="1"/>
          <p:nvPr/>
        </p:nvSpPr>
        <p:spPr>
          <a:xfrm>
            <a:off x="4996126" y="3061195"/>
            <a:ext cx="2168353" cy="369332"/>
          </a:xfrm>
          <a:prstGeom prst="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wrap="square" rtlCol="0">
            <a:spAutoFit/>
          </a:bodyPr>
          <a:lstStyle>
            <a:defPPr>
              <a:defRPr lang="ja-JP"/>
            </a:defPPr>
          </a:lstStyle>
          <a:p>
            <a:pPr algn="ctr"/>
            <a:r>
              <a:rPr lang="ja-JP" altLang="en-US" noProof="1"/>
              <a:t>② Big Data Update</a:t>
            </a:r>
          </a:p>
        </p:txBody>
      </p:sp>
      <p:sp>
        <p:nvSpPr>
          <p:cNvPr id="12" name="テキスト ボックス 11"/>
          <p:cNvSpPr txBox="1"/>
          <p:nvPr/>
        </p:nvSpPr>
        <p:spPr>
          <a:xfrm>
            <a:off x="2451673" y="1842780"/>
            <a:ext cx="2483190" cy="369332"/>
          </a:xfrm>
          <a:prstGeom prst="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wrap="square" rtlCol="0">
            <a:spAutoFit/>
          </a:bodyPr>
          <a:lstStyle>
            <a:defPPr>
              <a:defRPr lang="ja-JP"/>
            </a:defPPr>
          </a:lstStyle>
          <a:p>
            <a:pPr algn="ctr"/>
            <a:r>
              <a:rPr lang="ja-JP" altLang="en-US" noProof="1"/>
              <a:t>③ Database Independence</a:t>
            </a:r>
          </a:p>
        </p:txBody>
      </p:sp>
      <p:sp>
        <p:nvSpPr>
          <p:cNvPr id="8" name="テキスト ボックス 7"/>
          <p:cNvSpPr txBox="1"/>
          <p:nvPr/>
        </p:nvSpPr>
        <p:spPr>
          <a:xfrm>
            <a:off x="2720515" y="6076023"/>
            <a:ext cx="3825551" cy="369332"/>
          </a:xfrm>
          <a:prstGeom prst="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wrap="square" rtlCol="0">
            <a:spAutoFit/>
          </a:bodyPr>
          <a:lstStyle>
            <a:defPPr>
              <a:defRPr lang="ja-JP"/>
            </a:defPPr>
          </a:lstStyle>
          <a:p>
            <a:pPr algn="ctr"/>
            <a:r>
              <a:rPr lang="ja-JP" altLang="en-US" noProof="1"/>
              <a:t>① Development Support, Operational Management Update</a:t>
            </a:r>
          </a:p>
        </p:txBody>
      </p:sp>
      <p:sp>
        <p:nvSpPr>
          <p:cNvPr id="18" name="テキスト ボックス 17"/>
          <p:cNvSpPr txBox="1"/>
          <p:nvPr/>
        </p:nvSpPr>
        <p:spPr>
          <a:xfrm>
            <a:off x="6663064" y="4084480"/>
            <a:ext cx="3825551" cy="369332"/>
          </a:xfrm>
          <a:prstGeom prst="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wrap="square" rtlCol="0">
            <a:spAutoFit/>
          </a:bodyPr>
          <a:lstStyle>
            <a:defPPr>
              <a:defRPr lang="ja-JP"/>
            </a:defPPr>
          </a:lstStyle>
          <a:p>
            <a:pPr algn="ctr"/>
            <a:r>
              <a:rPr lang="ja-JP" altLang="en-US" noProof="1"/>
              <a:t>① Development Support, Operational Management Update</a:t>
            </a:r>
          </a:p>
        </p:txBody>
      </p:sp>
    </p:spTree>
    <p:extLst>
      <p:ext uri="{BB962C8B-B14F-4D97-AF65-F5344CB8AC3E}">
        <p14:creationId xmlns:p14="http://schemas.microsoft.com/office/powerpoint/2010/main" val="3624792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noProof="1"/>
              <a:t>TOC</a:t>
            </a:r>
            <a:endParaRPr kumimoji="1" lang="ja-JP" altLang="en-US" dirty="0"/>
          </a:p>
        </p:txBody>
      </p:sp>
      <p:sp>
        <p:nvSpPr>
          <p:cNvPr id="4" name="スライド番号プレースホルダー 3"/>
          <p:cNvSpPr>
            <a:spLocks noGrp="1"/>
          </p:cNvSpPr>
          <p:nvPr>
            <p:ph type="sldNum" sz="quarter" idx="12"/>
          </p:nvPr>
        </p:nvSpPr>
        <p:spPr/>
        <p:txBody>
          <a:bodyPr/>
          <a:lstStyle/>
          <a:p>
            <a:pPr>
              <a:defRPr/>
            </a:pPr>
            <a:fld id="{46E683E9-ADC6-4FF3-AD4E-53B288B533C8}" type="slidenum">
              <a:rPr lang="en-US" altLang="ja-JP" smtClean="0"/>
              <a:pPr>
                <a:defRPr/>
              </a:pPr>
              <a:t>3</a:t>
            </a:fld>
            <a:endParaRPr lang="en-US" altLang="ja-JP"/>
          </a:p>
        </p:txBody>
      </p:sp>
      <p:sp>
        <p:nvSpPr>
          <p:cNvPr id="5" name="テキスト プレースホルダー 6"/>
          <p:cNvSpPr txBox="1">
            <a:spLocks/>
          </p:cNvSpPr>
          <p:nvPr/>
        </p:nvSpPr>
        <p:spPr>
          <a:xfrm>
            <a:off x="1160363" y="1954799"/>
            <a:ext cx="8009040" cy="4007577"/>
          </a:xfrm>
          <a:prstGeom prst="rect">
            <a:avLst/>
          </a:prstGeom>
        </p:spPr>
        <p:txBody>
          <a:bodyPr/>
          <a:lstStyle>
            <a:lvl1pPr marL="352425" indent="-352425" algn="l" rtl="0" eaLnBrk="0" fontAlgn="base" hangingPunct="0">
              <a:spcBef>
                <a:spcPct val="20000"/>
              </a:spcBef>
              <a:spcAft>
                <a:spcPct val="0"/>
              </a:spcAft>
              <a:buClr>
                <a:schemeClr val="accent2"/>
              </a:buClr>
              <a:buFont typeface="Wingdings" panose="05000000000000000000" pitchFamily="2" charset="2"/>
              <a:buChar char="o"/>
              <a:defRPr kumimoji="1" sz="16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1038" indent="-327422" algn="l" rtl="0" eaLnBrk="0" fontAlgn="base" hangingPunct="0">
              <a:spcBef>
                <a:spcPct val="20000"/>
              </a:spcBef>
              <a:spcAft>
                <a:spcPct val="0"/>
              </a:spcAft>
              <a:buClr>
                <a:schemeClr val="accent2"/>
              </a:buClr>
              <a:buFont typeface="Wingdings" panose="05000000000000000000" pitchFamily="2" charset="2"/>
              <a:buChar char="n"/>
              <a:defRPr kumimoji="1" sz="128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978694" indent="-296466" algn="l" rtl="0" eaLnBrk="0" fontAlgn="base" hangingPunct="0">
              <a:spcBef>
                <a:spcPct val="20000"/>
              </a:spcBef>
              <a:spcAft>
                <a:spcPct val="0"/>
              </a:spcAft>
              <a:buClr>
                <a:schemeClr val="accent2"/>
              </a:buClr>
              <a:buFont typeface="Wingdings" panose="05000000000000000000" pitchFamily="2" charset="2"/>
              <a:buChar char="l"/>
              <a:defRPr kumimoji="1" sz="112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70397" indent="-290513" algn="l" rtl="0" eaLnBrk="0" fontAlgn="base" hangingPunct="0">
              <a:spcBef>
                <a:spcPct val="20000"/>
              </a:spcBef>
              <a:spcAft>
                <a:spcPct val="0"/>
              </a:spcAft>
              <a:buClr>
                <a:schemeClr val="accent2"/>
              </a:buClr>
              <a:buFont typeface="Wingdings" panose="05000000000000000000" pitchFamily="2" charset="2"/>
              <a:buChar char="n"/>
              <a:defRPr kumimoji="1"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70435" indent="-298847" algn="l" rtl="0" eaLnBrk="0" fontAlgn="base" hangingPunct="0">
              <a:spcBef>
                <a:spcPct val="25000"/>
              </a:spcBef>
              <a:spcAft>
                <a:spcPct val="0"/>
              </a:spcAft>
              <a:buClr>
                <a:schemeClr val="accent2"/>
              </a:buClr>
              <a:buFont typeface="Wingdings" panose="05000000000000000000" pitchFamily="2" charset="2"/>
              <a:buChar char="§"/>
              <a:defRPr kumimoji="1"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913335" indent="-298847" algn="l" rtl="0" eaLnBrk="1" fontAlgn="base" hangingPunct="1">
              <a:spcBef>
                <a:spcPct val="25000"/>
              </a:spcBef>
              <a:spcAft>
                <a:spcPct val="0"/>
              </a:spcAft>
              <a:buClr>
                <a:schemeClr val="accent2"/>
              </a:buClr>
              <a:buFont typeface="Wingdings" pitchFamily="2" charset="2"/>
              <a:buChar char="§"/>
              <a:defRPr kumimoji="1" sz="1200">
                <a:solidFill>
                  <a:schemeClr val="tx1"/>
                </a:solidFill>
                <a:latin typeface="+mn-lt"/>
                <a:ea typeface="+mn-ea"/>
              </a:defRPr>
            </a:lvl6pPr>
            <a:lvl7pPr marL="2256235" indent="-298847" algn="l" rtl="0" eaLnBrk="1" fontAlgn="base" hangingPunct="1">
              <a:spcBef>
                <a:spcPct val="25000"/>
              </a:spcBef>
              <a:spcAft>
                <a:spcPct val="0"/>
              </a:spcAft>
              <a:buClr>
                <a:schemeClr val="accent2"/>
              </a:buClr>
              <a:buFont typeface="Wingdings" pitchFamily="2" charset="2"/>
              <a:buChar char="§"/>
              <a:defRPr kumimoji="1" sz="1200">
                <a:solidFill>
                  <a:schemeClr val="tx1"/>
                </a:solidFill>
                <a:latin typeface="+mn-lt"/>
                <a:ea typeface="+mn-ea"/>
              </a:defRPr>
            </a:lvl7pPr>
            <a:lvl8pPr marL="2599135" indent="-298847" algn="l" rtl="0" eaLnBrk="1" fontAlgn="base" hangingPunct="1">
              <a:spcBef>
                <a:spcPct val="25000"/>
              </a:spcBef>
              <a:spcAft>
                <a:spcPct val="0"/>
              </a:spcAft>
              <a:buClr>
                <a:schemeClr val="accent2"/>
              </a:buClr>
              <a:buFont typeface="Wingdings" pitchFamily="2" charset="2"/>
              <a:buChar char="§"/>
              <a:defRPr kumimoji="1" sz="1200">
                <a:solidFill>
                  <a:schemeClr val="tx1"/>
                </a:solidFill>
                <a:latin typeface="+mn-lt"/>
                <a:ea typeface="+mn-ea"/>
              </a:defRPr>
            </a:lvl8pPr>
            <a:lvl9pPr marL="2942035" indent="-298847" algn="l" rtl="0" eaLnBrk="1" fontAlgn="base" hangingPunct="1">
              <a:spcBef>
                <a:spcPct val="25000"/>
              </a:spcBef>
              <a:spcAft>
                <a:spcPct val="0"/>
              </a:spcAft>
              <a:buClr>
                <a:schemeClr val="accent2"/>
              </a:buClr>
              <a:buFont typeface="Wingdings" pitchFamily="2" charset="2"/>
              <a:buChar char="§"/>
              <a:defRPr kumimoji="1" sz="1200">
                <a:solidFill>
                  <a:schemeClr val="tx1"/>
                </a:solidFill>
                <a:latin typeface="+mn-lt"/>
                <a:ea typeface="+mn-ea"/>
              </a:defRPr>
            </a:lvl9pPr>
          </a:lstStyle>
          <a:p>
            <a:pPr marL="0" indent="0">
              <a:buNone/>
            </a:pPr>
            <a:r>
              <a:rPr lang="en-US" altLang="ja-JP" kern="0" noProof="1">
                <a:solidFill>
                  <a:srgbClr val="C00000"/>
                </a:solidFill>
              </a:rPr>
              <a:t>0</a:t>
            </a:r>
            <a:r>
              <a:rPr lang="en-US" altLang="ja-JP" kern="0" noProof="1"/>
              <a:t>.</a:t>
            </a:r>
            <a:r>
              <a:rPr lang="en-US" altLang="ja-JP" kern="0">
                <a:solidFill>
                  <a:srgbClr val="C00000"/>
                </a:solidFill>
              </a:rPr>
              <a:t>  </a:t>
            </a:r>
            <a:r>
              <a:rPr lang="en-US" altLang="ja-JP" kern="0" noProof="1"/>
              <a:t>Introduction to self + introduction to organization</a:t>
            </a:r>
            <a:br>
              <a:rPr lang="en-US" altLang="ja-JP" kern="0"/>
            </a:br>
            <a:endParaRPr lang="en-US" altLang="ja-JP" kern="0" dirty="0"/>
          </a:p>
          <a:p>
            <a:pPr marL="457200" indent="-457200">
              <a:buFont typeface="+mj-lt"/>
              <a:buAutoNum type="arabicPeriod"/>
            </a:pPr>
            <a:r>
              <a:rPr lang="en-US" altLang="ja-JP" kern="0" noProof="1"/>
              <a:t>OSS bird's-eye view and background of creation</a:t>
            </a:r>
            <a:endParaRPr lang="en-US" altLang="ja-JP" kern="0" dirty="0"/>
          </a:p>
          <a:p>
            <a:pPr marL="457200" indent="-457200">
              <a:buFont typeface="+mj-lt"/>
              <a:buAutoNum type="arabicPeriod"/>
            </a:pPr>
            <a:endParaRPr lang="en-US" altLang="ja-JP" kern="0" dirty="0"/>
          </a:p>
          <a:p>
            <a:pPr marL="457200" indent="-457200">
              <a:buFont typeface="+mj-lt"/>
              <a:buAutoNum type="arabicPeriod"/>
            </a:pPr>
            <a:r>
              <a:rPr lang="en-US" altLang="ja-JP" noProof="1"/>
              <a:t>OSS tide seen from OSS bird's-eye view transition</a:t>
            </a:r>
            <a:endParaRPr lang="en-US" altLang="ja-JP" dirty="0"/>
          </a:p>
          <a:p>
            <a:pPr marL="457200" indent="-457200">
              <a:buFont typeface="+mj-lt"/>
              <a:buAutoNum type="arabicPeriod"/>
            </a:pPr>
            <a:endParaRPr lang="en-US" altLang="ja-JP" dirty="0"/>
          </a:p>
          <a:p>
            <a:pPr marL="457200" indent="-457200">
              <a:buFont typeface="+mj-lt"/>
              <a:buAutoNum type="arabicPeriod"/>
            </a:pPr>
            <a:r>
              <a:rPr lang="en-US" altLang="ja-JP" noProof="1"/>
              <a:t>How to find and research OSS</a:t>
            </a:r>
          </a:p>
        </p:txBody>
      </p:sp>
      <p:sp>
        <p:nvSpPr>
          <p:cNvPr id="6" name="タイトル 5"/>
          <p:cNvSpPr txBox="1">
            <a:spLocks/>
          </p:cNvSpPr>
          <p:nvPr/>
        </p:nvSpPr>
        <p:spPr bwMode="gray">
          <a:xfrm>
            <a:off x="770052" y="1255992"/>
            <a:ext cx="8399351" cy="533480"/>
          </a:xfrm>
          <a:prstGeom prst="rect">
            <a:avLst/>
          </a:prstGeom>
        </p:spPr>
        <p:txBody>
          <a:bodyPr vert="horz" lIns="91440" tIns="36000" rIns="91440" bIns="0" rtlCol="0" anchor="ctr">
            <a:noAutofit/>
          </a:bodyPr>
          <a:lstStyle>
            <a:lvl1pPr algn="l" rtl="0" eaLnBrk="0" fontAlgn="base" hangingPunct="0">
              <a:spcBef>
                <a:spcPct val="0"/>
              </a:spcBef>
              <a:spcAft>
                <a:spcPct val="0"/>
              </a:spcAft>
              <a:defRPr kumimoji="1" sz="1920" b="0">
                <a:solidFill>
                  <a:schemeClr val="tx2"/>
                </a:solidFill>
                <a:latin typeface="メイリオ" panose="020B0604030504040204" pitchFamily="50" charset="-128"/>
                <a:ea typeface="メイリオ" panose="020B0604030504040204" pitchFamily="50" charset="-128"/>
                <a:cs typeface="メイリオ" panose="020B0604030504040204" pitchFamily="50" charset="-128"/>
              </a:defRPr>
            </a:lvl1pPr>
            <a:lvl2pPr algn="l" rtl="0" eaLnBrk="0" fontAlgn="base" hangingPunct="0">
              <a:spcBef>
                <a:spcPct val="0"/>
              </a:spcBef>
              <a:spcAft>
                <a:spcPct val="0"/>
              </a:spcAft>
              <a:defRPr kumimoji="1" sz="1320">
                <a:solidFill>
                  <a:schemeClr val="tx2"/>
                </a:solidFill>
                <a:latin typeface="メイリオ" panose="020B0604030504040204" pitchFamily="50" charset="-128"/>
                <a:ea typeface="メイリオ" panose="020B0604030504040204" pitchFamily="50" charset="-128"/>
                <a:cs typeface="メイリオ" panose="020B0604030504040204" pitchFamily="50" charset="-128"/>
              </a:defRPr>
            </a:lvl2pPr>
            <a:lvl3pPr algn="l" rtl="0" eaLnBrk="0" fontAlgn="base" hangingPunct="0">
              <a:spcBef>
                <a:spcPct val="0"/>
              </a:spcBef>
              <a:spcAft>
                <a:spcPct val="0"/>
              </a:spcAft>
              <a:defRPr kumimoji="1" sz="1320">
                <a:solidFill>
                  <a:schemeClr val="tx2"/>
                </a:solidFill>
                <a:latin typeface="メイリオ" panose="020B0604030504040204" pitchFamily="50" charset="-128"/>
                <a:ea typeface="メイリオ" panose="020B0604030504040204" pitchFamily="50" charset="-128"/>
                <a:cs typeface="メイリオ" panose="020B0604030504040204" pitchFamily="50" charset="-128"/>
              </a:defRPr>
            </a:lvl3pPr>
            <a:lvl4pPr algn="l" rtl="0" eaLnBrk="0" fontAlgn="base" hangingPunct="0">
              <a:spcBef>
                <a:spcPct val="0"/>
              </a:spcBef>
              <a:spcAft>
                <a:spcPct val="0"/>
              </a:spcAft>
              <a:defRPr kumimoji="1" sz="1320">
                <a:solidFill>
                  <a:schemeClr val="tx2"/>
                </a:solidFill>
                <a:latin typeface="メイリオ" panose="020B0604030504040204" pitchFamily="50" charset="-128"/>
                <a:ea typeface="メイリオ" panose="020B0604030504040204" pitchFamily="50" charset="-128"/>
                <a:cs typeface="メイリオ" panose="020B0604030504040204" pitchFamily="50" charset="-128"/>
              </a:defRPr>
            </a:lvl4pPr>
            <a:lvl5pPr algn="l" rtl="0" eaLnBrk="0" fontAlgn="base" hangingPunct="0">
              <a:spcBef>
                <a:spcPct val="0"/>
              </a:spcBef>
              <a:spcAft>
                <a:spcPct val="0"/>
              </a:spcAft>
              <a:defRPr kumimoji="1" sz="1320">
                <a:solidFill>
                  <a:schemeClr val="tx2"/>
                </a:solidFill>
                <a:latin typeface="メイリオ" panose="020B0604030504040204" pitchFamily="50" charset="-128"/>
                <a:ea typeface="メイリオ" panose="020B0604030504040204" pitchFamily="50" charset="-128"/>
                <a:cs typeface="メイリオ" panose="020B0604030504040204" pitchFamily="50" charset="-128"/>
              </a:defRPr>
            </a:lvl5pPr>
            <a:lvl6pPr marL="342900" algn="l" rtl="0" eaLnBrk="1" fontAlgn="base" hangingPunct="1">
              <a:spcBef>
                <a:spcPct val="0"/>
              </a:spcBef>
              <a:spcAft>
                <a:spcPct val="0"/>
              </a:spcAft>
              <a:defRPr kumimoji="1" sz="1320">
                <a:solidFill>
                  <a:schemeClr val="tx2"/>
                </a:solidFill>
                <a:latin typeface="Verdana" pitchFamily="34" charset="0"/>
                <a:ea typeface="ＭＳ Ｐゴシック" pitchFamily="50" charset="-128"/>
              </a:defRPr>
            </a:lvl6pPr>
            <a:lvl7pPr marL="685800" algn="l" rtl="0" eaLnBrk="1" fontAlgn="base" hangingPunct="1">
              <a:spcBef>
                <a:spcPct val="0"/>
              </a:spcBef>
              <a:spcAft>
                <a:spcPct val="0"/>
              </a:spcAft>
              <a:defRPr kumimoji="1" sz="1320">
                <a:solidFill>
                  <a:schemeClr val="tx2"/>
                </a:solidFill>
                <a:latin typeface="Verdana" pitchFamily="34" charset="0"/>
                <a:ea typeface="ＭＳ Ｐゴシック" pitchFamily="50" charset="-128"/>
              </a:defRPr>
            </a:lvl7pPr>
            <a:lvl8pPr marL="1028700" algn="l" rtl="0" eaLnBrk="1" fontAlgn="base" hangingPunct="1">
              <a:spcBef>
                <a:spcPct val="0"/>
              </a:spcBef>
              <a:spcAft>
                <a:spcPct val="0"/>
              </a:spcAft>
              <a:defRPr kumimoji="1" sz="1320">
                <a:solidFill>
                  <a:schemeClr val="tx2"/>
                </a:solidFill>
                <a:latin typeface="Verdana" pitchFamily="34" charset="0"/>
                <a:ea typeface="ＭＳ Ｐゴシック" pitchFamily="50" charset="-128"/>
              </a:defRPr>
            </a:lvl8pPr>
            <a:lvl9pPr marL="1371600" algn="l" rtl="0" eaLnBrk="1" fontAlgn="base" hangingPunct="1">
              <a:spcBef>
                <a:spcPct val="0"/>
              </a:spcBef>
              <a:spcAft>
                <a:spcPct val="0"/>
              </a:spcAft>
              <a:defRPr kumimoji="1" sz="1320">
                <a:solidFill>
                  <a:schemeClr val="tx2"/>
                </a:solidFill>
                <a:latin typeface="Verdana" pitchFamily="34" charset="0"/>
                <a:ea typeface="ＭＳ Ｐゴシック" pitchFamily="50" charset="-128"/>
              </a:defRPr>
            </a:lvl9pPr>
          </a:lstStyle>
          <a:p>
            <a:r>
              <a:rPr lang="en-US" altLang="ja-JP" kern="0" noProof="1"/>
              <a:t>Table of Contents</a:t>
            </a:r>
            <a:endParaRPr lang="ja-JP" altLang="en-US" kern="0" dirty="0"/>
          </a:p>
        </p:txBody>
      </p:sp>
    </p:spTree>
    <p:extLst>
      <p:ext uri="{BB962C8B-B14F-4D97-AF65-F5344CB8AC3E}">
        <p14:creationId xmlns:p14="http://schemas.microsoft.com/office/powerpoint/2010/main" val="6735106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グループ化 14"/>
          <p:cNvGrpSpPr/>
          <p:nvPr/>
        </p:nvGrpSpPr>
        <p:grpSpPr>
          <a:xfrm>
            <a:off x="1569284" y="60809"/>
            <a:ext cx="9051931" cy="6776391"/>
            <a:chOff x="45281" y="60806"/>
            <a:chExt cx="9051931" cy="6776391"/>
          </a:xfrm>
        </p:grpSpPr>
        <p:sp>
          <p:nvSpPr>
            <p:cNvPr id="236" name="Freeform 262"/>
            <p:cNvSpPr>
              <a:spLocks noChangeArrowheads="1"/>
            </p:cNvSpPr>
            <p:nvPr/>
          </p:nvSpPr>
          <p:spPr bwMode="auto">
            <a:xfrm>
              <a:off x="3052460" y="370910"/>
              <a:ext cx="3002005" cy="2748971"/>
            </a:xfrm>
            <a:custGeom>
              <a:avLst/>
              <a:gdLst>
                <a:gd name="T0" fmla="*/ 2657 w 2658"/>
                <a:gd name="T1" fmla="*/ 3074 h 3075"/>
                <a:gd name="T2" fmla="*/ 0 w 2658"/>
                <a:gd name="T3" fmla="*/ 3074 h 3075"/>
                <a:gd name="T4" fmla="*/ 0 w 2658"/>
                <a:gd name="T5" fmla="*/ 0 h 3075"/>
                <a:gd name="T6" fmla="*/ 2657 w 2658"/>
                <a:gd name="T7" fmla="*/ 0 h 3075"/>
                <a:gd name="T8" fmla="*/ 2657 w 2658"/>
                <a:gd name="T9" fmla="*/ 3074 h 3075"/>
              </a:gdLst>
              <a:ahLst/>
              <a:cxnLst>
                <a:cxn ang="0">
                  <a:pos x="T0" y="T1"/>
                </a:cxn>
                <a:cxn ang="0">
                  <a:pos x="T2" y="T3"/>
                </a:cxn>
                <a:cxn ang="0">
                  <a:pos x="T4" y="T5"/>
                </a:cxn>
                <a:cxn ang="0">
                  <a:pos x="T6" y="T7"/>
                </a:cxn>
                <a:cxn ang="0">
                  <a:pos x="T8" y="T9"/>
                </a:cxn>
              </a:cxnLst>
              <a:rect l="0" t="0" r="r" b="b"/>
              <a:pathLst>
                <a:path w="2658" h="3075">
                  <a:moveTo>
                    <a:pt x="2657" y="3074"/>
                  </a:moveTo>
                  <a:lnTo>
                    <a:pt x="0" y="3074"/>
                  </a:lnTo>
                  <a:lnTo>
                    <a:pt x="0" y="0"/>
                  </a:lnTo>
                  <a:lnTo>
                    <a:pt x="2657" y="0"/>
                  </a:lnTo>
                  <a:lnTo>
                    <a:pt x="2657" y="3074"/>
                  </a:lnTo>
                </a:path>
              </a:pathLst>
            </a:custGeom>
            <a:solidFill>
              <a:schemeClr val="accent2">
                <a:lumMod val="20000"/>
                <a:lumOff val="80000"/>
              </a:schemeClr>
            </a:solidFill>
            <a:ln w="9525" cap="flat">
              <a:solidFill>
                <a:schemeClr val="tx1"/>
              </a:solidFill>
              <a:round/>
              <a:headEnd/>
              <a:tailEnd/>
            </a:ln>
            <a:effectLst/>
          </p:spPr>
          <p:txBody>
            <a:bodyPr wrap="none" lIns="82943" tIns="41471" rIns="82943" bIns="41471" anchor="t"/>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Big Data</a:t>
              </a:r>
            </a:p>
          </p:txBody>
        </p:sp>
        <p:sp>
          <p:nvSpPr>
            <p:cNvPr id="14" name="Freeform 297"/>
            <p:cNvSpPr>
              <a:spLocks noChangeArrowheads="1"/>
            </p:cNvSpPr>
            <p:nvPr/>
          </p:nvSpPr>
          <p:spPr bwMode="auto">
            <a:xfrm>
              <a:off x="6171524" y="905325"/>
              <a:ext cx="2849569" cy="2985056"/>
            </a:xfrm>
            <a:custGeom>
              <a:avLst/>
              <a:gdLst>
                <a:gd name="T0" fmla="*/ 8098 w 8099"/>
                <a:gd name="T1" fmla="*/ 5292 h 5293"/>
                <a:gd name="T2" fmla="*/ 0 w 8099"/>
                <a:gd name="T3" fmla="*/ 5292 h 5293"/>
                <a:gd name="T4" fmla="*/ 0 w 8099"/>
                <a:gd name="T5" fmla="*/ 0 h 5293"/>
                <a:gd name="T6" fmla="*/ 8098 w 8099"/>
                <a:gd name="T7" fmla="*/ 0 h 5293"/>
                <a:gd name="T8" fmla="*/ 8098 w 8099"/>
                <a:gd name="T9" fmla="*/ 5292 h 5293"/>
              </a:gdLst>
              <a:ahLst/>
              <a:cxnLst>
                <a:cxn ang="0">
                  <a:pos x="T0" y="T1"/>
                </a:cxn>
                <a:cxn ang="0">
                  <a:pos x="T2" y="T3"/>
                </a:cxn>
                <a:cxn ang="0">
                  <a:pos x="T4" y="T5"/>
                </a:cxn>
                <a:cxn ang="0">
                  <a:pos x="T6" y="T7"/>
                </a:cxn>
                <a:cxn ang="0">
                  <a:pos x="T8" y="T9"/>
                </a:cxn>
              </a:cxnLst>
              <a:rect l="0" t="0" r="r" b="b"/>
              <a:pathLst>
                <a:path w="8099" h="5293">
                  <a:moveTo>
                    <a:pt x="8098" y="5292"/>
                  </a:moveTo>
                  <a:lnTo>
                    <a:pt x="0" y="5292"/>
                  </a:lnTo>
                  <a:lnTo>
                    <a:pt x="0" y="0"/>
                  </a:lnTo>
                  <a:lnTo>
                    <a:pt x="8098" y="0"/>
                  </a:lnTo>
                  <a:lnTo>
                    <a:pt x="8098" y="5292"/>
                  </a:lnTo>
                </a:path>
              </a:pathLst>
            </a:custGeom>
            <a:solidFill>
              <a:srgbClr val="C6BFDF"/>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Development support</a:t>
              </a:r>
            </a:p>
          </p:txBody>
        </p:sp>
        <p:sp>
          <p:nvSpPr>
            <p:cNvPr id="18" name="Freeform 1"/>
            <p:cNvSpPr>
              <a:spLocks noChangeArrowheads="1"/>
            </p:cNvSpPr>
            <p:nvPr/>
          </p:nvSpPr>
          <p:spPr bwMode="auto">
            <a:xfrm>
              <a:off x="45783" y="60806"/>
              <a:ext cx="9051429" cy="6762857"/>
            </a:xfrm>
            <a:custGeom>
              <a:avLst/>
              <a:gdLst>
                <a:gd name="T0" fmla="*/ 110 w 26729"/>
                <a:gd name="T1" fmla="*/ 11 h 16277"/>
                <a:gd name="T2" fmla="*/ 110 w 26729"/>
                <a:gd name="T3" fmla="*/ 1 h 16277"/>
                <a:gd name="T4" fmla="*/ 56 w 26729"/>
                <a:gd name="T5" fmla="*/ 14 h 16277"/>
                <a:gd name="T6" fmla="*/ 18 w 26729"/>
                <a:gd name="T7" fmla="*/ 47 h 16277"/>
                <a:gd name="T8" fmla="*/ 1 w 26729"/>
                <a:gd name="T9" fmla="*/ 110 h 16277"/>
                <a:gd name="T10" fmla="*/ 1 w 26729"/>
                <a:gd name="T11" fmla="*/ 16166 h 16277"/>
                <a:gd name="T12" fmla="*/ 14 w 26729"/>
                <a:gd name="T13" fmla="*/ 16220 h 16277"/>
                <a:gd name="T14" fmla="*/ 47 w 26729"/>
                <a:gd name="T15" fmla="*/ 16258 h 16277"/>
                <a:gd name="T16" fmla="*/ 110 w 26729"/>
                <a:gd name="T17" fmla="*/ 16276 h 16277"/>
                <a:gd name="T18" fmla="*/ 26618 w 26729"/>
                <a:gd name="T19" fmla="*/ 16276 h 16277"/>
                <a:gd name="T20" fmla="*/ 26672 w 26729"/>
                <a:gd name="T21" fmla="*/ 16262 h 16277"/>
                <a:gd name="T22" fmla="*/ 26711 w 26729"/>
                <a:gd name="T23" fmla="*/ 16229 h 16277"/>
                <a:gd name="T24" fmla="*/ 26728 w 26729"/>
                <a:gd name="T25" fmla="*/ 16166 h 16277"/>
                <a:gd name="T26" fmla="*/ 26728 w 26729"/>
                <a:gd name="T27" fmla="*/ 110 h 16277"/>
                <a:gd name="T28" fmla="*/ 26714 w 26729"/>
                <a:gd name="T29" fmla="*/ 56 h 16277"/>
                <a:gd name="T30" fmla="*/ 26682 w 26729"/>
                <a:gd name="T31" fmla="*/ 18 h 16277"/>
                <a:gd name="T32" fmla="*/ 26618 w 26729"/>
                <a:gd name="T33" fmla="*/ 1 h 16277"/>
                <a:gd name="T34" fmla="*/ 110 w 26729"/>
                <a:gd name="T35" fmla="*/ 1 h 16277"/>
                <a:gd name="T36" fmla="*/ 110 w 26729"/>
                <a:gd name="T37" fmla="*/ 11 h 16277"/>
                <a:gd name="T38" fmla="*/ 110 w 26729"/>
                <a:gd name="T39" fmla="*/ 20 h 16277"/>
                <a:gd name="T40" fmla="*/ 26618 w 26729"/>
                <a:gd name="T41" fmla="*/ 20 h 16277"/>
                <a:gd name="T42" fmla="*/ 26670 w 26729"/>
                <a:gd name="T43" fmla="*/ 34 h 16277"/>
                <a:gd name="T44" fmla="*/ 26703 w 26729"/>
                <a:gd name="T45" fmla="*/ 81 h 16277"/>
                <a:gd name="T46" fmla="*/ 26708 w 26729"/>
                <a:gd name="T47" fmla="*/ 102 h 16277"/>
                <a:gd name="T48" fmla="*/ 26708 w 26729"/>
                <a:gd name="T49" fmla="*/ 108 h 16277"/>
                <a:gd name="T50" fmla="*/ 26708 w 26729"/>
                <a:gd name="T51" fmla="*/ 110 h 16277"/>
                <a:gd name="T52" fmla="*/ 26708 w 26729"/>
                <a:gd name="T53" fmla="*/ 16166 h 16277"/>
                <a:gd name="T54" fmla="*/ 26694 w 26729"/>
                <a:gd name="T55" fmla="*/ 16218 h 16277"/>
                <a:gd name="T56" fmla="*/ 26647 w 26729"/>
                <a:gd name="T57" fmla="*/ 16251 h 16277"/>
                <a:gd name="T58" fmla="*/ 26627 w 26729"/>
                <a:gd name="T59" fmla="*/ 16255 h 16277"/>
                <a:gd name="T60" fmla="*/ 26620 w 26729"/>
                <a:gd name="T61" fmla="*/ 16255 h 16277"/>
                <a:gd name="T62" fmla="*/ 26619 w 26729"/>
                <a:gd name="T63" fmla="*/ 16255 h 16277"/>
                <a:gd name="T64" fmla="*/ 26618 w 26729"/>
                <a:gd name="T65" fmla="*/ 16255 h 16277"/>
                <a:gd name="T66" fmla="*/ 110 w 26729"/>
                <a:gd name="T67" fmla="*/ 16255 h 16277"/>
                <a:gd name="T68" fmla="*/ 58 w 26729"/>
                <a:gd name="T69" fmla="*/ 16242 h 16277"/>
                <a:gd name="T70" fmla="*/ 26 w 26729"/>
                <a:gd name="T71" fmla="*/ 16195 h 16277"/>
                <a:gd name="T72" fmla="*/ 21 w 26729"/>
                <a:gd name="T73" fmla="*/ 16174 h 16277"/>
                <a:gd name="T74" fmla="*/ 21 w 26729"/>
                <a:gd name="T75" fmla="*/ 16168 h 16277"/>
                <a:gd name="T76" fmla="*/ 20 w 26729"/>
                <a:gd name="T77" fmla="*/ 16167 h 16277"/>
                <a:gd name="T78" fmla="*/ 20 w 26729"/>
                <a:gd name="T79" fmla="*/ 16166 h 16277"/>
                <a:gd name="T80" fmla="*/ 20 w 26729"/>
                <a:gd name="T81" fmla="*/ 110 h 16277"/>
                <a:gd name="T82" fmla="*/ 34 w 26729"/>
                <a:gd name="T83" fmla="*/ 58 h 16277"/>
                <a:gd name="T84" fmla="*/ 81 w 26729"/>
                <a:gd name="T85" fmla="*/ 26 h 16277"/>
                <a:gd name="T86" fmla="*/ 102 w 26729"/>
                <a:gd name="T87" fmla="*/ 21 h 16277"/>
                <a:gd name="T88" fmla="*/ 108 w 26729"/>
                <a:gd name="T89" fmla="*/ 21 h 16277"/>
                <a:gd name="T90" fmla="*/ 110 w 26729"/>
                <a:gd name="T91" fmla="*/ 20 h 16277"/>
                <a:gd name="T92" fmla="*/ 110 w 26729"/>
                <a:gd name="T93" fmla="*/ 11 h 16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729" h="16277">
                  <a:moveTo>
                    <a:pt x="110" y="11"/>
                  </a:moveTo>
                  <a:lnTo>
                    <a:pt x="110" y="1"/>
                  </a:lnTo>
                  <a:cubicBezTo>
                    <a:pt x="109" y="1"/>
                    <a:pt x="83" y="0"/>
                    <a:pt x="56" y="14"/>
                  </a:cubicBezTo>
                  <a:cubicBezTo>
                    <a:pt x="42" y="21"/>
                    <a:pt x="28" y="31"/>
                    <a:pt x="18" y="47"/>
                  </a:cubicBezTo>
                  <a:cubicBezTo>
                    <a:pt x="8" y="63"/>
                    <a:pt x="0" y="84"/>
                    <a:pt x="1" y="110"/>
                  </a:cubicBezTo>
                  <a:lnTo>
                    <a:pt x="1" y="16166"/>
                  </a:lnTo>
                  <a:cubicBezTo>
                    <a:pt x="1" y="16167"/>
                    <a:pt x="0" y="16193"/>
                    <a:pt x="14" y="16220"/>
                  </a:cubicBezTo>
                  <a:cubicBezTo>
                    <a:pt x="21" y="16234"/>
                    <a:pt x="31" y="16248"/>
                    <a:pt x="47" y="16258"/>
                  </a:cubicBezTo>
                  <a:cubicBezTo>
                    <a:pt x="63" y="16268"/>
                    <a:pt x="84" y="16276"/>
                    <a:pt x="110" y="16276"/>
                  </a:cubicBezTo>
                  <a:lnTo>
                    <a:pt x="26618" y="16276"/>
                  </a:lnTo>
                  <a:cubicBezTo>
                    <a:pt x="26620" y="16275"/>
                    <a:pt x="26645" y="16276"/>
                    <a:pt x="26672" y="16262"/>
                  </a:cubicBezTo>
                  <a:cubicBezTo>
                    <a:pt x="26686" y="16255"/>
                    <a:pt x="26700" y="16245"/>
                    <a:pt x="26711" y="16229"/>
                  </a:cubicBezTo>
                  <a:cubicBezTo>
                    <a:pt x="26721" y="16213"/>
                    <a:pt x="26728" y="16192"/>
                    <a:pt x="26728" y="16166"/>
                  </a:cubicBezTo>
                  <a:lnTo>
                    <a:pt x="26728" y="110"/>
                  </a:lnTo>
                  <a:cubicBezTo>
                    <a:pt x="26727" y="109"/>
                    <a:pt x="26728" y="83"/>
                    <a:pt x="26714" y="56"/>
                  </a:cubicBezTo>
                  <a:cubicBezTo>
                    <a:pt x="26708" y="42"/>
                    <a:pt x="26697" y="28"/>
                    <a:pt x="26682" y="18"/>
                  </a:cubicBezTo>
                  <a:cubicBezTo>
                    <a:pt x="26666" y="8"/>
                    <a:pt x="26645" y="0"/>
                    <a:pt x="26618" y="1"/>
                  </a:cubicBezTo>
                  <a:lnTo>
                    <a:pt x="110" y="1"/>
                  </a:lnTo>
                  <a:lnTo>
                    <a:pt x="110" y="11"/>
                  </a:lnTo>
                  <a:lnTo>
                    <a:pt x="110" y="20"/>
                  </a:lnTo>
                  <a:lnTo>
                    <a:pt x="26618" y="20"/>
                  </a:lnTo>
                  <a:cubicBezTo>
                    <a:pt x="26642" y="21"/>
                    <a:pt x="26658" y="26"/>
                    <a:pt x="26670" y="34"/>
                  </a:cubicBezTo>
                  <a:cubicBezTo>
                    <a:pt x="26689" y="47"/>
                    <a:pt x="26698" y="65"/>
                    <a:pt x="26703" y="81"/>
                  </a:cubicBezTo>
                  <a:cubicBezTo>
                    <a:pt x="26706" y="89"/>
                    <a:pt x="26707" y="97"/>
                    <a:pt x="26708" y="102"/>
                  </a:cubicBezTo>
                  <a:cubicBezTo>
                    <a:pt x="26708" y="104"/>
                    <a:pt x="26708" y="106"/>
                    <a:pt x="26708" y="108"/>
                  </a:cubicBezTo>
                  <a:lnTo>
                    <a:pt x="26708" y="110"/>
                  </a:lnTo>
                  <a:lnTo>
                    <a:pt x="26708" y="16166"/>
                  </a:lnTo>
                  <a:cubicBezTo>
                    <a:pt x="26708" y="16190"/>
                    <a:pt x="26702" y="16206"/>
                    <a:pt x="26694" y="16218"/>
                  </a:cubicBezTo>
                  <a:cubicBezTo>
                    <a:pt x="26682" y="16237"/>
                    <a:pt x="26663" y="16246"/>
                    <a:pt x="26647" y="16251"/>
                  </a:cubicBezTo>
                  <a:cubicBezTo>
                    <a:pt x="26639" y="16253"/>
                    <a:pt x="26631" y="16254"/>
                    <a:pt x="26627" y="16255"/>
                  </a:cubicBezTo>
                  <a:cubicBezTo>
                    <a:pt x="26624" y="16255"/>
                    <a:pt x="26622" y="16255"/>
                    <a:pt x="26620" y="16255"/>
                  </a:cubicBezTo>
                  <a:lnTo>
                    <a:pt x="26619" y="16255"/>
                  </a:lnTo>
                  <a:lnTo>
                    <a:pt x="26618" y="16255"/>
                  </a:lnTo>
                  <a:lnTo>
                    <a:pt x="110" y="16255"/>
                  </a:lnTo>
                  <a:cubicBezTo>
                    <a:pt x="86" y="16255"/>
                    <a:pt x="71" y="16250"/>
                    <a:pt x="58" y="16242"/>
                  </a:cubicBezTo>
                  <a:cubicBezTo>
                    <a:pt x="39" y="16229"/>
                    <a:pt x="30" y="16211"/>
                    <a:pt x="26" y="16195"/>
                  </a:cubicBezTo>
                  <a:cubicBezTo>
                    <a:pt x="23" y="16187"/>
                    <a:pt x="22" y="16179"/>
                    <a:pt x="21" y="16174"/>
                  </a:cubicBezTo>
                  <a:cubicBezTo>
                    <a:pt x="21" y="16172"/>
                    <a:pt x="21" y="16170"/>
                    <a:pt x="21" y="16168"/>
                  </a:cubicBezTo>
                  <a:lnTo>
                    <a:pt x="20" y="16167"/>
                  </a:lnTo>
                  <a:lnTo>
                    <a:pt x="20" y="16166"/>
                  </a:lnTo>
                  <a:lnTo>
                    <a:pt x="20" y="110"/>
                  </a:lnTo>
                  <a:cubicBezTo>
                    <a:pt x="21" y="86"/>
                    <a:pt x="26" y="71"/>
                    <a:pt x="34" y="58"/>
                  </a:cubicBezTo>
                  <a:cubicBezTo>
                    <a:pt x="47" y="39"/>
                    <a:pt x="65" y="30"/>
                    <a:pt x="81" y="26"/>
                  </a:cubicBezTo>
                  <a:cubicBezTo>
                    <a:pt x="89" y="23"/>
                    <a:pt x="96" y="22"/>
                    <a:pt x="102" y="21"/>
                  </a:cubicBezTo>
                  <a:cubicBezTo>
                    <a:pt x="104" y="21"/>
                    <a:pt x="106" y="21"/>
                    <a:pt x="108" y="21"/>
                  </a:cubicBezTo>
                  <a:lnTo>
                    <a:pt x="110" y="20"/>
                  </a:lnTo>
                  <a:lnTo>
                    <a:pt x="110" y="11"/>
                  </a:lnTo>
                </a:path>
              </a:pathLst>
            </a:custGeom>
            <a:solidFill>
              <a:srgbClr val="00A6E7"/>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pPr algn="l"/>
              <a:r>
                <a:rPr lang="en-US" altLang="ja-JP" sz="1029" noProof="1">
                  <a:latin typeface="Meiryo UI" panose="020B0604030504040204" pitchFamily="50" charset="-128"/>
                  <a:ea typeface="Meiryo UI" panose="020B0604030504040204" pitchFamily="50" charset="-128"/>
                  <a:cs typeface="Meiryo UI" panose="020B0604030504040204" pitchFamily="50" charset="-128"/>
                </a:rPr>
                <a:t>OSS bird's-eye view 2019 (2019/4/19)</a:t>
              </a:r>
              <a:endParaRPr lang="ja-JP" altLang="en-US" sz="1029"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Freeform 50"/>
            <p:cNvSpPr>
              <a:spLocks noChangeArrowheads="1"/>
            </p:cNvSpPr>
            <p:nvPr/>
          </p:nvSpPr>
          <p:spPr bwMode="auto">
            <a:xfrm>
              <a:off x="104173" y="368659"/>
              <a:ext cx="2862826" cy="1805844"/>
            </a:xfrm>
            <a:custGeom>
              <a:avLst/>
              <a:gdLst>
                <a:gd name="T0" fmla="*/ 8335 w 8336"/>
                <a:gd name="T1" fmla="*/ 4819 h 4820"/>
                <a:gd name="T2" fmla="*/ 0 w 8336"/>
                <a:gd name="T3" fmla="*/ 4819 h 4820"/>
                <a:gd name="T4" fmla="*/ 0 w 8336"/>
                <a:gd name="T5" fmla="*/ 0 h 4820"/>
                <a:gd name="T6" fmla="*/ 8335 w 8336"/>
                <a:gd name="T7" fmla="*/ 0 h 4820"/>
                <a:gd name="T8" fmla="*/ 8335 w 8336"/>
                <a:gd name="T9" fmla="*/ 4819 h 4820"/>
              </a:gdLst>
              <a:ahLst/>
              <a:cxnLst>
                <a:cxn ang="0">
                  <a:pos x="T0" y="T1"/>
                </a:cxn>
                <a:cxn ang="0">
                  <a:pos x="T2" y="T3"/>
                </a:cxn>
                <a:cxn ang="0">
                  <a:pos x="T4" y="T5"/>
                </a:cxn>
                <a:cxn ang="0">
                  <a:pos x="T6" y="T7"/>
                </a:cxn>
                <a:cxn ang="0">
                  <a:pos x="T8" y="T9"/>
                </a:cxn>
              </a:cxnLst>
              <a:rect l="0" t="0" r="r" b="b"/>
              <a:pathLst>
                <a:path w="8336" h="4820">
                  <a:moveTo>
                    <a:pt x="8335" y="4819"/>
                  </a:moveTo>
                  <a:lnTo>
                    <a:pt x="0" y="4819"/>
                  </a:lnTo>
                  <a:lnTo>
                    <a:pt x="0" y="0"/>
                  </a:lnTo>
                  <a:lnTo>
                    <a:pt x="8335" y="0"/>
                  </a:lnTo>
                  <a:lnTo>
                    <a:pt x="8335" y="4819"/>
                  </a:lnTo>
                </a:path>
              </a:pathLst>
            </a:custGeom>
            <a:solidFill>
              <a:srgbClr val="FCD697"/>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Desktop business applications</a:t>
              </a:r>
            </a:p>
          </p:txBody>
        </p:sp>
        <p:sp>
          <p:nvSpPr>
            <p:cNvPr id="7" name="Freeform 196"/>
            <p:cNvSpPr>
              <a:spLocks noChangeArrowheads="1"/>
            </p:cNvSpPr>
            <p:nvPr/>
          </p:nvSpPr>
          <p:spPr bwMode="auto">
            <a:xfrm>
              <a:off x="104174" y="4250858"/>
              <a:ext cx="1921323" cy="2425521"/>
            </a:xfrm>
            <a:custGeom>
              <a:avLst/>
              <a:gdLst>
                <a:gd name="T0" fmla="*/ 8335 w 8336"/>
                <a:gd name="T1" fmla="*/ 3826 h 3827"/>
                <a:gd name="T2" fmla="*/ 0 w 8336"/>
                <a:gd name="T3" fmla="*/ 3826 h 3827"/>
                <a:gd name="T4" fmla="*/ 0 w 8336"/>
                <a:gd name="T5" fmla="*/ 0 h 3827"/>
                <a:gd name="T6" fmla="*/ 8335 w 8336"/>
                <a:gd name="T7" fmla="*/ 0 h 3827"/>
                <a:gd name="T8" fmla="*/ 8335 w 8336"/>
                <a:gd name="T9" fmla="*/ 3826 h 3827"/>
              </a:gdLst>
              <a:ahLst/>
              <a:cxnLst>
                <a:cxn ang="0">
                  <a:pos x="T0" y="T1"/>
                </a:cxn>
                <a:cxn ang="0">
                  <a:pos x="T2" y="T3"/>
                </a:cxn>
                <a:cxn ang="0">
                  <a:pos x="T4" y="T5"/>
                </a:cxn>
                <a:cxn ang="0">
                  <a:pos x="T6" y="T7"/>
                </a:cxn>
                <a:cxn ang="0">
                  <a:pos x="T8" y="T9"/>
                </a:cxn>
              </a:cxnLst>
              <a:rect l="0" t="0" r="r" b="b"/>
              <a:pathLst>
                <a:path w="8336" h="3827">
                  <a:moveTo>
                    <a:pt x="8335" y="3826"/>
                  </a:moveTo>
                  <a:lnTo>
                    <a:pt x="0" y="3826"/>
                  </a:lnTo>
                  <a:lnTo>
                    <a:pt x="0" y="0"/>
                  </a:lnTo>
                  <a:lnTo>
                    <a:pt x="8335" y="0"/>
                  </a:lnTo>
                  <a:lnTo>
                    <a:pt x="8335" y="3826"/>
                  </a:lnTo>
                </a:path>
              </a:pathLst>
            </a:custGeom>
            <a:solidFill>
              <a:srgbClr val="F3F8FC"/>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Operations management</a:t>
              </a:r>
            </a:p>
          </p:txBody>
        </p:sp>
        <p:sp>
          <p:nvSpPr>
            <p:cNvPr id="10" name="Freeform 368"/>
            <p:cNvSpPr>
              <a:spLocks noChangeArrowheads="1"/>
            </p:cNvSpPr>
            <p:nvPr/>
          </p:nvSpPr>
          <p:spPr bwMode="auto">
            <a:xfrm>
              <a:off x="6162508" y="3923616"/>
              <a:ext cx="2858585" cy="1739236"/>
            </a:xfrm>
            <a:custGeom>
              <a:avLst/>
              <a:gdLst>
                <a:gd name="T0" fmla="*/ 8098 w 8099"/>
                <a:gd name="T1" fmla="*/ 4327 h 4328"/>
                <a:gd name="T2" fmla="*/ 0 w 8099"/>
                <a:gd name="T3" fmla="*/ 4327 h 4328"/>
                <a:gd name="T4" fmla="*/ 0 w 8099"/>
                <a:gd name="T5" fmla="*/ 0 h 4328"/>
                <a:gd name="T6" fmla="*/ 8098 w 8099"/>
                <a:gd name="T7" fmla="*/ 0 h 4328"/>
                <a:gd name="T8" fmla="*/ 8098 w 8099"/>
                <a:gd name="T9" fmla="*/ 4327 h 4328"/>
              </a:gdLst>
              <a:ahLst/>
              <a:cxnLst>
                <a:cxn ang="0">
                  <a:pos x="T0" y="T1"/>
                </a:cxn>
                <a:cxn ang="0">
                  <a:pos x="T2" y="T3"/>
                </a:cxn>
                <a:cxn ang="0">
                  <a:pos x="T4" y="T5"/>
                </a:cxn>
                <a:cxn ang="0">
                  <a:pos x="T6" y="T7"/>
                </a:cxn>
                <a:cxn ang="0">
                  <a:pos x="T8" y="T9"/>
                </a:cxn>
              </a:cxnLst>
              <a:rect l="0" t="0" r="r" b="b"/>
              <a:pathLst>
                <a:path w="8099" h="4328">
                  <a:moveTo>
                    <a:pt x="8098" y="4327"/>
                  </a:moveTo>
                  <a:lnTo>
                    <a:pt x="0" y="4327"/>
                  </a:lnTo>
                  <a:lnTo>
                    <a:pt x="0" y="0"/>
                  </a:lnTo>
                  <a:lnTo>
                    <a:pt x="8098" y="0"/>
                  </a:lnTo>
                  <a:lnTo>
                    <a:pt x="8098" y="4327"/>
                  </a:lnTo>
                </a:path>
              </a:pathLst>
            </a:custGeom>
            <a:solidFill>
              <a:srgbClr val="F0BFA6"/>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Security</a:t>
              </a:r>
            </a:p>
          </p:txBody>
        </p:sp>
        <p:sp>
          <p:nvSpPr>
            <p:cNvPr id="11" name="Freeform 429"/>
            <p:cNvSpPr>
              <a:spLocks noChangeArrowheads="1"/>
            </p:cNvSpPr>
            <p:nvPr/>
          </p:nvSpPr>
          <p:spPr bwMode="auto">
            <a:xfrm>
              <a:off x="6162508" y="5686812"/>
              <a:ext cx="2858585" cy="1084600"/>
            </a:xfrm>
            <a:custGeom>
              <a:avLst/>
              <a:gdLst>
                <a:gd name="T0" fmla="*/ 8098 w 8099"/>
                <a:gd name="T1" fmla="*/ 3044 h 3045"/>
                <a:gd name="T2" fmla="*/ 0 w 8099"/>
                <a:gd name="T3" fmla="*/ 3044 h 3045"/>
                <a:gd name="T4" fmla="*/ 0 w 8099"/>
                <a:gd name="T5" fmla="*/ 0 h 3045"/>
                <a:gd name="T6" fmla="*/ 8098 w 8099"/>
                <a:gd name="T7" fmla="*/ 0 h 3045"/>
                <a:gd name="T8" fmla="*/ 8098 w 8099"/>
                <a:gd name="T9" fmla="*/ 3044 h 3045"/>
              </a:gdLst>
              <a:ahLst/>
              <a:cxnLst>
                <a:cxn ang="0">
                  <a:pos x="T0" y="T1"/>
                </a:cxn>
                <a:cxn ang="0">
                  <a:pos x="T2" y="T3"/>
                </a:cxn>
                <a:cxn ang="0">
                  <a:pos x="T4" y="T5"/>
                </a:cxn>
                <a:cxn ang="0">
                  <a:pos x="T6" y="T7"/>
                </a:cxn>
                <a:cxn ang="0">
                  <a:pos x="T8" y="T9"/>
                </a:cxn>
              </a:cxnLst>
              <a:rect l="0" t="0" r="r" b="b"/>
              <a:pathLst>
                <a:path w="8099" h="3045">
                  <a:moveTo>
                    <a:pt x="8098" y="3044"/>
                  </a:moveTo>
                  <a:lnTo>
                    <a:pt x="0" y="3044"/>
                  </a:lnTo>
                  <a:lnTo>
                    <a:pt x="0" y="0"/>
                  </a:lnTo>
                  <a:lnTo>
                    <a:pt x="8098" y="0"/>
                  </a:lnTo>
                  <a:lnTo>
                    <a:pt x="8098" y="3044"/>
                  </a:lnTo>
                </a:path>
              </a:pathLst>
            </a:custGeom>
            <a:solidFill>
              <a:srgbClr val="E6E6E7"/>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File servers, mail servers, etc.</a:t>
              </a:r>
              <a:r>
                <a:rPr lang="ja-JP" altLang="en-US" sz="457">
                  <a:latin typeface="Meiryo UI" panose="020B0604030504040204" pitchFamily="50" charset="-128"/>
                  <a:ea typeface="Meiryo UI" panose="020B0604030504040204" pitchFamily="50" charset="-128"/>
                  <a:cs typeface="Meiryo UI" panose="020B0604030504040204" pitchFamily="50" charset="-128"/>
                </a:rPr>
                <a:t>　　</a:t>
              </a:r>
              <a:endParaRPr lang="en-US" altLang="ja-JP" sz="457" dirty="0">
                <a:solidFill>
                  <a:schemeClr val="accent2"/>
                </a:solidFill>
                <a:latin typeface="Meiryo UI" panose="020B0604030504040204" pitchFamily="50" charset="-128"/>
                <a:ea typeface="Meiryo UI" panose="020B0604030504040204" pitchFamily="50" charset="-128"/>
                <a:cs typeface="Meiryo UI" panose="020B0604030504040204" pitchFamily="50" charset="-128"/>
              </a:endParaRPr>
            </a:p>
            <a:p>
              <a:endParaRPr lang="en-US" altLang="ja-JP" sz="457" dirty="0">
                <a:solidFill>
                  <a:schemeClr val="accent2"/>
                </a:solidFill>
                <a:latin typeface="Meiryo UI" panose="020B0604030504040204" pitchFamily="50" charset="-128"/>
                <a:ea typeface="Meiryo UI" panose="020B0604030504040204" pitchFamily="50" charset="-128"/>
                <a:cs typeface="Meiryo UI" panose="020B0604030504040204" pitchFamily="50" charset="-128"/>
              </a:endParaRPr>
            </a:p>
            <a:p>
              <a:endParaRPr lang="ja-JP" altLang="en-US" sz="457" dirty="0">
                <a:solidFill>
                  <a:schemeClr val="accent2"/>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3" name="Freeform 6"/>
            <p:cNvSpPr>
              <a:spLocks noChangeArrowheads="1"/>
            </p:cNvSpPr>
            <p:nvPr/>
          </p:nvSpPr>
          <p:spPr bwMode="auto">
            <a:xfrm>
              <a:off x="2050167" y="4253507"/>
              <a:ext cx="916833" cy="2216368"/>
            </a:xfrm>
            <a:custGeom>
              <a:avLst/>
              <a:gdLst>
                <a:gd name="T0" fmla="*/ 2735 w 2736"/>
                <a:gd name="T1" fmla="*/ 4819 h 4820"/>
                <a:gd name="T2" fmla="*/ 0 w 2736"/>
                <a:gd name="T3" fmla="*/ 4819 h 4820"/>
                <a:gd name="T4" fmla="*/ 0 w 2736"/>
                <a:gd name="T5" fmla="*/ 0 h 4820"/>
                <a:gd name="T6" fmla="*/ 2735 w 2736"/>
                <a:gd name="T7" fmla="*/ 0 h 4820"/>
                <a:gd name="T8" fmla="*/ 2735 w 2736"/>
                <a:gd name="T9" fmla="*/ 4819 h 4820"/>
              </a:gdLst>
              <a:ahLst/>
              <a:cxnLst>
                <a:cxn ang="0">
                  <a:pos x="T0" y="T1"/>
                </a:cxn>
                <a:cxn ang="0">
                  <a:pos x="T2" y="T3"/>
                </a:cxn>
                <a:cxn ang="0">
                  <a:pos x="T4" y="T5"/>
                </a:cxn>
                <a:cxn ang="0">
                  <a:pos x="T6" y="T7"/>
                </a:cxn>
                <a:cxn ang="0">
                  <a:pos x="T8" y="T9"/>
                </a:cxn>
              </a:cxnLst>
              <a:rect l="0" t="0" r="r" b="b"/>
              <a:pathLst>
                <a:path w="2736" h="4820">
                  <a:moveTo>
                    <a:pt x="2735" y="4819"/>
                  </a:moveTo>
                  <a:lnTo>
                    <a:pt x="0" y="4819"/>
                  </a:lnTo>
                  <a:lnTo>
                    <a:pt x="0" y="0"/>
                  </a:lnTo>
                  <a:lnTo>
                    <a:pt x="2735" y="0"/>
                  </a:lnTo>
                  <a:lnTo>
                    <a:pt x="2735" y="4819"/>
                  </a:lnTo>
                </a:path>
              </a:pathLst>
            </a:custGeom>
            <a:solidFill>
              <a:srgbClr val="F4F7F3"/>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Web site construction</a:t>
              </a:r>
            </a:p>
          </p:txBody>
        </p:sp>
        <p:sp>
          <p:nvSpPr>
            <p:cNvPr id="16" name="Freeform 33"/>
            <p:cNvSpPr>
              <a:spLocks noChangeArrowheads="1"/>
            </p:cNvSpPr>
            <p:nvPr/>
          </p:nvSpPr>
          <p:spPr bwMode="auto">
            <a:xfrm>
              <a:off x="3047157" y="3964804"/>
              <a:ext cx="3000177" cy="2816330"/>
            </a:xfrm>
            <a:custGeom>
              <a:avLst/>
              <a:gdLst>
                <a:gd name="T0" fmla="*/ 0 w 3904"/>
                <a:gd name="T1" fmla="*/ 3595 h 3596"/>
                <a:gd name="T2" fmla="*/ 3903 w 3904"/>
                <a:gd name="T3" fmla="*/ 3595 h 3596"/>
                <a:gd name="T4" fmla="*/ 3903 w 3904"/>
                <a:gd name="T5" fmla="*/ 0 h 3596"/>
                <a:gd name="T6" fmla="*/ 0 w 3904"/>
                <a:gd name="T7" fmla="*/ 0 h 3596"/>
                <a:gd name="T8" fmla="*/ 0 w 3904"/>
                <a:gd name="T9" fmla="*/ 3595 h 3596"/>
              </a:gdLst>
              <a:ahLst/>
              <a:cxnLst>
                <a:cxn ang="0">
                  <a:pos x="T0" y="T1"/>
                </a:cxn>
                <a:cxn ang="0">
                  <a:pos x="T2" y="T3"/>
                </a:cxn>
                <a:cxn ang="0">
                  <a:pos x="T4" y="T5"/>
                </a:cxn>
                <a:cxn ang="0">
                  <a:pos x="T6" y="T7"/>
                </a:cxn>
                <a:cxn ang="0">
                  <a:pos x="T8" y="T9"/>
                </a:cxn>
              </a:cxnLst>
              <a:rect l="0" t="0" r="r" b="b"/>
              <a:pathLst>
                <a:path w="3904" h="3596">
                  <a:moveTo>
                    <a:pt x="0" y="3595"/>
                  </a:moveTo>
                  <a:lnTo>
                    <a:pt x="3903" y="3595"/>
                  </a:lnTo>
                  <a:lnTo>
                    <a:pt x="3903" y="0"/>
                  </a:lnTo>
                  <a:lnTo>
                    <a:pt x="0" y="0"/>
                  </a:lnTo>
                  <a:lnTo>
                    <a:pt x="0" y="3595"/>
                  </a:lnTo>
                </a:path>
              </a:pathLst>
            </a:custGeom>
            <a:solidFill>
              <a:srgbClr val="BAD9EA"/>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OS, virtualization, cloud</a:t>
              </a:r>
            </a:p>
          </p:txBody>
        </p:sp>
        <p:grpSp>
          <p:nvGrpSpPr>
            <p:cNvPr id="4" name="グループ化 3"/>
            <p:cNvGrpSpPr/>
            <p:nvPr/>
          </p:nvGrpSpPr>
          <p:grpSpPr>
            <a:xfrm>
              <a:off x="1101829" y="548060"/>
              <a:ext cx="884377" cy="214641"/>
              <a:chOff x="1518262" y="786348"/>
              <a:chExt cx="1249247" cy="300498"/>
            </a:xfrm>
          </p:grpSpPr>
          <p:sp>
            <p:nvSpPr>
              <p:cNvPr id="35" name="正方形/長方形 34"/>
              <p:cNvSpPr/>
              <p:nvPr/>
            </p:nvSpPr>
            <p:spPr bwMode="gray">
              <a:xfrm>
                <a:off x="1518262" y="890223"/>
                <a:ext cx="1249247" cy="196623"/>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2"/>
                  </a:rPr>
                  <a:t>Pentaho</a:t>
                </a:r>
                <a:endParaRPr kumimoji="0" lang="en-US" altLang="ja-JP" sz="457" kern="0" dirty="0">
                  <a:latin typeface="Meiryo UI" pitchFamily="50" charset="-128"/>
                  <a:ea typeface="Meiryo UI" pitchFamily="50" charset="-128"/>
                  <a:cs typeface="Meiryo UI" pitchFamily="50" charset="-128"/>
                </a:endParaRPr>
              </a:p>
            </p:txBody>
          </p:sp>
          <p:sp>
            <p:nvSpPr>
              <p:cNvPr id="36" name="テキスト ボックス 35"/>
              <p:cNvSpPr txBox="1"/>
              <p:nvPr/>
            </p:nvSpPr>
            <p:spPr bwMode="gray">
              <a:xfrm>
                <a:off x="1518262" y="786348"/>
                <a:ext cx="1249247" cy="145232"/>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BA/BI</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 name="グループ化 1"/>
            <p:cNvGrpSpPr/>
            <p:nvPr/>
          </p:nvGrpSpPr>
          <p:grpSpPr>
            <a:xfrm>
              <a:off x="2037341" y="912844"/>
              <a:ext cx="892319" cy="525609"/>
              <a:chOff x="2843368" y="786348"/>
              <a:chExt cx="1249247" cy="697598"/>
            </a:xfrm>
          </p:grpSpPr>
          <p:sp>
            <p:nvSpPr>
              <p:cNvPr id="38" name="正方形/長方形 37"/>
              <p:cNvSpPr/>
              <p:nvPr/>
            </p:nvSpPr>
            <p:spPr bwMode="gray">
              <a:xfrm>
                <a:off x="2843368" y="931507"/>
                <a:ext cx="1249247" cy="552439"/>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3"/>
                  </a:rPr>
                  <a:t>Compiere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4"/>
                  </a:rPr>
                  <a:t>ERP5</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5"/>
                  </a:rPr>
                  <a:t>iDempiere</a:t>
                </a:r>
                <a:endParaRPr kumimoji="0" lang="en-US" altLang="ja-JP" sz="457" kern="0" dirty="0">
                  <a:latin typeface="Meiryo UI" pitchFamily="50" charset="-128"/>
                  <a:ea typeface="Meiryo UI" pitchFamily="50" charset="-128"/>
                  <a:cs typeface="Meiryo UI" pitchFamily="50" charset="-128"/>
                  <a:hlinkClick r:id="rId6"/>
                </a:endParaRPr>
              </a:p>
              <a:p>
                <a:r>
                  <a:rPr kumimoji="0" lang="en-US" altLang="ja-JP" sz="457" kern="0" noProof="1">
                    <a:latin typeface="Meiryo UI" pitchFamily="50" charset="-128"/>
                    <a:ea typeface="Meiryo UI" pitchFamily="50" charset="-128"/>
                    <a:cs typeface="Meiryo UI" pitchFamily="50" charset="-128"/>
                    <a:hlinkClick r:id="rId6"/>
                  </a:rPr>
                  <a:t>Openbravo</a:t>
                </a:r>
                <a:endParaRPr kumimoji="0" lang="en-US" altLang="ja-JP" sz="457" kern="0" dirty="0">
                  <a:latin typeface="Meiryo UI" pitchFamily="50" charset="-128"/>
                  <a:ea typeface="Meiryo UI" pitchFamily="50" charset="-128"/>
                  <a:cs typeface="Meiryo UI" pitchFamily="50" charset="-128"/>
                </a:endParaRPr>
              </a:p>
            </p:txBody>
          </p:sp>
          <p:sp>
            <p:nvSpPr>
              <p:cNvPr id="39" name="テキスト ボックス 38"/>
              <p:cNvSpPr txBox="1"/>
              <p:nvPr/>
            </p:nvSpPr>
            <p:spPr bwMode="gray">
              <a:xfrm>
                <a:off x="2843368" y="786348"/>
                <a:ext cx="1249247" cy="145231"/>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ERP</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40" name="グループ化 39"/>
            <p:cNvGrpSpPr/>
            <p:nvPr/>
          </p:nvGrpSpPr>
          <p:grpSpPr>
            <a:xfrm>
              <a:off x="1100034" y="1041557"/>
              <a:ext cx="886002" cy="295596"/>
              <a:chOff x="5686213" y="1408586"/>
              <a:chExt cx="3218525" cy="375614"/>
            </a:xfrm>
          </p:grpSpPr>
          <p:sp>
            <p:nvSpPr>
              <p:cNvPr id="41" name="正方形/長方形 40"/>
              <p:cNvSpPr/>
              <p:nvPr/>
            </p:nvSpPr>
            <p:spPr bwMode="gray">
              <a:xfrm>
                <a:off x="5686213" y="1518597"/>
                <a:ext cx="3218525" cy="265603"/>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7"/>
                  </a:rPr>
                  <a:t>Apache OpenOffice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8"/>
                  </a:rPr>
                  <a:t>LibreOffice</a:t>
                </a:r>
                <a:endParaRPr kumimoji="0" lang="en-US" altLang="ja-JP" sz="457" kern="0" dirty="0">
                  <a:latin typeface="Meiryo UI" pitchFamily="50" charset="-128"/>
                  <a:ea typeface="Meiryo UI" pitchFamily="50" charset="-128"/>
                  <a:cs typeface="Meiryo UI" pitchFamily="50" charset="-128"/>
                </a:endParaRPr>
              </a:p>
            </p:txBody>
          </p:sp>
          <p:sp>
            <p:nvSpPr>
              <p:cNvPr id="42" name="テキスト ボックス 41"/>
              <p:cNvSpPr txBox="1"/>
              <p:nvPr/>
            </p:nvSpPr>
            <p:spPr bwMode="gray">
              <a:xfrm>
                <a:off x="5686213" y="1408586"/>
                <a:ext cx="3218040" cy="129160"/>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Office Suites</a:t>
                </a:r>
              </a:p>
            </p:txBody>
          </p:sp>
        </p:grpSp>
        <p:grpSp>
          <p:nvGrpSpPr>
            <p:cNvPr id="6" name="グループ化 5"/>
            <p:cNvGrpSpPr/>
            <p:nvPr/>
          </p:nvGrpSpPr>
          <p:grpSpPr>
            <a:xfrm>
              <a:off x="1100034" y="1383221"/>
              <a:ext cx="888090" cy="731493"/>
              <a:chOff x="183020" y="2502725"/>
              <a:chExt cx="1249537" cy="1101116"/>
            </a:xfrm>
          </p:grpSpPr>
          <p:sp>
            <p:nvSpPr>
              <p:cNvPr id="44" name="正方形/長方形 43"/>
              <p:cNvSpPr/>
              <p:nvPr/>
            </p:nvSpPr>
            <p:spPr bwMode="gray">
              <a:xfrm>
                <a:off x="183310" y="2623900"/>
                <a:ext cx="1249247" cy="979941"/>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9"/>
                  </a:rPr>
                  <a:t>Asakusa Framework</a:t>
                </a:r>
                <a:endParaRPr kumimoji="0" lang="en-US" altLang="ja-JP" sz="457" kern="0" dirty="0">
                  <a:latin typeface="Meiryo UI" pitchFamily="50" charset="-128"/>
                  <a:ea typeface="Meiryo UI" pitchFamily="50" charset="-128"/>
                  <a:cs typeface="Meiryo UI" pitchFamily="50" charset="-128"/>
                  <a:hlinkClick r:id="rId10"/>
                </a:endParaRPr>
              </a:p>
              <a:p>
                <a:pPr>
                  <a:defRPr/>
                </a:pPr>
                <a:r>
                  <a:rPr kumimoji="0" lang="en-US" altLang="ja-JP" sz="457" kern="0" noProof="1">
                    <a:latin typeface="Meiryo UI" pitchFamily="50" charset="-128"/>
                    <a:ea typeface="Meiryo UI" pitchFamily="50" charset="-128"/>
                    <a:cs typeface="Meiryo UI" pitchFamily="50" charset="-128"/>
                    <a:hlinkClick r:id="rId11"/>
                  </a:rPr>
                  <a:t>Audacity</a:t>
                </a:r>
                <a:endParaRPr kumimoji="0" lang="en-US" altLang="ja-JP" sz="457" kern="0" dirty="0">
                  <a:latin typeface="Meiryo UI" pitchFamily="50" charset="-128"/>
                  <a:ea typeface="Meiryo UI" pitchFamily="50" charset="-128"/>
                  <a:cs typeface="Meiryo UI" pitchFamily="50" charset="-128"/>
                  <a:hlinkClick r:id="rId12"/>
                </a:endParaRPr>
              </a:p>
              <a:p>
                <a:pPr defTabSz="653156">
                  <a:defRPr/>
                </a:pPr>
                <a:r>
                  <a:rPr kumimoji="0" lang="en-US" altLang="ja-JP" sz="457" kern="0" noProof="1">
                    <a:latin typeface="Meiryo UI" pitchFamily="50" charset="-128"/>
                    <a:ea typeface="Meiryo UI" pitchFamily="50" charset="-128"/>
                    <a:cs typeface="Meiryo UI" pitchFamily="50" charset="-128"/>
                    <a:hlinkClick r:id="rId10"/>
                  </a:rPr>
                  <a:t>Blender</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3"/>
                  </a:rPr>
                  <a:t>Dia</a:t>
                </a:r>
                <a:endParaRPr kumimoji="0" lang="en-US" altLang="ja-JP" sz="457" kern="0" dirty="0">
                  <a:latin typeface="Meiryo UI" pitchFamily="50" charset="-128"/>
                  <a:ea typeface="Meiryo UI" pitchFamily="50" charset="-128"/>
                  <a:cs typeface="Meiryo UI" pitchFamily="50" charset="-128"/>
                </a:endParaRPr>
              </a:p>
              <a:p>
                <a:pPr defTabSz="653156">
                  <a:defRPr/>
                </a:pPr>
                <a:r>
                  <a:rPr lang="en-US" altLang="ja-JP" sz="457" noProof="1">
                    <a:latin typeface="Meiryo UI" panose="020B0604030504040204" pitchFamily="50" charset="-128"/>
                    <a:ea typeface="Meiryo UI" panose="020B0604030504040204" pitchFamily="50" charset="-128"/>
                    <a:hlinkClick r:id="rId14"/>
                  </a:rPr>
                  <a:t>e-Commap</a:t>
                </a:r>
                <a:endParaRPr kumimoji="0" lang="en-US" altLang="ja-JP" sz="100"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5"/>
                  </a:rPr>
                  <a:t>QGIS</a:t>
                </a:r>
                <a:endParaRPr kumimoji="0" lang="en-US" altLang="ja-JP" sz="457" u="sng"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6"/>
                  </a:rPr>
                  <a:t>WEKA</a:t>
                </a:r>
                <a:endParaRPr kumimoji="0" lang="en-US" altLang="ja-JP" sz="457" kern="0" dirty="0">
                  <a:latin typeface="Meiryo UI" pitchFamily="50" charset="-128"/>
                  <a:ea typeface="Meiryo UI" pitchFamily="50" charset="-128"/>
                  <a:cs typeface="Meiryo UI" pitchFamily="50" charset="-128"/>
                </a:endParaRPr>
              </a:p>
            </p:txBody>
          </p:sp>
          <p:sp>
            <p:nvSpPr>
              <p:cNvPr id="45" name="テキスト ボックス 44"/>
              <p:cNvSpPr txBox="1"/>
              <p:nvPr/>
            </p:nvSpPr>
            <p:spPr bwMode="gray">
              <a:xfrm>
                <a:off x="183020" y="2502725"/>
                <a:ext cx="1249247" cy="145161"/>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Professional software (such as CAD)</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3" name="グループ化 2"/>
            <p:cNvGrpSpPr/>
            <p:nvPr/>
          </p:nvGrpSpPr>
          <p:grpSpPr>
            <a:xfrm>
              <a:off x="2034258" y="548057"/>
              <a:ext cx="892319" cy="314547"/>
              <a:chOff x="1513251" y="1435438"/>
              <a:chExt cx="1249247" cy="464147"/>
            </a:xfrm>
          </p:grpSpPr>
          <p:sp>
            <p:nvSpPr>
              <p:cNvPr id="47" name="正方形/長方形 46"/>
              <p:cNvSpPr/>
              <p:nvPr/>
            </p:nvSpPr>
            <p:spPr bwMode="gray">
              <a:xfrm>
                <a:off x="1513251" y="1566871"/>
                <a:ext cx="1249247" cy="332714"/>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17"/>
                  </a:rPr>
                  <a:t>OpenPSA</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8"/>
                  </a:rPr>
                  <a:t>SugarCRM</a:t>
                </a:r>
                <a:endParaRPr kumimoji="0" lang="en-US" altLang="ja-JP" sz="457" kern="0" dirty="0">
                  <a:latin typeface="Meiryo UI" pitchFamily="50" charset="-128"/>
                  <a:ea typeface="Meiryo UI" pitchFamily="50" charset="-128"/>
                  <a:cs typeface="Meiryo UI" pitchFamily="50" charset="-128"/>
                </a:endParaRPr>
              </a:p>
            </p:txBody>
          </p:sp>
          <p:sp>
            <p:nvSpPr>
              <p:cNvPr id="48" name="テキスト ボックス 47"/>
              <p:cNvSpPr txBox="1"/>
              <p:nvPr/>
            </p:nvSpPr>
            <p:spPr bwMode="gray">
              <a:xfrm>
                <a:off x="1513251" y="1435438"/>
                <a:ext cx="1249247" cy="147066"/>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CRM</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2" name="グループ化 11"/>
            <p:cNvGrpSpPr/>
            <p:nvPr/>
          </p:nvGrpSpPr>
          <p:grpSpPr>
            <a:xfrm>
              <a:off x="1099133" y="785049"/>
              <a:ext cx="887075" cy="216516"/>
              <a:chOff x="1528253" y="1740333"/>
              <a:chExt cx="1248650" cy="335737"/>
            </a:xfrm>
          </p:grpSpPr>
          <p:sp>
            <p:nvSpPr>
              <p:cNvPr id="50" name="正方形/長方形 49"/>
              <p:cNvSpPr/>
              <p:nvPr/>
            </p:nvSpPr>
            <p:spPr bwMode="gray">
              <a:xfrm>
                <a:off x="1529523" y="1860596"/>
                <a:ext cx="1247379" cy="215474"/>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19"/>
                  </a:rPr>
                  <a:t>Zimbra</a:t>
                </a:r>
                <a:endParaRPr kumimoji="0" lang="en-US" altLang="ja-JP" sz="457" kern="0" dirty="0">
                  <a:latin typeface="Meiryo UI" pitchFamily="50" charset="-128"/>
                  <a:ea typeface="Meiryo UI" pitchFamily="50" charset="-128"/>
                  <a:cs typeface="Meiryo UI" pitchFamily="50" charset="-128"/>
                </a:endParaRPr>
              </a:p>
            </p:txBody>
          </p:sp>
          <p:sp>
            <p:nvSpPr>
              <p:cNvPr id="51" name="テキスト ボックス 50"/>
              <p:cNvSpPr txBox="1"/>
              <p:nvPr/>
            </p:nvSpPr>
            <p:spPr bwMode="gray">
              <a:xfrm>
                <a:off x="1528253" y="1740333"/>
                <a:ext cx="1248650" cy="153698"/>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Groupware</a:t>
                </a:r>
              </a:p>
            </p:txBody>
          </p:sp>
        </p:grpSp>
        <p:grpSp>
          <p:nvGrpSpPr>
            <p:cNvPr id="27" name="グループ化 26"/>
            <p:cNvGrpSpPr/>
            <p:nvPr/>
          </p:nvGrpSpPr>
          <p:grpSpPr>
            <a:xfrm>
              <a:off x="2036788" y="1898785"/>
              <a:ext cx="889789" cy="206906"/>
              <a:chOff x="2833469" y="2105575"/>
              <a:chExt cx="1249248" cy="289668"/>
            </a:xfrm>
          </p:grpSpPr>
          <p:sp>
            <p:nvSpPr>
              <p:cNvPr id="53" name="正方形/長方形 52"/>
              <p:cNvSpPr/>
              <p:nvPr/>
            </p:nvSpPr>
            <p:spPr bwMode="gray">
              <a:xfrm>
                <a:off x="2833469" y="2209046"/>
                <a:ext cx="1249248" cy="186197"/>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20"/>
                  </a:rPr>
                  <a:t>MosP</a:t>
                </a:r>
                <a:endParaRPr kumimoji="0" lang="en-US" altLang="ja-JP" sz="457" kern="0" dirty="0">
                  <a:latin typeface="Meiryo UI" pitchFamily="50" charset="-128"/>
                  <a:ea typeface="Meiryo UI" pitchFamily="50" charset="-128"/>
                  <a:cs typeface="Meiryo UI" pitchFamily="50" charset="-128"/>
                </a:endParaRPr>
              </a:p>
            </p:txBody>
          </p:sp>
          <p:sp>
            <p:nvSpPr>
              <p:cNvPr id="54" name="テキスト ボックス 53"/>
              <p:cNvSpPr txBox="1"/>
              <p:nvPr/>
            </p:nvSpPr>
            <p:spPr bwMode="gray">
              <a:xfrm>
                <a:off x="2833469" y="2105575"/>
                <a:ext cx="1249247" cy="145232"/>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Personnel and Salary</a:t>
                </a:r>
              </a:p>
            </p:txBody>
          </p:sp>
        </p:grpSp>
        <p:grpSp>
          <p:nvGrpSpPr>
            <p:cNvPr id="55" name="グループ化 54"/>
            <p:cNvGrpSpPr/>
            <p:nvPr/>
          </p:nvGrpSpPr>
          <p:grpSpPr>
            <a:xfrm>
              <a:off x="2036788" y="1476360"/>
              <a:ext cx="889788" cy="388243"/>
              <a:chOff x="5712997" y="1408586"/>
              <a:chExt cx="3201234" cy="493341"/>
            </a:xfrm>
          </p:grpSpPr>
          <p:sp>
            <p:nvSpPr>
              <p:cNvPr id="56" name="正方形/長方形 55"/>
              <p:cNvSpPr/>
              <p:nvPr/>
            </p:nvSpPr>
            <p:spPr bwMode="gray">
              <a:xfrm>
                <a:off x="5713747" y="1509584"/>
                <a:ext cx="3200484" cy="392343"/>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21"/>
                  </a:rPr>
                  <a:t>Asterisk</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2"/>
                  </a:rPr>
                  <a:t>LimeSurvey</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3"/>
                  </a:rPr>
                  <a:t>OTRS</a:t>
                </a:r>
                <a:endParaRPr kumimoji="0" lang="en-US" altLang="ja-JP" sz="457" kern="0" dirty="0">
                  <a:latin typeface="Meiryo UI" pitchFamily="50" charset="-128"/>
                  <a:ea typeface="Meiryo UI" pitchFamily="50" charset="-128"/>
                  <a:cs typeface="Meiryo UI" pitchFamily="50" charset="-128"/>
                </a:endParaRPr>
              </a:p>
            </p:txBody>
          </p:sp>
          <p:sp>
            <p:nvSpPr>
              <p:cNvPr id="57" name="テキスト ボックス 56"/>
              <p:cNvSpPr txBox="1"/>
              <p:nvPr/>
            </p:nvSpPr>
            <p:spPr bwMode="gray">
              <a:xfrm>
                <a:off x="5712997" y="1408586"/>
                <a:ext cx="3198690" cy="131819"/>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Operations and Manufacturing Management</a:t>
                </a:r>
              </a:p>
            </p:txBody>
          </p:sp>
        </p:grpSp>
        <p:grpSp>
          <p:nvGrpSpPr>
            <p:cNvPr id="61" name="グループ化 60"/>
            <p:cNvGrpSpPr/>
            <p:nvPr/>
          </p:nvGrpSpPr>
          <p:grpSpPr>
            <a:xfrm>
              <a:off x="2076002" y="4413325"/>
              <a:ext cx="855598" cy="1668957"/>
              <a:chOff x="5688124" y="1408586"/>
              <a:chExt cx="3107010" cy="2353286"/>
            </a:xfrm>
          </p:grpSpPr>
          <p:sp>
            <p:nvSpPr>
              <p:cNvPr id="62" name="正方形/長方形 61"/>
              <p:cNvSpPr/>
              <p:nvPr/>
            </p:nvSpPr>
            <p:spPr bwMode="gray">
              <a:xfrm>
                <a:off x="5688124" y="1546560"/>
                <a:ext cx="3107007" cy="2215312"/>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24"/>
                  </a:rPr>
                  <a:t>Alfresco</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5"/>
                  </a:rPr>
                  <a:t>Drupal</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6"/>
                  </a:rPr>
                  <a:t>eZ Publish</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7"/>
                  </a:rPr>
                  <a:t>Geeklog</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8"/>
                  </a:rPr>
                  <a:t>Iroha board</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9"/>
                  </a:rPr>
                  <a:t>Joomla!</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0"/>
                  </a:rPr>
                  <a:t>Liferay Portal</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1"/>
                  </a:rPr>
                  <a:t>moodle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2"/>
                  </a:rPr>
                  <a:t>Movable Type Open Source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3"/>
                  </a:rPr>
                  <a:t>NetCommons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4"/>
                  </a:rPr>
                  <a:t>OpenPNE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5"/>
                  </a:rPr>
                  <a:t>Plone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6"/>
                  </a:rPr>
                  <a:t>SHIRASAGI</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7"/>
                  </a:rPr>
                  <a:t>WordPress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8"/>
                  </a:rPr>
                  <a:t>Xoops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9"/>
                  </a:rPr>
                  <a:t>XOOPS cube</a:t>
                </a:r>
                <a:endParaRPr kumimoji="0" lang="en-US" altLang="ja-JP" sz="457" kern="0" dirty="0">
                  <a:latin typeface="Meiryo UI" pitchFamily="50" charset="-128"/>
                  <a:ea typeface="Meiryo UI" pitchFamily="50" charset="-128"/>
                  <a:cs typeface="Meiryo UI" pitchFamily="50" charset="-128"/>
                </a:endParaRPr>
              </a:p>
            </p:txBody>
          </p:sp>
          <p:sp>
            <p:nvSpPr>
              <p:cNvPr id="63" name="テキスト ボックス 62"/>
              <p:cNvSpPr txBox="1"/>
              <p:nvPr/>
            </p:nvSpPr>
            <p:spPr bwMode="gray">
              <a:xfrm>
                <a:off x="5688124" y="1408586"/>
                <a:ext cx="3107010" cy="173714"/>
              </a:xfrm>
              <a:prstGeom prst="rect">
                <a:avLst/>
              </a:prstGeom>
              <a:solidFill>
                <a:srgbClr val="D0DD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CMS Portal</a:t>
                </a:r>
              </a:p>
            </p:txBody>
          </p:sp>
        </p:grpSp>
        <p:grpSp>
          <p:nvGrpSpPr>
            <p:cNvPr id="67" name="グループ化 66"/>
            <p:cNvGrpSpPr/>
            <p:nvPr/>
          </p:nvGrpSpPr>
          <p:grpSpPr>
            <a:xfrm>
              <a:off x="4120372" y="1178275"/>
              <a:ext cx="904088" cy="532758"/>
              <a:chOff x="-1922784" y="6174792"/>
              <a:chExt cx="3240360" cy="527082"/>
            </a:xfrm>
          </p:grpSpPr>
          <p:sp>
            <p:nvSpPr>
              <p:cNvPr id="68" name="正方形/長方形 67"/>
              <p:cNvSpPr/>
              <p:nvPr/>
            </p:nvSpPr>
            <p:spPr bwMode="gray">
              <a:xfrm>
                <a:off x="-1921193" y="6254748"/>
                <a:ext cx="3238769" cy="447126"/>
              </a:xfrm>
              <a:prstGeom prst="rect">
                <a:avLst/>
              </a:prstGeom>
              <a:solidFill>
                <a:schemeClr val="bg1"/>
              </a:solidFill>
              <a:ln w="9525">
                <a:solidFill>
                  <a:schemeClr val="tx1"/>
                </a:solidFill>
                <a:miter lim="800000"/>
                <a:headEnd/>
                <a:tailEnd/>
              </a:ln>
            </p:spPr>
            <p:txBody>
              <a:bodyPr lIns="25714" rIns="25714" numCol="1" anchor="t"/>
              <a:lstStyle/>
              <a:p>
                <a:r>
                  <a:rPr kumimoji="0" lang="en-US" altLang="ja-JP" sz="457" kern="0" noProof="1">
                    <a:latin typeface="Meiryo UI" pitchFamily="50" charset="-128"/>
                    <a:ea typeface="Meiryo UI" pitchFamily="50" charset="-128"/>
                    <a:cs typeface="Meiryo UI" pitchFamily="50" charset="-128"/>
                    <a:hlinkClick r:id="rId40"/>
                  </a:rPr>
                  <a:t>Apache ManifoldCF</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41"/>
                  </a:rPr>
                  <a:t>Apache Solr</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42"/>
                  </a:rPr>
                  <a:t>Elasticsearch</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43"/>
                  </a:rPr>
                  <a:t>Elastic Beats</a:t>
                </a:r>
              </a:p>
              <a:p>
                <a:endParaRPr kumimoji="0" lang="en-US" altLang="ja-JP" sz="457"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69" name="テキスト ボックス 68"/>
              <p:cNvSpPr txBox="1"/>
              <p:nvPr/>
            </p:nvSpPr>
            <p:spPr bwMode="gray">
              <a:xfrm>
                <a:off x="-1922784" y="6174792"/>
                <a:ext cx="3240360" cy="89668"/>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numCol="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Search Engine</a:t>
                </a:r>
              </a:p>
            </p:txBody>
          </p:sp>
        </p:grpSp>
        <p:grpSp>
          <p:nvGrpSpPr>
            <p:cNvPr id="70" name="グループ化 69"/>
            <p:cNvGrpSpPr/>
            <p:nvPr/>
          </p:nvGrpSpPr>
          <p:grpSpPr>
            <a:xfrm>
              <a:off x="2076001" y="6136213"/>
              <a:ext cx="855599" cy="263345"/>
              <a:chOff x="5688124" y="1408586"/>
              <a:chExt cx="3240360" cy="334635"/>
            </a:xfrm>
          </p:grpSpPr>
          <p:sp>
            <p:nvSpPr>
              <p:cNvPr id="71" name="正方形/長方形 70"/>
              <p:cNvSpPr/>
              <p:nvPr/>
            </p:nvSpPr>
            <p:spPr bwMode="gray">
              <a:xfrm>
                <a:off x="5688124" y="1540339"/>
                <a:ext cx="3240360" cy="202882"/>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44"/>
                  </a:rPr>
                  <a:t>EC-CUBE</a:t>
                </a:r>
                <a:endParaRPr kumimoji="0" lang="en-US" altLang="ja-JP" sz="457" kern="0" dirty="0">
                  <a:latin typeface="Meiryo UI" pitchFamily="50" charset="-128"/>
                  <a:ea typeface="Meiryo UI" pitchFamily="50" charset="-128"/>
                  <a:cs typeface="Meiryo UI" pitchFamily="50" charset="-128"/>
                </a:endParaRPr>
              </a:p>
              <a:p>
                <a:endParaRPr kumimoji="0" lang="en-US" altLang="ja-JP" sz="457" kern="0" dirty="0">
                  <a:latin typeface="Meiryo UI" pitchFamily="50" charset="-128"/>
                  <a:ea typeface="Meiryo UI" pitchFamily="50" charset="-128"/>
                  <a:cs typeface="Meiryo UI" pitchFamily="50" charset="-128"/>
                </a:endParaRPr>
              </a:p>
            </p:txBody>
          </p:sp>
          <p:sp>
            <p:nvSpPr>
              <p:cNvPr id="72" name="テキスト ボックス 71"/>
              <p:cNvSpPr txBox="1"/>
              <p:nvPr/>
            </p:nvSpPr>
            <p:spPr bwMode="gray">
              <a:xfrm>
                <a:off x="5688124" y="1408586"/>
                <a:ext cx="3240360" cy="131819"/>
              </a:xfrm>
              <a:prstGeom prst="rect">
                <a:avLst/>
              </a:prstGeom>
              <a:solidFill>
                <a:srgbClr val="D0DD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E-commerce</a:t>
                </a:r>
              </a:p>
            </p:txBody>
          </p:sp>
        </p:grpSp>
        <p:grpSp>
          <p:nvGrpSpPr>
            <p:cNvPr id="76" name="グループ化 75"/>
            <p:cNvGrpSpPr/>
            <p:nvPr/>
          </p:nvGrpSpPr>
          <p:grpSpPr>
            <a:xfrm>
              <a:off x="6194775" y="2329934"/>
              <a:ext cx="879986" cy="1501191"/>
              <a:chOff x="5658448" y="1295990"/>
              <a:chExt cx="3195574" cy="1479898"/>
            </a:xfrm>
          </p:grpSpPr>
          <p:sp>
            <p:nvSpPr>
              <p:cNvPr id="77" name="正方形/長方形 76"/>
              <p:cNvSpPr/>
              <p:nvPr/>
            </p:nvSpPr>
            <p:spPr bwMode="gray">
              <a:xfrm>
                <a:off x="5658448" y="1422842"/>
                <a:ext cx="3195574" cy="1353046"/>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45"/>
                  </a:rPr>
                  <a:t>Apache Ant</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46"/>
                  </a:rPr>
                  <a:t>Apache Maven</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47"/>
                  </a:rPr>
                  <a:t>Apache Studio</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48"/>
                  </a:rPr>
                  <a:t>CheckStyle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49"/>
                  </a:rPr>
                  <a:t>Cobertura</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50"/>
                  </a:rPr>
                  <a:t>Eclipse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51"/>
                  </a:rPr>
                  <a:t>ESLint</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52"/>
                  </a:rPr>
                  <a:t>Gdb</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53"/>
                  </a:rPr>
                  <a:t>GitBucket</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54"/>
                  </a:rPr>
                  <a:t>Gitlab</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55"/>
                  </a:rPr>
                  <a:t>Gradle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56"/>
                  </a:rPr>
                  <a:t>Helm</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57"/>
                  </a:rPr>
                  <a:t>NetBeans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58"/>
                  </a:rPr>
                  <a:t>Swagger</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59"/>
                  </a:rPr>
                  <a:t>TUBAME</a:t>
                </a:r>
                <a:endParaRPr kumimoji="0" lang="en-US" altLang="ja-JP" sz="457" kern="0" dirty="0">
                  <a:latin typeface="Meiryo UI" pitchFamily="50" charset="-128"/>
                  <a:ea typeface="Meiryo UI" pitchFamily="50" charset="-128"/>
                  <a:cs typeface="Meiryo UI" pitchFamily="50" charset="-128"/>
                </a:endParaRPr>
              </a:p>
            </p:txBody>
          </p:sp>
          <p:sp>
            <p:nvSpPr>
              <p:cNvPr id="78" name="テキスト ボックス 77"/>
              <p:cNvSpPr txBox="1"/>
              <p:nvPr/>
            </p:nvSpPr>
            <p:spPr bwMode="gray">
              <a:xfrm>
                <a:off x="5658448" y="1295990"/>
                <a:ext cx="3195574" cy="146784"/>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Integrated development environment and build support</a:t>
                </a:r>
              </a:p>
            </p:txBody>
          </p:sp>
        </p:grpSp>
        <p:grpSp>
          <p:nvGrpSpPr>
            <p:cNvPr id="79" name="グループ化 78"/>
            <p:cNvGrpSpPr/>
            <p:nvPr/>
          </p:nvGrpSpPr>
          <p:grpSpPr>
            <a:xfrm>
              <a:off x="8086302" y="3260524"/>
              <a:ext cx="865783" cy="488040"/>
              <a:chOff x="5687527" y="1521677"/>
              <a:chExt cx="3240361" cy="636087"/>
            </a:xfrm>
          </p:grpSpPr>
          <p:sp>
            <p:nvSpPr>
              <p:cNvPr id="80" name="正方形/長方形 79"/>
              <p:cNvSpPr/>
              <p:nvPr/>
            </p:nvSpPr>
            <p:spPr bwMode="gray">
              <a:xfrm>
                <a:off x="5688123" y="1648778"/>
                <a:ext cx="3239765" cy="508986"/>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60"/>
                  </a:rPr>
                  <a:t>Apache Subversion</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61"/>
                  </a:rPr>
                  <a:t>CVS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62"/>
                  </a:rPr>
                  <a:t>Git</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63"/>
                  </a:rPr>
                  <a:t>Mercurial</a:t>
                </a:r>
                <a:endParaRPr kumimoji="0" lang="en-US" altLang="ja-JP" sz="457" kern="0" dirty="0">
                  <a:latin typeface="Meiryo UI" pitchFamily="50" charset="-128"/>
                  <a:ea typeface="Meiryo UI" pitchFamily="50" charset="-128"/>
                  <a:cs typeface="Meiryo UI" pitchFamily="50" charset="-128"/>
                </a:endParaRPr>
              </a:p>
            </p:txBody>
          </p:sp>
          <p:sp>
            <p:nvSpPr>
              <p:cNvPr id="81" name="テキスト ボックス 80"/>
              <p:cNvSpPr txBox="1"/>
              <p:nvPr/>
            </p:nvSpPr>
            <p:spPr bwMode="gray">
              <a:xfrm>
                <a:off x="5687527" y="1521677"/>
                <a:ext cx="3240360" cy="131819"/>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Versioning</a:t>
                </a:r>
              </a:p>
            </p:txBody>
          </p:sp>
        </p:grpSp>
        <p:grpSp>
          <p:nvGrpSpPr>
            <p:cNvPr id="82" name="グループ化 81"/>
            <p:cNvGrpSpPr/>
            <p:nvPr/>
          </p:nvGrpSpPr>
          <p:grpSpPr>
            <a:xfrm>
              <a:off x="8086302" y="1033431"/>
              <a:ext cx="865783" cy="2161029"/>
              <a:chOff x="5688124" y="1397823"/>
              <a:chExt cx="3222431" cy="2305454"/>
            </a:xfrm>
          </p:grpSpPr>
          <p:sp>
            <p:nvSpPr>
              <p:cNvPr id="83" name="正方形/長方形 82"/>
              <p:cNvSpPr/>
              <p:nvPr/>
            </p:nvSpPr>
            <p:spPr bwMode="gray">
              <a:xfrm>
                <a:off x="5688124" y="1500098"/>
                <a:ext cx="3222431" cy="2203179"/>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64"/>
                  </a:rPr>
                  <a:t>Akka</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65"/>
                  </a:rPr>
                  <a:t>Angular</a:t>
                </a:r>
                <a:endParaRPr kumimoji="0" lang="en-US" altLang="ja-JP" sz="457" u="sng" kern="0" dirty="0">
                  <a:latin typeface="Meiryo UI" pitchFamily="50" charset="-128"/>
                  <a:ea typeface="Meiryo UI" pitchFamily="50" charset="-128"/>
                  <a:cs typeface="Meiryo UI" pitchFamily="50" charset="-128"/>
                </a:endParaRPr>
              </a:p>
              <a:p>
                <a:r>
                  <a:rPr kumimoji="0" lang="en-US" altLang="ja-JP" sz="457" u="sng" kern="0" noProof="1">
                    <a:latin typeface="Meiryo UI" pitchFamily="50" charset="-128"/>
                    <a:ea typeface="Meiryo UI" pitchFamily="50" charset="-128"/>
                    <a:cs typeface="Meiryo UI" pitchFamily="50" charset="-128"/>
                    <a:hlinkClick r:id="rId66"/>
                  </a:rPr>
                  <a:t>Apache Logging Log4j</a:t>
                </a:r>
                <a:endParaRPr kumimoji="0" lang="en-US" altLang="ja-JP" sz="457" u="sng"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67"/>
                  </a:rPr>
                  <a:t>Apache PDFBox</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68"/>
                  </a:rPr>
                  <a:t>Apache Struts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69"/>
                  </a:rPr>
                  <a:t>Apache Tapestry</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70"/>
                  </a:rPr>
                  <a:t>ASM</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71"/>
                  </a:rPr>
                  <a:t>CKEditor</a:t>
                </a:r>
                <a:endParaRPr kumimoji="0" lang="en-US" altLang="ja-JP" sz="457" kern="0" dirty="0">
                  <a:latin typeface="Meiryo UI" pitchFamily="50" charset="-128"/>
                  <a:ea typeface="Meiryo UI" pitchFamily="50" charset="-128"/>
                  <a:cs typeface="Meiryo UI" pitchFamily="50" charset="-128"/>
                  <a:hlinkClick r:id="rId72"/>
                </a:endParaRPr>
              </a:p>
              <a:p>
                <a:r>
                  <a:rPr kumimoji="0" lang="en-US" altLang="ja-JP" sz="457" kern="0" noProof="1">
                    <a:latin typeface="Meiryo UI" pitchFamily="50" charset="-128"/>
                    <a:ea typeface="Meiryo UI" pitchFamily="50" charset="-128"/>
                    <a:cs typeface="Meiryo UI" pitchFamily="50" charset="-128"/>
                    <a:hlinkClick r:id="rId73"/>
                  </a:rPr>
                  <a:t>d3.js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74"/>
                  </a:rPr>
                  <a:t>Django</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75"/>
                  </a:rPr>
                  <a:t>DPDK</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76"/>
                  </a:rPr>
                  <a:t>Ehcache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77"/>
                  </a:rPr>
                  <a:t>gRPC</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78"/>
                  </a:rPr>
                  <a:t>Hibernate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79"/>
                  </a:rPr>
                  <a:t>Jetspeed2</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80"/>
                  </a:rPr>
                  <a:t>jQuery</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81"/>
                  </a:rPr>
                  <a:t>matplotlib</a:t>
                </a:r>
                <a:endParaRPr kumimoji="0" lang="en-US" altLang="ja-JP" sz="457" kern="0" dirty="0">
                  <a:latin typeface="Meiryo UI" pitchFamily="50" charset="-128"/>
                  <a:ea typeface="Meiryo UI" pitchFamily="50" charset="-128"/>
                  <a:cs typeface="Meiryo UI" pitchFamily="50" charset="-128"/>
                  <a:hlinkClick r:id="rId81"/>
                </a:endParaRPr>
              </a:p>
              <a:p>
                <a:r>
                  <a:rPr kumimoji="0" lang="en-US" altLang="ja-JP" sz="457" kern="0" noProof="1">
                    <a:latin typeface="Meiryo UI" pitchFamily="50" charset="-128"/>
                    <a:ea typeface="Meiryo UI" pitchFamily="50" charset="-128"/>
                    <a:cs typeface="Meiryo UI" pitchFamily="50" charset="-128"/>
                    <a:hlinkClick r:id="rId81"/>
                  </a:rPr>
                  <a:t>MyBatis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82"/>
                  </a:rPr>
                  <a:t>Node.js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83"/>
                  </a:rPr>
                  <a:t>Ruby on Rails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84"/>
                  </a:rPr>
                  <a:t>Spring</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85"/>
                  </a:rPr>
                  <a:t>Vue.js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86"/>
                  </a:rPr>
                  <a:t>Zope</a:t>
                </a:r>
                <a:endParaRPr kumimoji="0" lang="en-US" altLang="ja-JP" sz="457" kern="0" dirty="0">
                  <a:latin typeface="Meiryo UI" pitchFamily="50" charset="-128"/>
                  <a:ea typeface="Meiryo UI" pitchFamily="50" charset="-128"/>
                  <a:cs typeface="Meiryo UI" pitchFamily="50" charset="-128"/>
                </a:endParaRPr>
              </a:p>
            </p:txBody>
          </p:sp>
          <p:sp>
            <p:nvSpPr>
              <p:cNvPr id="84" name="テキスト ボックス 83"/>
              <p:cNvSpPr txBox="1"/>
              <p:nvPr/>
            </p:nvSpPr>
            <p:spPr bwMode="gray">
              <a:xfrm>
                <a:off x="5688124" y="1397823"/>
                <a:ext cx="3222431" cy="131819"/>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Development Framework</a:t>
                </a:r>
              </a:p>
            </p:txBody>
          </p:sp>
        </p:grpSp>
        <p:grpSp>
          <p:nvGrpSpPr>
            <p:cNvPr id="88" name="グループ化 87"/>
            <p:cNvGrpSpPr/>
            <p:nvPr/>
          </p:nvGrpSpPr>
          <p:grpSpPr>
            <a:xfrm>
              <a:off x="7139913" y="2814142"/>
              <a:ext cx="883171" cy="644461"/>
              <a:chOff x="6148335" y="1412739"/>
              <a:chExt cx="2484527" cy="818924"/>
            </a:xfrm>
          </p:grpSpPr>
          <p:sp>
            <p:nvSpPr>
              <p:cNvPr id="89" name="正方形/長方形 88"/>
              <p:cNvSpPr/>
              <p:nvPr/>
            </p:nvSpPr>
            <p:spPr bwMode="gray">
              <a:xfrm>
                <a:off x="6152128" y="1505826"/>
                <a:ext cx="2480734" cy="725837"/>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87"/>
                  </a:rPr>
                  <a:t>BIRT</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88"/>
                  </a:rPr>
                  <a:t>Doxygen</a:t>
                </a:r>
                <a:endParaRPr kumimoji="0" lang="en-US" altLang="ja-JP" sz="457" kern="0" dirty="0">
                  <a:latin typeface="Meiryo UI" pitchFamily="50" charset="-128"/>
                  <a:ea typeface="Meiryo UI" pitchFamily="50" charset="-128"/>
                  <a:cs typeface="Meiryo UI" pitchFamily="50" charset="-128"/>
                  <a:hlinkClick r:id="rId89"/>
                </a:endParaRPr>
              </a:p>
              <a:p>
                <a:r>
                  <a:rPr kumimoji="0" lang="en-US" altLang="ja-JP" sz="457" kern="0" noProof="1">
                    <a:latin typeface="Meiryo UI" pitchFamily="50" charset="-128"/>
                    <a:ea typeface="Meiryo UI" pitchFamily="50" charset="-128"/>
                    <a:cs typeface="Meiryo UI" pitchFamily="50" charset="-128"/>
                    <a:hlinkClick r:id="rId89"/>
                  </a:rPr>
                  <a:t>iReport Open Source Edition</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89"/>
                  </a:rPr>
                  <a:t>JasperReports Open Source Edition</a:t>
                </a:r>
                <a:endParaRPr kumimoji="0" lang="en-US" altLang="ja-JP" sz="457" kern="0" dirty="0">
                  <a:latin typeface="Meiryo UI" pitchFamily="50" charset="-128"/>
                  <a:ea typeface="Meiryo UI" pitchFamily="50" charset="-128"/>
                  <a:cs typeface="Meiryo UI" pitchFamily="50" charset="-128"/>
                </a:endParaRPr>
              </a:p>
            </p:txBody>
          </p:sp>
          <p:sp>
            <p:nvSpPr>
              <p:cNvPr id="90" name="テキスト ボックス 89"/>
              <p:cNvSpPr txBox="1"/>
              <p:nvPr/>
            </p:nvSpPr>
            <p:spPr bwMode="gray">
              <a:xfrm>
                <a:off x="6148335" y="1412739"/>
                <a:ext cx="2484525" cy="131561"/>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forms tool</a:t>
                </a:r>
              </a:p>
            </p:txBody>
          </p:sp>
        </p:grpSp>
        <p:grpSp>
          <p:nvGrpSpPr>
            <p:cNvPr id="92" name="グループ化 91"/>
            <p:cNvGrpSpPr/>
            <p:nvPr/>
          </p:nvGrpSpPr>
          <p:grpSpPr>
            <a:xfrm>
              <a:off x="6194775" y="1033432"/>
              <a:ext cx="880986" cy="1263568"/>
              <a:chOff x="5729278" y="1409463"/>
              <a:chExt cx="3199206" cy="1168339"/>
            </a:xfrm>
          </p:grpSpPr>
          <p:sp>
            <p:nvSpPr>
              <p:cNvPr id="93" name="正方形/長方形 92"/>
              <p:cNvSpPr/>
              <p:nvPr/>
            </p:nvSpPr>
            <p:spPr bwMode="gray">
              <a:xfrm>
                <a:off x="5729278" y="1492477"/>
                <a:ext cx="3199206" cy="1085325"/>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90"/>
                  </a:rPr>
                  <a:t>Amazon Corretto</a:t>
                </a:r>
                <a:endParaRPr kumimoji="0" lang="en-US" altLang="ja-JP" sz="457" kern="0" dirty="0">
                  <a:latin typeface="Meiryo UI" pitchFamily="50" charset="-128"/>
                  <a:ea typeface="Meiryo UI" pitchFamily="50" charset="-128"/>
                  <a:cs typeface="Meiryo UI" pitchFamily="50" charset="-128"/>
                  <a:hlinkClick r:id="rId90"/>
                </a:endParaRPr>
              </a:p>
              <a:p>
                <a:r>
                  <a:rPr kumimoji="0" lang="en-US" altLang="ja-JP" sz="457" kern="0" noProof="1">
                    <a:latin typeface="Meiryo UI" pitchFamily="50" charset="-128"/>
                    <a:ea typeface="Meiryo UI" pitchFamily="50" charset="-128"/>
                    <a:cs typeface="Meiryo UI" pitchFamily="50" charset="-128"/>
                    <a:hlinkClick r:id="rId91"/>
                  </a:rPr>
                  <a:t>Erlang</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90"/>
                  </a:rPr>
                  <a:t>Gcc</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92"/>
                  </a:rPr>
                  <a:t>Go(Golang)</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93"/>
                  </a:rPr>
                  <a:t>OpenCOBOL</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94"/>
                  </a:rPr>
                  <a:t>OpenJDK</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95"/>
                  </a:rPr>
                  <a:t>Perl</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96"/>
                  </a:rPr>
                  <a:t>PHP</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97"/>
                  </a:rPr>
                  <a:t>PowerShell</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98"/>
                  </a:rPr>
                  <a:t>Python</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99"/>
                  </a:rPr>
                  <a:t>Ruby</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00"/>
                  </a:rPr>
                  <a:t>Scala</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01"/>
                  </a:rPr>
                  <a:t>typescript</a:t>
                </a:r>
                <a:endParaRPr kumimoji="0" lang="en-US" altLang="ja-JP" sz="457" kern="0" dirty="0">
                  <a:latin typeface="Meiryo UI" pitchFamily="50" charset="-128"/>
                  <a:ea typeface="Meiryo UI" pitchFamily="50" charset="-128"/>
                  <a:cs typeface="Meiryo UI" pitchFamily="50" charset="-128"/>
                </a:endParaRPr>
              </a:p>
            </p:txBody>
          </p:sp>
          <p:sp>
            <p:nvSpPr>
              <p:cNvPr id="94" name="テキスト ボックス 93"/>
              <p:cNvSpPr txBox="1"/>
              <p:nvPr/>
            </p:nvSpPr>
            <p:spPr bwMode="gray">
              <a:xfrm>
                <a:off x="5729278" y="1409463"/>
                <a:ext cx="3199206" cy="107303"/>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development language</a:t>
                </a:r>
              </a:p>
            </p:txBody>
          </p:sp>
        </p:grpSp>
        <p:grpSp>
          <p:nvGrpSpPr>
            <p:cNvPr id="95" name="グループ化 94"/>
            <p:cNvGrpSpPr/>
            <p:nvPr/>
          </p:nvGrpSpPr>
          <p:grpSpPr>
            <a:xfrm>
              <a:off x="7141502" y="1034469"/>
              <a:ext cx="881581" cy="547971"/>
              <a:chOff x="5730367" y="1408586"/>
              <a:chExt cx="3198117" cy="579666"/>
            </a:xfrm>
          </p:grpSpPr>
          <p:sp>
            <p:nvSpPr>
              <p:cNvPr id="96" name="正方形/長方形 95"/>
              <p:cNvSpPr/>
              <p:nvPr/>
            </p:nvSpPr>
            <p:spPr bwMode="gray">
              <a:xfrm>
                <a:off x="5730367" y="1540341"/>
                <a:ext cx="3198117" cy="447911"/>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102"/>
                  </a:rPr>
                  <a:t>.NET core</a:t>
                </a:r>
                <a:endParaRPr kumimoji="0" lang="en-US" altLang="ja-JP" sz="457" kern="0" dirty="0">
                  <a:latin typeface="Meiryo UI" pitchFamily="50" charset="-128"/>
                  <a:ea typeface="Meiryo UI" pitchFamily="50" charset="-128"/>
                  <a:cs typeface="Meiryo UI" pitchFamily="50" charset="-128"/>
                  <a:hlinkClick r:id="rId103"/>
                </a:endParaRPr>
              </a:p>
              <a:p>
                <a:r>
                  <a:rPr kumimoji="0" lang="en-US" altLang="ja-JP" sz="457" kern="0" noProof="1">
                    <a:latin typeface="Meiryo UI" pitchFamily="50" charset="-128"/>
                    <a:ea typeface="Meiryo UI" pitchFamily="50" charset="-128"/>
                    <a:cs typeface="Meiryo UI" pitchFamily="50" charset="-128"/>
                    <a:hlinkClick r:id="rId103"/>
                  </a:rPr>
                  <a:t>Bugzilla</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04"/>
                  </a:rPr>
                  <a:t>Redmine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05"/>
                  </a:rPr>
                  <a:t>Trac</a:t>
                </a:r>
                <a:endParaRPr kumimoji="0" lang="en-US" altLang="ja-JP" sz="457" kern="0" dirty="0">
                  <a:latin typeface="Meiryo UI" pitchFamily="50" charset="-128"/>
                  <a:ea typeface="Meiryo UI" pitchFamily="50" charset="-128"/>
                  <a:cs typeface="Meiryo UI" pitchFamily="50" charset="-128"/>
                </a:endParaRPr>
              </a:p>
            </p:txBody>
          </p:sp>
          <p:sp>
            <p:nvSpPr>
              <p:cNvPr id="97" name="テキスト ボックス 96"/>
              <p:cNvSpPr txBox="1"/>
              <p:nvPr/>
            </p:nvSpPr>
            <p:spPr bwMode="gray">
              <a:xfrm>
                <a:off x="5730367" y="1408586"/>
                <a:ext cx="3198117" cy="131819"/>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Project management</a:t>
                </a:r>
              </a:p>
            </p:txBody>
          </p:sp>
        </p:grpSp>
        <p:grpSp>
          <p:nvGrpSpPr>
            <p:cNvPr id="122" name="グループ化 121"/>
            <p:cNvGrpSpPr/>
            <p:nvPr/>
          </p:nvGrpSpPr>
          <p:grpSpPr>
            <a:xfrm>
              <a:off x="6202063" y="4065691"/>
              <a:ext cx="869442" cy="756831"/>
              <a:chOff x="5673600" y="1615310"/>
              <a:chExt cx="3261108" cy="961713"/>
            </a:xfrm>
          </p:grpSpPr>
          <p:sp>
            <p:nvSpPr>
              <p:cNvPr id="123" name="正方形/長方形 122"/>
              <p:cNvSpPr/>
              <p:nvPr/>
            </p:nvSpPr>
            <p:spPr bwMode="gray">
              <a:xfrm>
                <a:off x="5673603" y="1747129"/>
                <a:ext cx="3261105" cy="829894"/>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106"/>
                  </a:rPr>
                  <a:t>Apache SpamAssasin</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07"/>
                  </a:rPr>
                  <a:t>ClamAV</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08"/>
                  </a:rPr>
                  <a:t>Metasploit Community Edition</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09"/>
                  </a:rPr>
                  <a:t>OpenSCAP</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10"/>
                  </a:rPr>
                  <a:t>OpenVAS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11"/>
                  </a:rPr>
                  <a:t>OWASP ZAP</a:t>
                </a:r>
                <a:endParaRPr kumimoji="0" lang="en-US" altLang="ja-JP" sz="457" kern="0" dirty="0">
                  <a:latin typeface="Meiryo UI" pitchFamily="50" charset="-128"/>
                  <a:ea typeface="Meiryo UI" pitchFamily="50" charset="-128"/>
                  <a:cs typeface="Meiryo UI" pitchFamily="50" charset="-128"/>
                </a:endParaRPr>
              </a:p>
            </p:txBody>
          </p:sp>
          <p:sp>
            <p:nvSpPr>
              <p:cNvPr id="124" name="テキスト ボックス 123"/>
              <p:cNvSpPr txBox="1"/>
              <p:nvPr/>
            </p:nvSpPr>
            <p:spPr bwMode="gray">
              <a:xfrm>
                <a:off x="5673600" y="1615310"/>
                <a:ext cx="3261108"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Antivirus and vulnerability management</a:t>
                </a:r>
              </a:p>
            </p:txBody>
          </p:sp>
        </p:grpSp>
        <p:grpSp>
          <p:nvGrpSpPr>
            <p:cNvPr id="125" name="グループ化 124"/>
            <p:cNvGrpSpPr/>
            <p:nvPr/>
          </p:nvGrpSpPr>
          <p:grpSpPr>
            <a:xfrm>
              <a:off x="7142277" y="4987027"/>
              <a:ext cx="881431" cy="253236"/>
              <a:chOff x="5685629" y="1457826"/>
              <a:chExt cx="3262581" cy="272229"/>
            </a:xfrm>
          </p:grpSpPr>
          <p:sp>
            <p:nvSpPr>
              <p:cNvPr id="126" name="正方形/長方形 125"/>
              <p:cNvSpPr/>
              <p:nvPr/>
            </p:nvSpPr>
            <p:spPr bwMode="gray">
              <a:xfrm>
                <a:off x="5685629" y="1566441"/>
                <a:ext cx="3262581" cy="163614"/>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112"/>
                  </a:rPr>
                  <a:t>Snort</a:t>
                </a:r>
                <a:endParaRPr kumimoji="0" lang="en-US" altLang="ja-JP" sz="457" kern="0" dirty="0">
                  <a:latin typeface="Meiryo UI" pitchFamily="50" charset="-128"/>
                  <a:ea typeface="Meiryo UI" pitchFamily="50" charset="-128"/>
                  <a:cs typeface="Meiryo UI" pitchFamily="50" charset="-128"/>
                </a:endParaRPr>
              </a:p>
            </p:txBody>
          </p:sp>
          <p:sp>
            <p:nvSpPr>
              <p:cNvPr id="127" name="テキスト ボックス 126"/>
              <p:cNvSpPr txBox="1"/>
              <p:nvPr/>
            </p:nvSpPr>
            <p:spPr bwMode="gray">
              <a:xfrm>
                <a:off x="5688124" y="1457826"/>
                <a:ext cx="3260042" cy="135735"/>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IDS/IPS/SIEM</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28" name="グループ化 127"/>
            <p:cNvGrpSpPr/>
            <p:nvPr/>
          </p:nvGrpSpPr>
          <p:grpSpPr>
            <a:xfrm>
              <a:off x="7142898" y="4064191"/>
              <a:ext cx="880186" cy="468006"/>
              <a:chOff x="5695161" y="1444966"/>
              <a:chExt cx="3240360" cy="622999"/>
            </a:xfrm>
          </p:grpSpPr>
          <p:sp>
            <p:nvSpPr>
              <p:cNvPr id="129" name="正方形/長方形 128"/>
              <p:cNvSpPr/>
              <p:nvPr/>
            </p:nvSpPr>
            <p:spPr bwMode="gray">
              <a:xfrm>
                <a:off x="5695161" y="1543505"/>
                <a:ext cx="3240360" cy="524460"/>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113"/>
                  </a:rPr>
                  <a:t>OpenSSH</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14"/>
                  </a:rPr>
                  <a:t>OpenSSL</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15"/>
                  </a:rPr>
                  <a:t>OpenVPN</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16"/>
                  </a:rPr>
                  <a:t>Tor</a:t>
                </a:r>
                <a:endParaRPr kumimoji="0" lang="en-US" altLang="ja-JP" sz="457" kern="0" dirty="0">
                  <a:latin typeface="Meiryo UI" pitchFamily="50" charset="-128"/>
                  <a:ea typeface="Meiryo UI" pitchFamily="50" charset="-128"/>
                  <a:cs typeface="Meiryo UI" pitchFamily="50" charset="-128"/>
                </a:endParaRPr>
              </a:p>
            </p:txBody>
          </p:sp>
          <p:sp>
            <p:nvSpPr>
              <p:cNvPr id="130" name="テキスト ボックス 129"/>
              <p:cNvSpPr txBox="1"/>
              <p:nvPr/>
            </p:nvSpPr>
            <p:spPr bwMode="gray">
              <a:xfrm>
                <a:off x="5698424" y="1444966"/>
                <a:ext cx="3237095"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SSL/VPN/SSH</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31" name="グループ化 130"/>
            <p:cNvGrpSpPr/>
            <p:nvPr/>
          </p:nvGrpSpPr>
          <p:grpSpPr>
            <a:xfrm>
              <a:off x="7142276" y="4551289"/>
              <a:ext cx="880808" cy="422633"/>
              <a:chOff x="5718617" y="1412918"/>
              <a:chExt cx="3251994" cy="537044"/>
            </a:xfrm>
          </p:grpSpPr>
          <p:sp>
            <p:nvSpPr>
              <p:cNvPr id="132" name="正方形/長方形 131"/>
              <p:cNvSpPr/>
              <p:nvPr/>
            </p:nvSpPr>
            <p:spPr bwMode="gray">
              <a:xfrm>
                <a:off x="5724155" y="1539034"/>
                <a:ext cx="3246456" cy="410928"/>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117"/>
                  </a:rPr>
                  <a:t>iptables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18"/>
                  </a:rPr>
                  <a:t>nginx</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19"/>
                  </a:rPr>
                  <a:t>Squid</a:t>
                </a:r>
                <a:endParaRPr kumimoji="0" lang="en-US" altLang="ja-JP" sz="457" kern="0" dirty="0">
                  <a:latin typeface="Meiryo UI" pitchFamily="50" charset="-128"/>
                  <a:ea typeface="Meiryo UI" pitchFamily="50" charset="-128"/>
                  <a:cs typeface="Meiryo UI" pitchFamily="50" charset="-128"/>
                </a:endParaRPr>
              </a:p>
            </p:txBody>
          </p:sp>
          <p:sp>
            <p:nvSpPr>
              <p:cNvPr id="133" name="テキスト ボックス 132"/>
              <p:cNvSpPr txBox="1"/>
              <p:nvPr/>
            </p:nvSpPr>
            <p:spPr bwMode="gray">
              <a:xfrm>
                <a:off x="5718617" y="1412918"/>
                <a:ext cx="3251994"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Proxy Firewall</a:t>
                </a:r>
              </a:p>
            </p:txBody>
          </p:sp>
        </p:grpSp>
        <p:grpSp>
          <p:nvGrpSpPr>
            <p:cNvPr id="137" name="グループ化 136"/>
            <p:cNvGrpSpPr/>
            <p:nvPr/>
          </p:nvGrpSpPr>
          <p:grpSpPr>
            <a:xfrm>
              <a:off x="6202063" y="4887863"/>
              <a:ext cx="870751" cy="337341"/>
              <a:chOff x="5666462" y="2035755"/>
              <a:chExt cx="3239569" cy="428661"/>
            </a:xfrm>
          </p:grpSpPr>
          <p:sp>
            <p:nvSpPr>
              <p:cNvPr id="138" name="正方形/長方形 137"/>
              <p:cNvSpPr/>
              <p:nvPr/>
            </p:nvSpPr>
            <p:spPr bwMode="gray">
              <a:xfrm>
                <a:off x="5666462" y="2167541"/>
                <a:ext cx="3239569" cy="296875"/>
              </a:xfrm>
              <a:prstGeom prst="rect">
                <a:avLst/>
              </a:prstGeom>
              <a:solidFill>
                <a:schemeClr val="bg1"/>
              </a:solidFill>
              <a:ln w="9525">
                <a:solidFill>
                  <a:schemeClr val="tx1"/>
                </a:solidFill>
                <a:miter lim="800000"/>
                <a:headEnd/>
                <a:tailEnd/>
              </a:ln>
            </p:spPr>
            <p:txBody>
              <a:bodyPr lIns="25714" rIns="25714" anchor="t"/>
              <a:lstStyle/>
              <a:p>
                <a:pPr>
                  <a:defRPr/>
                </a:pPr>
                <a:r>
                  <a:rPr kumimoji="0" lang="en-US" altLang="ja-JP" sz="457" kern="0" noProof="1">
                    <a:latin typeface="Meiryo UI" pitchFamily="50" charset="-128"/>
                    <a:ea typeface="Meiryo UI" pitchFamily="50" charset="-128"/>
                    <a:cs typeface="Meiryo UI" pitchFamily="50" charset="-128"/>
                    <a:hlinkClick r:id="rId120"/>
                  </a:rPr>
                  <a:t>389 Directory Server</a:t>
                </a:r>
                <a:endParaRPr kumimoji="0" lang="en-US" altLang="ja-JP" sz="400" b="1" kern="0" dirty="0">
                  <a:solidFill>
                    <a:srgbClr val="C00000"/>
                  </a:solidFill>
                  <a:latin typeface="Meiryo UI" pitchFamily="50" charset="-128"/>
                  <a:ea typeface="Meiryo UI" pitchFamily="50" charset="-128"/>
                  <a:cs typeface="Meiryo UI" pitchFamily="50" charset="-128"/>
                </a:endParaRPr>
              </a:p>
              <a:p>
                <a:pPr>
                  <a:defRPr/>
                </a:pPr>
                <a:r>
                  <a:rPr kumimoji="0" lang="en-US" altLang="ja-JP" sz="457" kern="0" noProof="1">
                    <a:latin typeface="Meiryo UI" pitchFamily="50" charset="-128"/>
                    <a:ea typeface="Meiryo UI" pitchFamily="50" charset="-128"/>
                    <a:cs typeface="Meiryo UI" pitchFamily="50" charset="-128"/>
                    <a:hlinkClick r:id="rId121"/>
                  </a:rPr>
                  <a:t>OpenLDAP</a:t>
                </a:r>
                <a:endParaRPr kumimoji="0" lang="en-US" altLang="ja-JP" sz="457" kern="0" dirty="0">
                  <a:latin typeface="Meiryo UI" pitchFamily="50" charset="-128"/>
                  <a:ea typeface="Meiryo UI" pitchFamily="50" charset="-128"/>
                  <a:cs typeface="Meiryo UI" pitchFamily="50" charset="-128"/>
                </a:endParaRPr>
              </a:p>
            </p:txBody>
          </p:sp>
          <p:sp>
            <p:nvSpPr>
              <p:cNvPr id="139" name="テキスト ボックス 138"/>
              <p:cNvSpPr txBox="1"/>
              <p:nvPr/>
            </p:nvSpPr>
            <p:spPr bwMode="gray">
              <a:xfrm>
                <a:off x="5666462" y="2035755"/>
                <a:ext cx="3239569"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Directory Services</a:t>
                </a:r>
              </a:p>
            </p:txBody>
          </p:sp>
        </p:grpSp>
        <p:grpSp>
          <p:nvGrpSpPr>
            <p:cNvPr id="140" name="グループ化 139"/>
            <p:cNvGrpSpPr/>
            <p:nvPr/>
          </p:nvGrpSpPr>
          <p:grpSpPr>
            <a:xfrm>
              <a:off x="6202063" y="5337206"/>
              <a:ext cx="873698" cy="195736"/>
              <a:chOff x="5656168" y="1360809"/>
              <a:chExt cx="3272316" cy="218525"/>
            </a:xfrm>
          </p:grpSpPr>
          <p:sp>
            <p:nvSpPr>
              <p:cNvPr id="141" name="正方形/長方形 140"/>
              <p:cNvSpPr/>
              <p:nvPr/>
            </p:nvSpPr>
            <p:spPr bwMode="gray">
              <a:xfrm>
                <a:off x="5656168" y="1414566"/>
                <a:ext cx="3272316" cy="164768"/>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122"/>
                  </a:rPr>
                  <a:t>FreeIPA</a:t>
                </a:r>
                <a:endParaRPr kumimoji="0" lang="en-US" altLang="ja-JP" sz="457" b="1" kern="0" dirty="0">
                  <a:solidFill>
                    <a:srgbClr val="C00000"/>
                  </a:solidFill>
                  <a:latin typeface="Meiryo UI" pitchFamily="50" charset="-128"/>
                  <a:ea typeface="Meiryo UI" pitchFamily="50" charset="-128"/>
                  <a:cs typeface="Meiryo UI" pitchFamily="50" charset="-128"/>
                </a:endParaRPr>
              </a:p>
              <a:p>
                <a:endParaRPr kumimoji="0" lang="en-US" altLang="ja-JP" sz="457" kern="0" dirty="0">
                  <a:latin typeface="Meiryo UI" pitchFamily="50" charset="-128"/>
                  <a:ea typeface="Meiryo UI" pitchFamily="50" charset="-128"/>
                  <a:cs typeface="Meiryo UI" pitchFamily="50" charset="-128"/>
                </a:endParaRPr>
              </a:p>
              <a:p>
                <a:endParaRPr kumimoji="0" lang="en-US" altLang="ja-JP" sz="457" kern="0" dirty="0">
                  <a:latin typeface="Meiryo UI" pitchFamily="50" charset="-128"/>
                  <a:ea typeface="Meiryo UI" pitchFamily="50" charset="-128"/>
                  <a:cs typeface="Meiryo UI" pitchFamily="50" charset="-128"/>
                </a:endParaRPr>
              </a:p>
            </p:txBody>
          </p:sp>
          <p:sp>
            <p:nvSpPr>
              <p:cNvPr id="142" name="テキスト ボックス 141"/>
              <p:cNvSpPr txBox="1"/>
              <p:nvPr/>
            </p:nvSpPr>
            <p:spPr bwMode="gray">
              <a:xfrm>
                <a:off x="5656168" y="1360809"/>
                <a:ext cx="3272316" cy="93482"/>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Identity Management</a:t>
                </a:r>
              </a:p>
            </p:txBody>
          </p:sp>
        </p:grpSp>
        <p:grpSp>
          <p:nvGrpSpPr>
            <p:cNvPr id="146" name="グループ化 145"/>
            <p:cNvGrpSpPr/>
            <p:nvPr/>
          </p:nvGrpSpPr>
          <p:grpSpPr>
            <a:xfrm>
              <a:off x="147117" y="4417450"/>
              <a:ext cx="892319" cy="399375"/>
              <a:chOff x="5688124" y="1408586"/>
              <a:chExt cx="3240360" cy="619148"/>
            </a:xfrm>
          </p:grpSpPr>
          <p:sp>
            <p:nvSpPr>
              <p:cNvPr id="147" name="正方形/長方形 146"/>
              <p:cNvSpPr/>
              <p:nvPr/>
            </p:nvSpPr>
            <p:spPr bwMode="gray">
              <a:xfrm>
                <a:off x="5688124" y="1540338"/>
                <a:ext cx="3240360" cy="487396"/>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123"/>
                  </a:rPr>
                  <a:t>Amanda</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24"/>
                  </a:rPr>
                  <a:t>Bacula</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25"/>
                  </a:rPr>
                  <a:t>Clonezilla</a:t>
                </a:r>
                <a:endParaRPr kumimoji="0" lang="en-US" altLang="ja-JP" sz="457" kern="0" dirty="0">
                  <a:latin typeface="Meiryo UI" pitchFamily="50" charset="-128"/>
                  <a:ea typeface="Meiryo UI" pitchFamily="50" charset="-128"/>
                  <a:cs typeface="Meiryo UI" pitchFamily="50" charset="-128"/>
                </a:endParaRPr>
              </a:p>
            </p:txBody>
          </p:sp>
          <p:sp>
            <p:nvSpPr>
              <p:cNvPr id="148" name="テキスト ボックス 147"/>
              <p:cNvSpPr txBox="1"/>
              <p:nvPr/>
            </p:nvSpPr>
            <p:spPr bwMode="gray">
              <a:xfrm>
                <a:off x="5688124" y="1408586"/>
                <a:ext cx="3240360" cy="158830"/>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Storage Backup</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49" name="グループ化 148"/>
            <p:cNvGrpSpPr/>
            <p:nvPr/>
          </p:nvGrpSpPr>
          <p:grpSpPr>
            <a:xfrm>
              <a:off x="143042" y="6051158"/>
              <a:ext cx="896253" cy="575264"/>
              <a:chOff x="5674322" y="1930238"/>
              <a:chExt cx="3228005" cy="690663"/>
            </a:xfrm>
          </p:grpSpPr>
          <p:sp>
            <p:nvSpPr>
              <p:cNvPr id="150" name="正方形/長方形 149"/>
              <p:cNvSpPr/>
              <p:nvPr/>
            </p:nvSpPr>
            <p:spPr bwMode="gray">
              <a:xfrm>
                <a:off x="5674322" y="2039721"/>
                <a:ext cx="3228005" cy="581180"/>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126"/>
                  </a:rPr>
                  <a:t>Apache Zookeeper</a:t>
                </a:r>
                <a:endParaRPr kumimoji="0" lang="en-US" altLang="ja-JP" sz="457" kern="0" dirty="0">
                  <a:latin typeface="Meiryo UI" pitchFamily="50" charset="-128"/>
                  <a:ea typeface="Meiryo UI" pitchFamily="50" charset="-128"/>
                  <a:cs typeface="Meiryo UI" pitchFamily="50" charset="-128"/>
                  <a:hlinkClick r:id="rId127"/>
                </a:endParaRPr>
              </a:p>
              <a:p>
                <a:pPr defTabSz="653156">
                  <a:defRPr/>
                </a:pPr>
                <a:r>
                  <a:rPr kumimoji="0" lang="en-US" altLang="ja-JP" sz="457" kern="0" noProof="1">
                    <a:latin typeface="Meiryo UI" pitchFamily="50" charset="-128"/>
                    <a:ea typeface="Meiryo UI" pitchFamily="50" charset="-128"/>
                    <a:cs typeface="Meiryo UI" pitchFamily="50" charset="-128"/>
                    <a:hlinkClick r:id="rId127"/>
                  </a:rPr>
                  <a:t>corosync</a:t>
                </a:r>
                <a:endParaRPr kumimoji="0" lang="en-US" altLang="ja-JP" sz="457" kern="0" dirty="0">
                  <a:latin typeface="Meiryo UI" pitchFamily="50" charset="-128"/>
                  <a:ea typeface="Meiryo UI" pitchFamily="50" charset="-128"/>
                  <a:cs typeface="Meiryo UI" pitchFamily="50" charset="-128"/>
                  <a:hlinkClick r:id="rId128"/>
                </a:endParaRPr>
              </a:p>
              <a:p>
                <a:pPr defTabSz="653156">
                  <a:defRPr/>
                </a:pPr>
                <a:r>
                  <a:rPr kumimoji="0" lang="en-US" altLang="ja-JP" sz="457" kern="0" noProof="1">
                    <a:latin typeface="Meiryo UI" pitchFamily="50" charset="-128"/>
                    <a:ea typeface="Meiryo UI" pitchFamily="50" charset="-128"/>
                    <a:cs typeface="Meiryo UI" pitchFamily="50" charset="-128"/>
                    <a:hlinkClick r:id="rId128"/>
                  </a:rPr>
                  <a:t>DRBD</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29"/>
                  </a:rPr>
                  <a:t>Heartbeat</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30"/>
                  </a:rPr>
                  <a:t>Pacemaker</a:t>
                </a:r>
                <a:endParaRPr kumimoji="0" lang="en-US" altLang="ja-JP" sz="457" kern="0" dirty="0">
                  <a:latin typeface="Meiryo UI" pitchFamily="50" charset="-128"/>
                  <a:ea typeface="Meiryo UI" pitchFamily="50" charset="-128"/>
                  <a:cs typeface="Meiryo UI" pitchFamily="50" charset="-128"/>
                </a:endParaRPr>
              </a:p>
            </p:txBody>
          </p:sp>
          <p:sp>
            <p:nvSpPr>
              <p:cNvPr id="151" name="テキスト ボックス 150"/>
              <p:cNvSpPr txBox="1"/>
              <p:nvPr/>
            </p:nvSpPr>
            <p:spPr bwMode="gray">
              <a:xfrm>
                <a:off x="5674322" y="1930238"/>
                <a:ext cx="3228002" cy="131819"/>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HA Cluster</a:t>
                </a:r>
              </a:p>
            </p:txBody>
          </p:sp>
        </p:grpSp>
        <p:grpSp>
          <p:nvGrpSpPr>
            <p:cNvPr id="152" name="グループ化 151"/>
            <p:cNvGrpSpPr/>
            <p:nvPr/>
          </p:nvGrpSpPr>
          <p:grpSpPr>
            <a:xfrm>
              <a:off x="143042" y="4840778"/>
              <a:ext cx="896394" cy="1179483"/>
              <a:chOff x="5706120" y="1286010"/>
              <a:chExt cx="3240360" cy="1481235"/>
            </a:xfrm>
          </p:grpSpPr>
          <p:sp>
            <p:nvSpPr>
              <p:cNvPr id="153" name="正方形/長方形 152"/>
              <p:cNvSpPr/>
              <p:nvPr/>
            </p:nvSpPr>
            <p:spPr bwMode="gray">
              <a:xfrm>
                <a:off x="5706120" y="1393880"/>
                <a:ext cx="3240360" cy="1373365"/>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131"/>
                  </a:rPr>
                  <a:t>GNetWatch</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u="sng" kern="0" noProof="1">
                    <a:latin typeface="Meiryo UI" pitchFamily="50" charset="-128"/>
                    <a:ea typeface="Meiryo UI" pitchFamily="50" charset="-128"/>
                    <a:cs typeface="Meiryo UI" pitchFamily="50" charset="-128"/>
                    <a:hlinkClick r:id="rId132"/>
                  </a:rPr>
                  <a:t>Hinemos</a:t>
                </a:r>
                <a:endParaRPr kumimoji="0" lang="en-US" altLang="ja-JP" sz="457" u="sng" kern="0" dirty="0">
                  <a:latin typeface="Meiryo UI" pitchFamily="50" charset="-128"/>
                  <a:ea typeface="Meiryo UI" pitchFamily="50" charset="-128"/>
                  <a:cs typeface="Meiryo UI" pitchFamily="50" charset="-128"/>
                </a:endParaRPr>
              </a:p>
              <a:p>
                <a:pPr defTabSz="653156">
                  <a:defRPr/>
                </a:pPr>
                <a:r>
                  <a:rPr kumimoji="0" lang="en-US" altLang="ja-JP" sz="457" u="sng" kern="0" noProof="1">
                    <a:latin typeface="Meiryo UI" pitchFamily="50" charset="-128"/>
                    <a:ea typeface="Meiryo UI" pitchFamily="50" charset="-128"/>
                    <a:cs typeface="Meiryo UI" pitchFamily="50" charset="-128"/>
                    <a:hlinkClick r:id="rId133"/>
                  </a:rPr>
                  <a:t>Icinga</a:t>
                </a:r>
                <a:endParaRPr kumimoji="0" lang="en-US" altLang="ja-JP" sz="457" u="sng"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34"/>
                  </a:rPr>
                  <a:t>Monit</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35"/>
                  </a:rPr>
                  <a:t>Nagios</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36"/>
                  </a:rPr>
                  <a:t>OpenNMS</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37"/>
                  </a:rPr>
                  <a:t>Pandora FMS</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38"/>
                  </a:rPr>
                  <a:t>Prometheus</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39"/>
                  </a:rPr>
                  <a:t>rsyslog</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40"/>
                  </a:rPr>
                  <a:t>Scalr</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41"/>
                  </a:rPr>
                  <a:t>SNMP Trap Translator</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42"/>
                  </a:rPr>
                  <a:t>Zabbix</a:t>
                </a:r>
                <a:endParaRPr kumimoji="0" lang="en-US" altLang="ja-JP" sz="457" kern="0" dirty="0">
                  <a:latin typeface="Meiryo UI" pitchFamily="50" charset="-128"/>
                  <a:ea typeface="Meiryo UI" pitchFamily="50" charset="-128"/>
                  <a:cs typeface="Meiryo UI" pitchFamily="50" charset="-128"/>
                </a:endParaRPr>
              </a:p>
              <a:p>
                <a:pPr defTabSz="653156">
                  <a:defRPr/>
                </a:pPr>
                <a:endParaRPr kumimoji="0" lang="en-US" altLang="ja-JP" sz="457"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endParaRPr kumimoji="0" lang="en-US" altLang="ja-JP" sz="457" kern="0" dirty="0">
                  <a:latin typeface="Meiryo UI" pitchFamily="50" charset="-128"/>
                  <a:ea typeface="Meiryo UI" pitchFamily="50" charset="-128"/>
                  <a:cs typeface="Meiryo UI" pitchFamily="50" charset="-128"/>
                </a:endParaRPr>
              </a:p>
            </p:txBody>
          </p:sp>
          <p:sp>
            <p:nvSpPr>
              <p:cNvPr id="154" name="テキスト ボックス 153"/>
              <p:cNvSpPr txBox="1"/>
              <p:nvPr/>
            </p:nvSpPr>
            <p:spPr bwMode="gray">
              <a:xfrm>
                <a:off x="5706120" y="1286010"/>
                <a:ext cx="3240360" cy="131819"/>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Operational monitoring</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55" name="グループ化 154"/>
            <p:cNvGrpSpPr/>
            <p:nvPr/>
          </p:nvGrpSpPr>
          <p:grpSpPr>
            <a:xfrm>
              <a:off x="1087941" y="5388536"/>
              <a:ext cx="892319" cy="946008"/>
              <a:chOff x="5688124" y="1408586"/>
              <a:chExt cx="3240360" cy="1192761"/>
            </a:xfrm>
          </p:grpSpPr>
          <p:sp>
            <p:nvSpPr>
              <p:cNvPr id="156" name="正方形/長方形 155"/>
              <p:cNvSpPr/>
              <p:nvPr/>
            </p:nvSpPr>
            <p:spPr bwMode="gray">
              <a:xfrm>
                <a:off x="5688124" y="1532537"/>
                <a:ext cx="3240360" cy="1068810"/>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143"/>
                  </a:rPr>
                  <a:t>CACTI</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44"/>
                  </a:rPr>
                  <a:t>Collectd</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45"/>
                  </a:rPr>
                  <a:t>Jaeger</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46"/>
                  </a:rPr>
                  <a:t>MRTG</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47"/>
                  </a:rPr>
                  <a:t>Munin</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48"/>
                  </a:rPr>
                  <a:t>Nmap</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49"/>
                  </a:rPr>
                  <a:t>RRDTool</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50"/>
                  </a:rPr>
                  <a:t>Wireshark</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51"/>
                  </a:rPr>
                  <a:t>Zenoss</a:t>
                </a:r>
                <a:endParaRPr kumimoji="0" lang="en-US" altLang="ja-JP" sz="457" kern="0" dirty="0">
                  <a:latin typeface="Meiryo UI" pitchFamily="50" charset="-128"/>
                  <a:ea typeface="Meiryo UI" pitchFamily="50" charset="-128"/>
                  <a:cs typeface="Meiryo UI" pitchFamily="50" charset="-128"/>
                </a:endParaRPr>
              </a:p>
              <a:p>
                <a:pPr defTabSz="653156">
                  <a:defRPr/>
                </a:pPr>
                <a:endParaRPr kumimoji="0" lang="en-US" altLang="ja-JP" sz="457" kern="0" dirty="0">
                  <a:latin typeface="Meiryo UI" pitchFamily="50" charset="-128"/>
                  <a:ea typeface="Meiryo UI" pitchFamily="50" charset="-128"/>
                  <a:cs typeface="Meiryo UI" pitchFamily="50" charset="-128"/>
                </a:endParaRPr>
              </a:p>
            </p:txBody>
          </p:sp>
          <p:sp>
            <p:nvSpPr>
              <p:cNvPr id="157" name="テキスト ボックス 156"/>
              <p:cNvSpPr txBox="1"/>
              <p:nvPr/>
            </p:nvSpPr>
            <p:spPr bwMode="gray">
              <a:xfrm>
                <a:off x="5688124" y="1408586"/>
                <a:ext cx="3240360" cy="131819"/>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Network Monitoring</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58" name="グループ化 157"/>
            <p:cNvGrpSpPr/>
            <p:nvPr/>
          </p:nvGrpSpPr>
          <p:grpSpPr>
            <a:xfrm>
              <a:off x="1091187" y="6418042"/>
              <a:ext cx="889074" cy="208381"/>
              <a:chOff x="9155169" y="1924148"/>
              <a:chExt cx="3224918" cy="247768"/>
            </a:xfrm>
          </p:grpSpPr>
          <p:sp>
            <p:nvSpPr>
              <p:cNvPr id="159" name="正方形/長方形 158"/>
              <p:cNvSpPr/>
              <p:nvPr/>
            </p:nvSpPr>
            <p:spPr bwMode="gray">
              <a:xfrm>
                <a:off x="9155174" y="2022079"/>
                <a:ext cx="3224913" cy="149837"/>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152"/>
                  </a:rPr>
                  <a:t>HAProxy</a:t>
                </a:r>
                <a:endParaRPr kumimoji="0" lang="en-US" altLang="ja-JP" sz="457" kern="0" dirty="0">
                  <a:latin typeface="Meiryo UI" pitchFamily="50" charset="-128"/>
                  <a:ea typeface="Meiryo UI" pitchFamily="50" charset="-128"/>
                  <a:cs typeface="Meiryo UI" pitchFamily="50" charset="-128"/>
                </a:endParaRPr>
              </a:p>
            </p:txBody>
          </p:sp>
          <p:sp>
            <p:nvSpPr>
              <p:cNvPr id="160" name="テキスト ボックス 159"/>
              <p:cNvSpPr txBox="1"/>
              <p:nvPr/>
            </p:nvSpPr>
            <p:spPr bwMode="gray">
              <a:xfrm>
                <a:off x="9155169" y="1924148"/>
                <a:ext cx="3224918" cy="131826"/>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Load Balancing</a:t>
                </a:r>
              </a:p>
            </p:txBody>
          </p:sp>
        </p:grpSp>
        <p:grpSp>
          <p:nvGrpSpPr>
            <p:cNvPr id="161" name="グループ化 160"/>
            <p:cNvGrpSpPr/>
            <p:nvPr/>
          </p:nvGrpSpPr>
          <p:grpSpPr>
            <a:xfrm>
              <a:off x="1088850" y="4414989"/>
              <a:ext cx="892319" cy="929723"/>
              <a:chOff x="5688124" y="1408586"/>
              <a:chExt cx="3240360" cy="1167578"/>
            </a:xfrm>
          </p:grpSpPr>
          <p:sp>
            <p:nvSpPr>
              <p:cNvPr id="162" name="正方形/長方形 161"/>
              <p:cNvSpPr/>
              <p:nvPr/>
            </p:nvSpPr>
            <p:spPr bwMode="gray">
              <a:xfrm>
                <a:off x="5688124" y="1540338"/>
                <a:ext cx="3240360" cy="1035826"/>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153"/>
                  </a:rPr>
                  <a:t>Ansible</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54"/>
                  </a:rPr>
                  <a:t>BOSH</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55"/>
                  </a:rPr>
                  <a:t>CFEngine</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56"/>
                  </a:rPr>
                  <a:t>Chef</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57"/>
                  </a:rPr>
                  <a:t>Cobbler</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58"/>
                  </a:rPr>
                  <a:t>Crowbar</a:t>
                </a:r>
                <a:endParaRPr kumimoji="0" lang="en-US" altLang="ja-JP" sz="457" kern="0" dirty="0">
                  <a:latin typeface="Meiryo UI" pitchFamily="50" charset="-128"/>
                  <a:ea typeface="Meiryo UI" pitchFamily="50" charset="-128"/>
                  <a:cs typeface="Meiryo UI" pitchFamily="50" charset="-128"/>
                  <a:hlinkClick r:id="rId159"/>
                </a:endParaRPr>
              </a:p>
              <a:p>
                <a:pPr defTabSz="653156">
                  <a:defRPr/>
                </a:pPr>
                <a:r>
                  <a:rPr kumimoji="0" lang="en-US" altLang="ja-JP" sz="457" kern="0" noProof="1">
                    <a:latin typeface="Meiryo UI" pitchFamily="50" charset="-128"/>
                    <a:ea typeface="Meiryo UI" pitchFamily="50" charset="-128"/>
                    <a:cs typeface="Meiryo UI" pitchFamily="50" charset="-128"/>
                    <a:hlinkClick r:id="rId159"/>
                  </a:rPr>
                  <a:t>oVirt</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60"/>
                  </a:rPr>
                  <a:t>Puppet</a:t>
                </a:r>
                <a:endParaRPr kumimoji="0" lang="en-US" altLang="ja-JP" sz="457" kern="0" dirty="0">
                  <a:latin typeface="Meiryo UI" pitchFamily="50" charset="-128"/>
                  <a:ea typeface="Meiryo UI" pitchFamily="50" charset="-128"/>
                  <a:cs typeface="Meiryo UI" pitchFamily="50" charset="-128"/>
                </a:endParaRPr>
              </a:p>
            </p:txBody>
          </p:sp>
          <p:sp>
            <p:nvSpPr>
              <p:cNvPr id="163" name="テキスト ボックス 162"/>
              <p:cNvSpPr txBox="1"/>
              <p:nvPr/>
            </p:nvSpPr>
            <p:spPr bwMode="gray">
              <a:xfrm>
                <a:off x="5688124" y="1408586"/>
                <a:ext cx="3240360" cy="131819"/>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lvl="0"/>
                <a:r>
                  <a:rPr kumimoji="0" lang="ja-JP" altLang="en-US" sz="457" kern="0" noProof="1">
                    <a:solidFill>
                      <a:srgbClr val="000000"/>
                    </a:solidFill>
                    <a:latin typeface="Meiryo UI" pitchFamily="50" charset="-128"/>
                    <a:ea typeface="Meiryo UI" pitchFamily="50" charset="-128"/>
                    <a:cs typeface="Meiryo UI" pitchFamily="50" charset="-128"/>
                  </a:rPr>
                  <a:t>Configuration Management</a:t>
                </a:r>
              </a:p>
            </p:txBody>
          </p:sp>
        </p:grpSp>
        <p:grpSp>
          <p:nvGrpSpPr>
            <p:cNvPr id="164" name="グループ化 163"/>
            <p:cNvGrpSpPr/>
            <p:nvPr/>
          </p:nvGrpSpPr>
          <p:grpSpPr>
            <a:xfrm>
              <a:off x="6203515" y="5815999"/>
              <a:ext cx="871914" cy="500004"/>
              <a:chOff x="5762223" y="1408586"/>
              <a:chExt cx="3166261" cy="635359"/>
            </a:xfrm>
          </p:grpSpPr>
          <p:sp>
            <p:nvSpPr>
              <p:cNvPr id="165" name="正方形/長方形 164"/>
              <p:cNvSpPr/>
              <p:nvPr/>
            </p:nvSpPr>
            <p:spPr bwMode="gray">
              <a:xfrm>
                <a:off x="5762223" y="1540340"/>
                <a:ext cx="3166261" cy="503605"/>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161"/>
                  </a:rPr>
                  <a:t>BIND</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62"/>
                  </a:rPr>
                  <a:t>ISC-DHCP</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63"/>
                  </a:rPr>
                  <a:t>NSD</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64"/>
                  </a:rPr>
                  <a:t>Unbound</a:t>
                </a:r>
                <a:endParaRPr kumimoji="0" lang="en-US" altLang="ja-JP" sz="457" kern="0" dirty="0">
                  <a:latin typeface="Meiryo UI" pitchFamily="50" charset="-128"/>
                  <a:ea typeface="Meiryo UI" pitchFamily="50" charset="-128"/>
                  <a:cs typeface="Meiryo UI" pitchFamily="50" charset="-128"/>
                </a:endParaRPr>
              </a:p>
            </p:txBody>
          </p:sp>
          <p:sp>
            <p:nvSpPr>
              <p:cNvPr id="166" name="テキスト ボックス 165"/>
              <p:cNvSpPr txBox="1"/>
              <p:nvPr/>
            </p:nvSpPr>
            <p:spPr bwMode="gray">
              <a:xfrm>
                <a:off x="5762223" y="1408586"/>
                <a:ext cx="3166261" cy="131819"/>
              </a:xfrm>
              <a:prstGeom prst="rect">
                <a:avLst/>
              </a:prstGeom>
              <a:solidFill>
                <a:srgbClr val="C9C9CA"/>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DNS and DHCP</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67" name="グループ化 166"/>
            <p:cNvGrpSpPr/>
            <p:nvPr/>
          </p:nvGrpSpPr>
          <p:grpSpPr>
            <a:xfrm>
              <a:off x="7142275" y="5814773"/>
              <a:ext cx="885651" cy="452539"/>
              <a:chOff x="5727472" y="1408585"/>
              <a:chExt cx="3201009" cy="663411"/>
            </a:xfrm>
          </p:grpSpPr>
          <p:sp>
            <p:nvSpPr>
              <p:cNvPr id="168" name="正方形/長方形 167"/>
              <p:cNvSpPr/>
              <p:nvPr/>
            </p:nvSpPr>
            <p:spPr bwMode="gray">
              <a:xfrm>
                <a:off x="5727472" y="1509983"/>
                <a:ext cx="3199625" cy="562013"/>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165"/>
                  </a:rPr>
                  <a:t>FileZilla </a:t>
                </a:r>
                <a:r>
                  <a:rPr kumimoji="0" lang="ja-JP" altLang="en-US" sz="457" kern="0" noProof="1">
                    <a:latin typeface="Meiryo UI" pitchFamily="50" charset="-128"/>
                    <a:ea typeface="Meiryo UI" pitchFamily="50" charset="-128"/>
                    <a:cs typeface="Meiryo UI" pitchFamily="50" charset="-128"/>
                  </a:rPr>
                  <a:t>(</a:t>
                </a:r>
                <a:r>
                  <a:rPr kumimoji="0" lang="en-US" altLang="ja-JP" sz="457" kern="0" noProof="1">
                    <a:solidFill>
                      <a:srgbClr val="008080"/>
                    </a:solidFill>
                    <a:latin typeface="HGP創英角ﾎﾟｯﾌﾟ体" panose="040B0A00000000000000" pitchFamily="50" charset="-128"/>
                    <a:ea typeface="HGP創英角ﾎﾟｯﾌﾟ体" panose="040B0A00000000000000" pitchFamily="50" charset="-128"/>
                    <a:cs typeface="Meiryo UI" pitchFamily="50" charset="-128"/>
                    <a:hlinkClick r:id="rId166"/>
                  </a:rPr>
                  <a:t>JP)</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67"/>
                  </a:rPr>
                  <a:t>Proftpd</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68"/>
                  </a:rPr>
                  <a:t>vsftpd</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69"/>
                  </a:rPr>
                  <a:t>WU-FTPD</a:t>
                </a:r>
                <a:endParaRPr kumimoji="0" lang="en-US" altLang="ja-JP" sz="457" kern="0" dirty="0">
                  <a:latin typeface="Meiryo UI" pitchFamily="50" charset="-128"/>
                  <a:ea typeface="Meiryo UI" pitchFamily="50" charset="-128"/>
                  <a:cs typeface="Meiryo UI" pitchFamily="50" charset="-128"/>
                </a:endParaRPr>
              </a:p>
            </p:txBody>
          </p:sp>
          <p:sp>
            <p:nvSpPr>
              <p:cNvPr id="169" name="テキスト ボックス 168"/>
              <p:cNvSpPr txBox="1"/>
              <p:nvPr/>
            </p:nvSpPr>
            <p:spPr bwMode="gray">
              <a:xfrm>
                <a:off x="5727472" y="1408585"/>
                <a:ext cx="3201009" cy="153797"/>
              </a:xfrm>
              <a:prstGeom prst="rect">
                <a:avLst/>
              </a:prstGeom>
              <a:solidFill>
                <a:srgbClr val="C9C9CA"/>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FTP Server</a:t>
                </a:r>
              </a:p>
            </p:txBody>
          </p:sp>
        </p:grpSp>
        <p:grpSp>
          <p:nvGrpSpPr>
            <p:cNvPr id="170" name="グループ化 169"/>
            <p:cNvGrpSpPr/>
            <p:nvPr/>
          </p:nvGrpSpPr>
          <p:grpSpPr>
            <a:xfrm>
              <a:off x="7142276" y="6289332"/>
              <a:ext cx="884379" cy="458121"/>
              <a:chOff x="5674184" y="1440464"/>
              <a:chExt cx="3240360" cy="593869"/>
            </a:xfrm>
          </p:grpSpPr>
          <p:sp>
            <p:nvSpPr>
              <p:cNvPr id="171" name="正方形/長方形 170"/>
              <p:cNvSpPr/>
              <p:nvPr/>
            </p:nvSpPr>
            <p:spPr bwMode="gray">
              <a:xfrm>
                <a:off x="5674184" y="1523096"/>
                <a:ext cx="3240360" cy="511237"/>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170"/>
                  </a:rPr>
                  <a:t>NextCloud</a:t>
                </a:r>
                <a:endParaRPr kumimoji="0" lang="en-US" altLang="ja-JP" sz="457" kern="0" dirty="0">
                  <a:latin typeface="Meiryo UI" pitchFamily="50" charset="-128"/>
                  <a:ea typeface="Meiryo UI" pitchFamily="50" charset="-128"/>
                  <a:cs typeface="Meiryo UI" pitchFamily="50" charset="-128"/>
                  <a:hlinkClick r:id="rId170"/>
                </a:endParaRPr>
              </a:p>
              <a:p>
                <a:r>
                  <a:rPr kumimoji="0" lang="en-US" altLang="ja-JP" sz="457" kern="0" noProof="1">
                    <a:latin typeface="Meiryo UI" pitchFamily="50" charset="-128"/>
                    <a:ea typeface="Meiryo UI" pitchFamily="50" charset="-128"/>
                    <a:cs typeface="Meiryo UI" pitchFamily="50" charset="-128"/>
                    <a:hlinkClick r:id="rId170"/>
                  </a:rPr>
                  <a:t>NFS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anose="020B0604030504040204" pitchFamily="50" charset="-128"/>
                    <a:ea typeface="Meiryo UI" panose="020B0604030504040204" pitchFamily="50" charset="-128"/>
                    <a:cs typeface="Meiryo UI" panose="020B0604030504040204" pitchFamily="50" charset="-128"/>
                    <a:hlinkClick r:id="rId171"/>
                  </a:rPr>
                  <a:t>OwnCloud</a:t>
                </a:r>
                <a:endParaRPr kumimoji="0" lang="en-US" altLang="ja-JP" sz="457"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457" kern="0" noProof="1">
                    <a:latin typeface="Meiryo UI" pitchFamily="50" charset="-128"/>
                    <a:ea typeface="Meiryo UI" pitchFamily="50" charset="-128"/>
                    <a:cs typeface="Meiryo UI" pitchFamily="50" charset="-128"/>
                    <a:hlinkClick r:id="rId172"/>
                  </a:rPr>
                  <a:t>Samba </a:t>
                </a:r>
                <a:r>
                  <a:rPr kumimoji="0" lang="ja-JP" altLang="en-US" sz="457" kern="0" noProof="1">
                    <a:latin typeface="Meiryo UI" pitchFamily="50" charset="-128"/>
                    <a:ea typeface="Meiryo UI" pitchFamily="50" charset="-128"/>
                    <a:cs typeface="Meiryo UI" pitchFamily="50" charset="-128"/>
                  </a:rPr>
                  <a:t>(</a:t>
                </a:r>
                <a:r>
                  <a:rPr kumimoji="0" lang="en-US" altLang="ja-JP" sz="457" kern="0" noProof="1">
                    <a:solidFill>
                      <a:srgbClr val="FF0000"/>
                    </a:solidFill>
                    <a:latin typeface="HGP創英角ﾎﾟｯﾌﾟ体" panose="040B0A00000000000000" pitchFamily="50" charset="-128"/>
                    <a:ea typeface="HGP創英角ﾎﾟｯﾌﾟ体" panose="040B0A00000000000000" pitchFamily="50" charset="-128"/>
                    <a:cs typeface="Meiryo UI" pitchFamily="50" charset="-128"/>
                    <a:hlinkClick r:id="rId173"/>
                  </a:rPr>
                  <a:t>JP)</a:t>
                </a:r>
                <a:endParaRPr kumimoji="0" lang="en-US" altLang="ja-JP" sz="457" kern="0" dirty="0">
                  <a:solidFill>
                    <a:srgbClr val="FF0000"/>
                  </a:solidFill>
                  <a:latin typeface="HGP創英角ﾎﾟｯﾌﾟ体" panose="040B0A00000000000000" pitchFamily="50" charset="-128"/>
                  <a:ea typeface="HGP創英角ﾎﾟｯﾌﾟ体" panose="040B0A00000000000000" pitchFamily="50" charset="-128"/>
                  <a:cs typeface="Meiryo UI" pitchFamily="50" charset="-128"/>
                </a:endParaRPr>
              </a:p>
            </p:txBody>
          </p:sp>
          <p:sp>
            <p:nvSpPr>
              <p:cNvPr id="172" name="テキスト ボックス 171"/>
              <p:cNvSpPr txBox="1"/>
              <p:nvPr/>
            </p:nvSpPr>
            <p:spPr bwMode="gray">
              <a:xfrm>
                <a:off x="5674184" y="1440464"/>
                <a:ext cx="3240360" cy="116353"/>
              </a:xfrm>
              <a:prstGeom prst="rect">
                <a:avLst/>
              </a:prstGeom>
              <a:solidFill>
                <a:srgbClr val="C9C9CA"/>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File server</a:t>
                </a:r>
              </a:p>
            </p:txBody>
          </p:sp>
        </p:grpSp>
        <p:grpSp>
          <p:nvGrpSpPr>
            <p:cNvPr id="173" name="グループ化 172"/>
            <p:cNvGrpSpPr/>
            <p:nvPr/>
          </p:nvGrpSpPr>
          <p:grpSpPr>
            <a:xfrm>
              <a:off x="8086303" y="5814775"/>
              <a:ext cx="865782" cy="925246"/>
              <a:chOff x="5688124" y="1408586"/>
              <a:chExt cx="3240360" cy="1278132"/>
            </a:xfrm>
          </p:grpSpPr>
          <p:sp>
            <p:nvSpPr>
              <p:cNvPr id="174" name="正方形/長方形 173"/>
              <p:cNvSpPr/>
              <p:nvPr/>
            </p:nvSpPr>
            <p:spPr bwMode="gray">
              <a:xfrm>
                <a:off x="5688124" y="1540339"/>
                <a:ext cx="3240360" cy="1146379"/>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174"/>
                  </a:rPr>
                  <a:t>Courier-IMAP</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74"/>
                  </a:rPr>
                  <a:t>Courier-MTA</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75"/>
                  </a:rPr>
                  <a:t>Cyrus IMAP</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76"/>
                  </a:rPr>
                  <a:t>Dovecot</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77"/>
                  </a:rPr>
                  <a:t>Exim</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78"/>
                  </a:rPr>
                  <a:t>fml</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a:latin typeface="Meiryo UI" pitchFamily="50" charset="-128"/>
                    <a:ea typeface="Meiryo UI" pitchFamily="50" charset="-128"/>
                    <a:cs typeface="Meiryo UI" pitchFamily="50" charset="-128"/>
                  </a:rPr>
                  <a:t>  </a:t>
                </a:r>
                <a:r>
                  <a:rPr kumimoji="0" lang="en-US" altLang="ja-JP" sz="457" kern="0" noProof="1">
                    <a:latin typeface="Meiryo UI" pitchFamily="50" charset="-128"/>
                    <a:ea typeface="Meiryo UI" pitchFamily="50" charset="-128"/>
                    <a:cs typeface="Meiryo UI" pitchFamily="50" charset="-128"/>
                    <a:hlinkClick r:id="rId179"/>
                  </a:rPr>
                  <a:t>Postfix (</a:t>
                </a:r>
                <a:r>
                  <a:rPr kumimoji="0" lang="en-US" altLang="ja-JP" sz="457" kern="0" noProof="1">
                    <a:solidFill>
                      <a:srgbClr val="008080"/>
                    </a:solidFill>
                    <a:latin typeface="HGP創英角ﾎﾟｯﾌﾟ体" panose="040B0A00000000000000" pitchFamily="50" charset="-128"/>
                    <a:ea typeface="HGP創英角ﾎﾟｯﾌﾟ体" panose="040B0A00000000000000" pitchFamily="50" charset="-128"/>
                    <a:cs typeface="Meiryo UI" pitchFamily="50" charset="-128"/>
                    <a:hlinkClick r:id="rId180"/>
                  </a:rPr>
                  <a:t>JP)</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81"/>
                  </a:rPr>
                  <a:t>qmail</a:t>
                </a:r>
                <a:r>
                  <a:rPr kumimoji="0" lang="en-US" altLang="ja-JP" sz="457" kern="0">
                    <a:latin typeface="Meiryo UI" pitchFamily="50" charset="-128"/>
                    <a:ea typeface="Meiryo UI" pitchFamily="50" charset="-128"/>
                    <a:cs typeface="Meiryo UI" pitchFamily="50" charset="-128"/>
                    <a:hlinkClick r:id="rId181"/>
                  </a:rPr>
                  <a:t>  </a:t>
                </a:r>
              </a:p>
              <a:p>
                <a:r>
                  <a:rPr kumimoji="0" lang="en-US" altLang="ja-JP" sz="457" kern="0" noProof="1">
                    <a:latin typeface="Meiryo UI" pitchFamily="50" charset="-128"/>
                    <a:ea typeface="Meiryo UI" pitchFamily="50" charset="-128"/>
                    <a:cs typeface="Meiryo UI" pitchFamily="50" charset="-128"/>
                    <a:hlinkClick r:id="rId182"/>
                  </a:rPr>
                  <a:t>sendmail</a:t>
                </a:r>
                <a:endParaRPr kumimoji="0" lang="en-US" altLang="ja-JP" sz="457" kern="0" dirty="0">
                  <a:latin typeface="Meiryo UI" pitchFamily="50" charset="-128"/>
                  <a:ea typeface="Meiryo UI" pitchFamily="50" charset="-128"/>
                  <a:cs typeface="Meiryo UI" pitchFamily="50" charset="-128"/>
                </a:endParaRPr>
              </a:p>
              <a:p>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endParaRPr kumimoji="0" lang="en-US" altLang="ja-JP" sz="457" kern="0" dirty="0">
                  <a:latin typeface="Meiryo UI" pitchFamily="50" charset="-128"/>
                  <a:ea typeface="Meiryo UI" pitchFamily="50" charset="-128"/>
                  <a:cs typeface="Meiryo UI" pitchFamily="50" charset="-128"/>
                </a:endParaRPr>
              </a:p>
            </p:txBody>
          </p:sp>
          <p:sp>
            <p:nvSpPr>
              <p:cNvPr id="175" name="テキスト ボックス 174"/>
              <p:cNvSpPr txBox="1"/>
              <p:nvPr/>
            </p:nvSpPr>
            <p:spPr bwMode="gray">
              <a:xfrm>
                <a:off x="5688124" y="1408586"/>
                <a:ext cx="3240360" cy="144922"/>
              </a:xfrm>
              <a:prstGeom prst="rect">
                <a:avLst/>
              </a:prstGeom>
              <a:solidFill>
                <a:srgbClr val="C9C9CA"/>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POP/IMAP/MTA</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76" name="グループ化 175"/>
            <p:cNvGrpSpPr/>
            <p:nvPr/>
          </p:nvGrpSpPr>
          <p:grpSpPr>
            <a:xfrm>
              <a:off x="3115614" y="4156536"/>
              <a:ext cx="939434" cy="1017719"/>
              <a:chOff x="5688124" y="1408586"/>
              <a:chExt cx="3240360" cy="971918"/>
            </a:xfrm>
          </p:grpSpPr>
          <p:sp>
            <p:nvSpPr>
              <p:cNvPr id="177" name="正方形/長方形 176"/>
              <p:cNvSpPr/>
              <p:nvPr/>
            </p:nvSpPr>
            <p:spPr bwMode="gray">
              <a:xfrm>
                <a:off x="5688124" y="1504645"/>
                <a:ext cx="3240360" cy="875859"/>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183"/>
                  </a:rPr>
                  <a:t>AGL</a:t>
                </a:r>
                <a:endParaRPr kumimoji="0" lang="en-US" altLang="ja-JP" sz="457" kern="0" dirty="0">
                  <a:latin typeface="Meiryo UI" pitchFamily="50" charset="-128"/>
                  <a:ea typeface="Meiryo UI" pitchFamily="50" charset="-128"/>
                  <a:cs typeface="Meiryo UI" pitchFamily="50" charset="-128"/>
                  <a:hlinkClick r:id="rId184"/>
                </a:endParaRPr>
              </a:p>
              <a:p>
                <a:r>
                  <a:rPr kumimoji="0" lang="en-US" altLang="ja-JP" sz="457" kern="0" noProof="1">
                    <a:latin typeface="Meiryo UI" pitchFamily="50" charset="-128"/>
                    <a:ea typeface="Meiryo UI" pitchFamily="50" charset="-128"/>
                    <a:cs typeface="Meiryo UI" pitchFamily="50" charset="-128"/>
                    <a:hlinkClick r:id="rId184"/>
                  </a:rPr>
                  <a:t>Android</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85"/>
                  </a:rPr>
                  <a:t>CentOS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86"/>
                  </a:rPr>
                  <a:t>CoreOS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87"/>
                  </a:rPr>
                  <a:t>Debian</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88"/>
                  </a:rPr>
                  <a:t>Fedora</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89"/>
                  </a:rPr>
                  <a:t>FreeBSD</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90"/>
                  </a:rPr>
                  <a:t>openSUSE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91"/>
                  </a:rPr>
                  <a:t>Scientific Linux</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92"/>
                  </a:rPr>
                  <a:t>Ubuntu</a:t>
                </a:r>
                <a:endParaRPr kumimoji="0" lang="en-US" altLang="ja-JP" sz="457" kern="0" dirty="0">
                  <a:latin typeface="Meiryo UI" pitchFamily="50" charset="-128"/>
                  <a:ea typeface="Meiryo UI" pitchFamily="50" charset="-128"/>
                  <a:cs typeface="Meiryo UI" pitchFamily="50" charset="-128"/>
                </a:endParaRPr>
              </a:p>
              <a:p>
                <a:endParaRPr kumimoji="0" lang="en-US" altLang="ja-JP" sz="457" kern="0" dirty="0">
                  <a:latin typeface="Meiryo UI" pitchFamily="50" charset="-128"/>
                  <a:ea typeface="Meiryo UI" pitchFamily="50" charset="-128"/>
                  <a:cs typeface="Meiryo UI" pitchFamily="50" charset="-128"/>
                </a:endParaRPr>
              </a:p>
            </p:txBody>
          </p:sp>
          <p:sp>
            <p:nvSpPr>
              <p:cNvPr id="178" name="テキスト ボックス 177"/>
              <p:cNvSpPr txBox="1"/>
              <p:nvPr/>
            </p:nvSpPr>
            <p:spPr bwMode="gray">
              <a:xfrm>
                <a:off x="5688124" y="1408586"/>
                <a:ext cx="3240360" cy="114614"/>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OS</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79" name="グループ化 178"/>
            <p:cNvGrpSpPr/>
            <p:nvPr/>
          </p:nvGrpSpPr>
          <p:grpSpPr>
            <a:xfrm>
              <a:off x="4106329" y="4151623"/>
              <a:ext cx="892319" cy="799405"/>
              <a:chOff x="5688124" y="1408586"/>
              <a:chExt cx="3240360" cy="825975"/>
            </a:xfrm>
          </p:grpSpPr>
          <p:sp>
            <p:nvSpPr>
              <p:cNvPr id="180" name="正方形/長方形 179"/>
              <p:cNvSpPr/>
              <p:nvPr/>
            </p:nvSpPr>
            <p:spPr bwMode="gray">
              <a:xfrm>
                <a:off x="5688124" y="1540339"/>
                <a:ext cx="3240360" cy="694222"/>
              </a:xfrm>
              <a:prstGeom prst="rect">
                <a:avLst/>
              </a:prstGeom>
              <a:solidFill>
                <a:schemeClr val="bg1"/>
              </a:solidFill>
              <a:ln w="9525">
                <a:solidFill>
                  <a:schemeClr val="tx1"/>
                </a:solidFill>
                <a:miter lim="800000"/>
                <a:headEnd/>
                <a:tailEnd/>
              </a:ln>
            </p:spPr>
            <p:txBody>
              <a:bodyPr lIns="25714" rIns="25714" anchor="t"/>
              <a:lstStyle/>
              <a:p>
                <a:pPr>
                  <a:defRPr/>
                </a:pPr>
                <a:r>
                  <a:rPr kumimoji="0" lang="en-US" altLang="ja-JP" sz="457" kern="0" noProof="1">
                    <a:latin typeface="Meiryo UI" pitchFamily="50" charset="-128"/>
                    <a:ea typeface="Meiryo UI" pitchFamily="50" charset="-128"/>
                    <a:cs typeface="Meiryo UI" pitchFamily="50" charset="-128"/>
                    <a:hlinkClick r:id="rId193"/>
                  </a:rPr>
                  <a:t>Docker</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94"/>
                  </a:rPr>
                  <a:t>KVM</a:t>
                </a:r>
                <a:endParaRPr kumimoji="0" lang="en-US" altLang="ja-JP" sz="457" kern="0" dirty="0">
                  <a:latin typeface="Meiryo UI" pitchFamily="50" charset="-128"/>
                  <a:ea typeface="Meiryo UI" pitchFamily="50" charset="-128"/>
                  <a:cs typeface="Meiryo UI" pitchFamily="50" charset="-128"/>
                </a:endParaRPr>
              </a:p>
              <a:p>
                <a:pPr>
                  <a:defRPr/>
                </a:pPr>
                <a:r>
                  <a:rPr kumimoji="0" lang="en-US" altLang="ja-JP" sz="457" kern="0" noProof="1">
                    <a:latin typeface="Meiryo UI" pitchFamily="50" charset="-128"/>
                    <a:ea typeface="Meiryo UI" pitchFamily="50" charset="-128"/>
                    <a:cs typeface="Meiryo UI" pitchFamily="50" charset="-128"/>
                    <a:hlinkClick r:id="rId195"/>
                  </a:rPr>
                  <a:t>OpenVZ</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96"/>
                  </a:rPr>
                  <a:t>rkt</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97"/>
                  </a:rPr>
                  <a:t>Virt-Manager</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98"/>
                  </a:rPr>
                  <a:t>VirtualBox</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99"/>
                  </a:rPr>
                  <a:t>Xen</a:t>
                </a:r>
                <a:endParaRPr kumimoji="0" lang="en-US" altLang="ja-JP" sz="457" kern="0" dirty="0">
                  <a:latin typeface="Meiryo UI" pitchFamily="50" charset="-128"/>
                  <a:ea typeface="Meiryo UI" pitchFamily="50" charset="-128"/>
                  <a:cs typeface="Meiryo UI" pitchFamily="50" charset="-128"/>
                </a:endParaRPr>
              </a:p>
            </p:txBody>
          </p:sp>
          <p:sp>
            <p:nvSpPr>
              <p:cNvPr id="181" name="テキスト ボックス 180"/>
              <p:cNvSpPr txBox="1"/>
              <p:nvPr/>
            </p:nvSpPr>
            <p:spPr bwMode="gray">
              <a:xfrm>
                <a:off x="5688124" y="1408586"/>
                <a:ext cx="3240360" cy="131819"/>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Server virtualization</a:t>
                </a:r>
              </a:p>
            </p:txBody>
          </p:sp>
        </p:grpSp>
        <p:grpSp>
          <p:nvGrpSpPr>
            <p:cNvPr id="182" name="グループ化 181"/>
            <p:cNvGrpSpPr/>
            <p:nvPr/>
          </p:nvGrpSpPr>
          <p:grpSpPr>
            <a:xfrm>
              <a:off x="5063758" y="4154908"/>
              <a:ext cx="909557" cy="505521"/>
              <a:chOff x="5688124" y="1408586"/>
              <a:chExt cx="3240360" cy="642369"/>
            </a:xfrm>
          </p:grpSpPr>
          <p:sp>
            <p:nvSpPr>
              <p:cNvPr id="183" name="正方形/長方形 182"/>
              <p:cNvSpPr/>
              <p:nvPr/>
            </p:nvSpPr>
            <p:spPr bwMode="gray">
              <a:xfrm>
                <a:off x="5688124" y="1540339"/>
                <a:ext cx="3240360" cy="510616"/>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200"/>
                  </a:rPr>
                  <a:t>Ceph</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01"/>
                  </a:rPr>
                  <a:t>GlusterFS</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u="sng" kern="0" noProof="1">
                    <a:latin typeface="Meiryo UI" pitchFamily="50" charset="-128"/>
                    <a:ea typeface="Meiryo UI" pitchFamily="50" charset="-128"/>
                    <a:cs typeface="Meiryo UI" pitchFamily="50" charset="-128"/>
                    <a:hlinkClick r:id="rId202"/>
                  </a:rPr>
                  <a:t>Lustre</a:t>
                </a:r>
                <a:endParaRPr kumimoji="0" lang="en-US" altLang="ja-JP" sz="457" u="sng"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03"/>
                  </a:rPr>
                  <a:t>Rook</a:t>
                </a:r>
                <a:endParaRPr kumimoji="0" lang="en-US" altLang="ja-JP" sz="457" kern="0" dirty="0">
                  <a:latin typeface="Meiryo UI" pitchFamily="50" charset="-128"/>
                  <a:ea typeface="Meiryo UI" pitchFamily="50" charset="-128"/>
                  <a:cs typeface="Meiryo UI" pitchFamily="50" charset="-128"/>
                </a:endParaRPr>
              </a:p>
            </p:txBody>
          </p:sp>
          <p:sp>
            <p:nvSpPr>
              <p:cNvPr id="184" name="テキスト ボックス 183"/>
              <p:cNvSpPr txBox="1"/>
              <p:nvPr/>
            </p:nvSpPr>
            <p:spPr bwMode="gray">
              <a:xfrm>
                <a:off x="5688124" y="1408586"/>
                <a:ext cx="3240360" cy="154572"/>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Storage virtualization</a:t>
                </a:r>
              </a:p>
            </p:txBody>
          </p:sp>
        </p:grpSp>
        <p:grpSp>
          <p:nvGrpSpPr>
            <p:cNvPr id="185" name="グループ化 184"/>
            <p:cNvGrpSpPr/>
            <p:nvPr/>
          </p:nvGrpSpPr>
          <p:grpSpPr>
            <a:xfrm>
              <a:off x="5063758" y="4718728"/>
              <a:ext cx="909557" cy="356626"/>
              <a:chOff x="5688124" y="1408586"/>
              <a:chExt cx="3240360" cy="453167"/>
            </a:xfrm>
          </p:grpSpPr>
          <p:sp>
            <p:nvSpPr>
              <p:cNvPr id="186" name="正方形/長方形 185"/>
              <p:cNvSpPr/>
              <p:nvPr/>
            </p:nvSpPr>
            <p:spPr bwMode="gray">
              <a:xfrm>
                <a:off x="5688124" y="1540339"/>
                <a:ext cx="3240360" cy="321414"/>
              </a:xfrm>
              <a:prstGeom prst="rect">
                <a:avLst/>
              </a:prstGeom>
              <a:solidFill>
                <a:schemeClr val="bg1"/>
              </a:solidFill>
              <a:ln w="9525">
                <a:solidFill>
                  <a:schemeClr val="tx1"/>
                </a:solidFill>
                <a:miter lim="800000"/>
                <a:headEnd/>
                <a:tailEnd/>
              </a:ln>
            </p:spPr>
            <p:txBody>
              <a:bodyPr lIns="25714" rIns="25714" anchor="t"/>
              <a:lstStyle/>
              <a:p>
                <a:pPr>
                  <a:defRPr/>
                </a:pPr>
                <a:r>
                  <a:rPr kumimoji="0" lang="en-US" altLang="ja-JP" sz="457" kern="0" noProof="1">
                    <a:latin typeface="Meiryo UI" pitchFamily="50" charset="-128"/>
                    <a:ea typeface="Meiryo UI" pitchFamily="50" charset="-128"/>
                    <a:cs typeface="Meiryo UI" pitchFamily="50" charset="-128"/>
                    <a:hlinkClick r:id="rId204"/>
                  </a:rPr>
                  <a:t>Open vSwitch</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05"/>
                  </a:rPr>
                  <a:t>OpenDaylight</a:t>
                </a:r>
                <a:endParaRPr kumimoji="0" lang="en-US" altLang="ja-JP" sz="457" kern="0" dirty="0">
                  <a:latin typeface="Meiryo UI" pitchFamily="50" charset="-128"/>
                  <a:ea typeface="Meiryo UI" pitchFamily="50" charset="-128"/>
                  <a:cs typeface="Meiryo UI" pitchFamily="50" charset="-128"/>
                </a:endParaRPr>
              </a:p>
            </p:txBody>
          </p:sp>
          <p:sp>
            <p:nvSpPr>
              <p:cNvPr id="187" name="テキスト ボックス 186"/>
              <p:cNvSpPr txBox="1"/>
              <p:nvPr/>
            </p:nvSpPr>
            <p:spPr bwMode="gray">
              <a:xfrm>
                <a:off x="5688124" y="1408586"/>
                <a:ext cx="3240360" cy="131819"/>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Network virtualization</a:t>
                </a:r>
              </a:p>
            </p:txBody>
          </p:sp>
        </p:grpSp>
        <p:grpSp>
          <p:nvGrpSpPr>
            <p:cNvPr id="19" name="グループ化 18"/>
            <p:cNvGrpSpPr/>
            <p:nvPr/>
          </p:nvGrpSpPr>
          <p:grpSpPr>
            <a:xfrm>
              <a:off x="3126852" y="5562591"/>
              <a:ext cx="928196" cy="1042469"/>
              <a:chOff x="4380395" y="7110176"/>
              <a:chExt cx="1249248" cy="1459456"/>
            </a:xfrm>
          </p:grpSpPr>
          <p:sp>
            <p:nvSpPr>
              <p:cNvPr id="192" name="正方形/長方形 191"/>
              <p:cNvSpPr/>
              <p:nvPr/>
            </p:nvSpPr>
            <p:spPr bwMode="gray">
              <a:xfrm>
                <a:off x="4380395" y="7275173"/>
                <a:ext cx="1249247" cy="1294459"/>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206"/>
                  </a:rPr>
                  <a:t>Apache CloudStack</a:t>
                </a:r>
                <a:endParaRPr kumimoji="0" lang="en-US" altLang="ja-JP" sz="457" kern="0" dirty="0">
                  <a:latin typeface="Meiryo UI" pitchFamily="50" charset="-128"/>
                  <a:ea typeface="Meiryo UI" pitchFamily="50" charset="-128"/>
                  <a:cs typeface="Meiryo UI" pitchFamily="50" charset="-128"/>
                  <a:hlinkClick r:id="rId207"/>
                </a:endParaRPr>
              </a:p>
              <a:p>
                <a:pPr defTabSz="653156">
                  <a:defRPr/>
                </a:pPr>
                <a:r>
                  <a:rPr kumimoji="0" lang="en-US" altLang="ja-JP" sz="457" kern="0" noProof="1">
                    <a:latin typeface="Meiryo UI" pitchFamily="50" charset="-128"/>
                    <a:ea typeface="Meiryo UI" pitchFamily="50" charset="-128"/>
                    <a:cs typeface="Meiryo UI" pitchFamily="50" charset="-128"/>
                    <a:hlinkClick r:id="rId207"/>
                  </a:rPr>
                  <a:t>Eucalyptus</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08"/>
                  </a:rPr>
                  <a:t>Kubernetes</a:t>
                </a:r>
                <a:br>
                  <a:rPr kumimoji="0" lang="en-US" altLang="ja-JP" sz="457" kern="0">
                    <a:latin typeface="Meiryo UI" pitchFamily="50" charset="-128"/>
                    <a:ea typeface="Meiryo UI" pitchFamily="50" charset="-128"/>
                    <a:cs typeface="Meiryo UI" pitchFamily="50" charset="-128"/>
                  </a:rPr>
                </a:br>
                <a:r>
                  <a:rPr kumimoji="0" lang="en-US" altLang="ja-JP" sz="457" kern="0" noProof="1">
                    <a:latin typeface="Meiryo UI" pitchFamily="50" charset="-128"/>
                    <a:ea typeface="Meiryo UI" pitchFamily="50" charset="-128"/>
                    <a:cs typeface="Meiryo UI" pitchFamily="50" charset="-128"/>
                    <a:hlinkClick r:id="rId209"/>
                  </a:rPr>
                  <a:t>OpenStack Ceilometer</a:t>
                </a:r>
                <a:br>
                  <a:rPr kumimoji="0" lang="en-US" altLang="ja-JP" sz="457" kern="0">
                    <a:latin typeface="Meiryo UI" pitchFamily="50" charset="-128"/>
                    <a:ea typeface="Meiryo UI" pitchFamily="50" charset="-128"/>
                    <a:cs typeface="Meiryo UI" pitchFamily="50" charset="-128"/>
                  </a:rPr>
                </a:br>
                <a:r>
                  <a:rPr kumimoji="0" lang="en-US" altLang="ja-JP" sz="457" kern="0" noProof="1">
                    <a:latin typeface="Meiryo UI" pitchFamily="50" charset="-128"/>
                    <a:ea typeface="Meiryo UI" pitchFamily="50" charset="-128"/>
                    <a:cs typeface="Meiryo UI" pitchFamily="50" charset="-128"/>
                    <a:hlinkClick r:id="rId209"/>
                  </a:rPr>
                  <a:t>OpenStack Horizon</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10"/>
                  </a:rPr>
                  <a:t>OpenStack Ironic</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09"/>
                  </a:rPr>
                  <a:t>OpenStack Mogan</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11"/>
                  </a:rPr>
                  <a:t>OpenStack Magnum</a:t>
                </a:r>
                <a:endParaRPr kumimoji="0" lang="en-US" altLang="ja-JP" sz="457" kern="0" dirty="0">
                  <a:latin typeface="Meiryo UI" pitchFamily="50" charset="-128"/>
                  <a:ea typeface="Meiryo UI" pitchFamily="50" charset="-128"/>
                  <a:cs typeface="Meiryo UI" pitchFamily="50" charset="-128"/>
                </a:endParaRPr>
              </a:p>
              <a:p>
                <a:pPr>
                  <a:defRPr/>
                </a:pPr>
                <a:r>
                  <a:rPr kumimoji="0" lang="en-US" altLang="ja-JP" sz="457" kern="0" noProof="1">
                    <a:latin typeface="Meiryo UI" pitchFamily="50" charset="-128"/>
                    <a:ea typeface="Meiryo UI" pitchFamily="50" charset="-128"/>
                    <a:cs typeface="Meiryo UI" pitchFamily="50" charset="-128"/>
                    <a:hlinkClick r:id="rId212"/>
                  </a:rPr>
                  <a:t>Vagrant</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13"/>
                  </a:rPr>
                  <a:t>Rancher</a:t>
                </a:r>
                <a:endParaRPr kumimoji="0" lang="en-US" altLang="ja-JP" sz="457" kern="0" dirty="0">
                  <a:latin typeface="Meiryo UI" pitchFamily="50" charset="-128"/>
                  <a:ea typeface="Meiryo UI" pitchFamily="50" charset="-128"/>
                  <a:cs typeface="Meiryo UI" pitchFamily="50" charset="-128"/>
                </a:endParaRPr>
              </a:p>
            </p:txBody>
          </p:sp>
          <p:sp>
            <p:nvSpPr>
              <p:cNvPr id="193" name="テキスト ボックス 192"/>
              <p:cNvSpPr txBox="1"/>
              <p:nvPr/>
            </p:nvSpPr>
            <p:spPr bwMode="gray">
              <a:xfrm>
                <a:off x="4380396" y="7110176"/>
                <a:ext cx="1249247" cy="193205"/>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457" kern="0" noProof="1">
                    <a:solidFill>
                      <a:srgbClr val="000000"/>
                    </a:solidFill>
                    <a:latin typeface="Tw Cen MT Condensed" panose="020B0606020104020203" pitchFamily="34" charset="0"/>
                    <a:ea typeface="Meiryo UI" pitchFamily="50" charset="-128"/>
                    <a:cs typeface="Meiryo UI" pitchFamily="50" charset="-128"/>
                  </a:rPr>
                  <a:t>Infrastructure as a Service (IaaS)</a:t>
                </a:r>
                <a:endParaRPr kumimoji="0" lang="ja-JP" altLang="en-US" sz="457"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197" name="グループ化 196"/>
            <p:cNvGrpSpPr/>
            <p:nvPr/>
          </p:nvGrpSpPr>
          <p:grpSpPr>
            <a:xfrm>
              <a:off x="3126852" y="5284234"/>
              <a:ext cx="928196" cy="253003"/>
              <a:chOff x="5688124" y="1462377"/>
              <a:chExt cx="3240360" cy="462044"/>
            </a:xfrm>
          </p:grpSpPr>
          <p:sp>
            <p:nvSpPr>
              <p:cNvPr id="198" name="正方形/長方形 197"/>
              <p:cNvSpPr/>
              <p:nvPr/>
            </p:nvSpPr>
            <p:spPr bwMode="gray">
              <a:xfrm>
                <a:off x="5688124" y="1670416"/>
                <a:ext cx="3240360" cy="254005"/>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214"/>
                  </a:rPr>
                  <a:t>OpenStack Murano</a:t>
                </a:r>
                <a:endParaRPr kumimoji="0" lang="en-US" altLang="ja-JP" sz="457" kern="0" dirty="0">
                  <a:latin typeface="Meiryo UI" pitchFamily="50" charset="-128"/>
                  <a:ea typeface="Meiryo UI" pitchFamily="50" charset="-128"/>
                  <a:cs typeface="Meiryo UI" pitchFamily="50" charset="-128"/>
                </a:endParaRPr>
              </a:p>
            </p:txBody>
          </p:sp>
          <p:sp>
            <p:nvSpPr>
              <p:cNvPr id="199" name="テキスト ボックス 198"/>
              <p:cNvSpPr txBox="1"/>
              <p:nvPr/>
            </p:nvSpPr>
            <p:spPr bwMode="gray">
              <a:xfrm>
                <a:off x="5688124" y="1462377"/>
                <a:ext cx="3240360" cy="207608"/>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457" kern="0" noProof="1">
                    <a:solidFill>
                      <a:srgbClr val="000000"/>
                    </a:solidFill>
                    <a:latin typeface="Tw Cen MT Condensed" panose="020B0606020104020203" pitchFamily="34" charset="0"/>
                    <a:ea typeface="Meiryo UI" pitchFamily="50" charset="-128"/>
                    <a:cs typeface="Meiryo UI" pitchFamily="50" charset="-128"/>
                  </a:rPr>
                  <a:t>Software as a Service (SaaS)</a:t>
                </a:r>
                <a:endParaRPr kumimoji="0" lang="ja-JP" altLang="en-US" sz="457"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09" name="グループ化 208"/>
            <p:cNvGrpSpPr/>
            <p:nvPr/>
          </p:nvGrpSpPr>
          <p:grpSpPr>
            <a:xfrm>
              <a:off x="5060799" y="6148299"/>
              <a:ext cx="911779" cy="334899"/>
              <a:chOff x="5676706" y="1633177"/>
              <a:chExt cx="3216709" cy="425559"/>
            </a:xfrm>
          </p:grpSpPr>
          <p:sp>
            <p:nvSpPr>
              <p:cNvPr id="210" name="正方形/長方形 209"/>
              <p:cNvSpPr/>
              <p:nvPr/>
            </p:nvSpPr>
            <p:spPr bwMode="gray">
              <a:xfrm>
                <a:off x="5676706" y="1797224"/>
                <a:ext cx="3216709" cy="261512"/>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solidFill>
                      <a:srgbClr val="000000"/>
                    </a:solidFill>
                    <a:latin typeface="Meiryo UI" pitchFamily="50" charset="-128"/>
                    <a:ea typeface="Meiryo UI" pitchFamily="50" charset="-128"/>
                    <a:cs typeface="Meiryo UI" pitchFamily="50" charset="-128"/>
                    <a:hlinkClick r:id="rId215"/>
                  </a:rPr>
                  <a:t>OpenStack Neutron</a:t>
                </a: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653156">
                  <a:defRPr/>
                </a:pPr>
                <a:r>
                  <a:rPr kumimoji="0" lang="en-US" altLang="ja-JP" sz="457" kern="0" noProof="1">
                    <a:solidFill>
                      <a:srgbClr val="000000"/>
                    </a:solidFill>
                    <a:latin typeface="Meiryo UI" pitchFamily="50" charset="-128"/>
                    <a:ea typeface="Meiryo UI" pitchFamily="50" charset="-128"/>
                    <a:cs typeface="Meiryo UI" pitchFamily="50" charset="-128"/>
                    <a:hlinkClick r:id="rId216"/>
                  </a:rPr>
                  <a:t>OpenStack Designate</a:t>
                </a: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211" name="テキスト ボックス 210"/>
              <p:cNvSpPr txBox="1"/>
              <p:nvPr/>
            </p:nvSpPr>
            <p:spPr bwMode="gray">
              <a:xfrm>
                <a:off x="5676706" y="1633177"/>
                <a:ext cx="3216709" cy="186340"/>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457" kern="0" noProof="1">
                    <a:solidFill>
                      <a:srgbClr val="000000"/>
                    </a:solidFill>
                    <a:latin typeface="Tw Cen MT Condensed" panose="020B0606020104020203" pitchFamily="34" charset="0"/>
                    <a:ea typeface="Meiryo UI" pitchFamily="50" charset="-128"/>
                    <a:cs typeface="Meiryo UI" pitchFamily="50" charset="-128"/>
                  </a:rPr>
                  <a:t>Network as a Service (NaaS)</a:t>
                </a:r>
                <a:endParaRPr kumimoji="0" lang="ja-JP" altLang="en-US" sz="457"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12" name="グループ化 211"/>
            <p:cNvGrpSpPr/>
            <p:nvPr/>
          </p:nvGrpSpPr>
          <p:grpSpPr>
            <a:xfrm>
              <a:off x="5060799" y="5296730"/>
              <a:ext cx="912517" cy="246655"/>
              <a:chOff x="1966747" y="1629883"/>
              <a:chExt cx="3313707" cy="413789"/>
            </a:xfrm>
          </p:grpSpPr>
          <p:sp>
            <p:nvSpPr>
              <p:cNvPr id="213" name="正方形/長方形 212"/>
              <p:cNvSpPr/>
              <p:nvPr/>
            </p:nvSpPr>
            <p:spPr bwMode="gray">
              <a:xfrm>
                <a:off x="1966747" y="1789309"/>
                <a:ext cx="3313704" cy="254363"/>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209"/>
                  </a:rPr>
                  <a:t>OpenStack Sahara</a:t>
                </a:r>
                <a:endParaRPr kumimoji="0" lang="en-US" altLang="ja-JP" sz="457" kern="0" dirty="0">
                  <a:latin typeface="Meiryo UI" pitchFamily="50" charset="-128"/>
                  <a:ea typeface="Meiryo UI" pitchFamily="50" charset="-128"/>
                  <a:cs typeface="Meiryo UI" pitchFamily="50" charset="-128"/>
                </a:endParaRPr>
              </a:p>
            </p:txBody>
          </p:sp>
          <p:sp>
            <p:nvSpPr>
              <p:cNvPr id="214" name="テキスト ボックス 213"/>
              <p:cNvSpPr txBox="1"/>
              <p:nvPr/>
            </p:nvSpPr>
            <p:spPr bwMode="gray">
              <a:xfrm>
                <a:off x="1966750" y="1629883"/>
                <a:ext cx="3313704" cy="201321"/>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pt-BR" altLang="ja-JP" sz="457" kern="0" noProof="1">
                    <a:solidFill>
                      <a:srgbClr val="000000"/>
                    </a:solidFill>
                    <a:latin typeface="Tw Cen MT Condensed" panose="020B0606020104020203" pitchFamily="34" charset="0"/>
                    <a:ea typeface="Meiryo UI" pitchFamily="50" charset="-128"/>
                    <a:cs typeface="Meiryo UI" pitchFamily="50" charset="-128"/>
                  </a:rPr>
                  <a:t>Database as a Service (DBaaS)</a:t>
                </a:r>
                <a:endParaRPr kumimoji="0" lang="ja-JP" altLang="en-US" sz="457"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21" name="グループ化 220"/>
            <p:cNvGrpSpPr/>
            <p:nvPr/>
          </p:nvGrpSpPr>
          <p:grpSpPr>
            <a:xfrm>
              <a:off x="4103748" y="5730716"/>
              <a:ext cx="898229" cy="285541"/>
              <a:chOff x="5688124" y="1485018"/>
              <a:chExt cx="3240360" cy="362839"/>
            </a:xfrm>
          </p:grpSpPr>
          <p:sp>
            <p:nvSpPr>
              <p:cNvPr id="222" name="正方形/長方形 221"/>
              <p:cNvSpPr/>
              <p:nvPr/>
            </p:nvSpPr>
            <p:spPr bwMode="gray">
              <a:xfrm>
                <a:off x="5688124" y="1670417"/>
                <a:ext cx="3240360" cy="177440"/>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solidFill>
                      <a:srgbClr val="000000"/>
                    </a:solidFill>
                    <a:latin typeface="Meiryo UI" pitchFamily="50" charset="-128"/>
                    <a:ea typeface="Meiryo UI" pitchFamily="50" charset="-128"/>
                    <a:cs typeface="Meiryo UI" pitchFamily="50" charset="-128"/>
                    <a:hlinkClick r:id="rId217"/>
                  </a:rPr>
                  <a:t>OpenStack Keystone</a:t>
                </a: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223" name="テキスト ボックス 222"/>
              <p:cNvSpPr txBox="1"/>
              <p:nvPr/>
            </p:nvSpPr>
            <p:spPr bwMode="gray">
              <a:xfrm>
                <a:off x="5688124" y="1485018"/>
                <a:ext cx="3240360" cy="184968"/>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pt-BR" altLang="ja-JP" sz="457" kern="0" noProof="1">
                    <a:solidFill>
                      <a:srgbClr val="000000"/>
                    </a:solidFill>
                    <a:latin typeface="Tw Cen MT Condensed" panose="020B0606020104020203" pitchFamily="34" charset="0"/>
                    <a:ea typeface="Meiryo UI" pitchFamily="50" charset="-128"/>
                    <a:cs typeface="Meiryo UI" pitchFamily="50" charset="-128"/>
                  </a:rPr>
                  <a:t>Identity as a Service (IDaaS)</a:t>
                </a:r>
              </a:p>
            </p:txBody>
          </p:sp>
        </p:grpSp>
        <p:sp>
          <p:nvSpPr>
            <p:cNvPr id="232" name="角丸四角形 231"/>
            <p:cNvSpPr/>
            <p:nvPr/>
          </p:nvSpPr>
          <p:spPr>
            <a:xfrm>
              <a:off x="3074857" y="5241307"/>
              <a:ext cx="2955264" cy="1432261"/>
            </a:xfrm>
            <a:prstGeom prst="roundRect">
              <a:avLst>
                <a:gd name="adj" fmla="val 2128"/>
              </a:avLst>
            </a:prstGeom>
            <a:noFill/>
            <a:ln w="25400">
              <a:solidFill>
                <a:srgbClr val="002060"/>
              </a:solidFill>
              <a:prstDash val="dash"/>
            </a:ln>
            <a:effectLst/>
          </p:spPr>
          <p:style>
            <a:lnRef idx="1">
              <a:schemeClr val="accent1"/>
            </a:lnRef>
            <a:fillRef idx="3">
              <a:schemeClr val="accent1"/>
            </a:fillRef>
            <a:effectRef idx="2">
              <a:schemeClr val="accent1"/>
            </a:effectRef>
            <a:fontRef idx="minor">
              <a:schemeClr val="lt1"/>
            </a:fontRef>
          </p:style>
          <p:txBody>
            <a:bodyPr lIns="25714" tIns="0" rIns="25714" bIns="25714" rtlCol="0" anchor="t"/>
            <a:lstStyle/>
            <a:p>
              <a:endParaRPr lang="en-US" altLang="ja-JP" sz="457" b="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33" name="正方形/長方形 232"/>
            <p:cNvSpPr/>
            <p:nvPr/>
          </p:nvSpPr>
          <p:spPr bwMode="gray">
            <a:xfrm>
              <a:off x="4062468" y="6385830"/>
              <a:ext cx="1569660" cy="29046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pPr algn="l"/>
              <a:r>
                <a:rPr lang="ja-JP" altLang="en-US" sz="343" b="1"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Reference: ISO/IEC 17788:2014</a:t>
              </a:r>
            </a:p>
            <a:p>
              <a:pPr algn="l"/>
              <a:r>
                <a:rPr lang="en-US" altLang="ja-JP" sz="343" b="1"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Information technology</a:t>
              </a:r>
            </a:p>
            <a:p>
              <a:pPr algn="l"/>
              <a:r>
                <a:rPr lang="en-US" altLang="ja-JP" sz="343" b="1"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 Cloud computing -- Overview and vocabulary</a:t>
              </a:r>
            </a:p>
          </p:txBody>
        </p:sp>
        <p:grpSp>
          <p:nvGrpSpPr>
            <p:cNvPr id="26" name="グループ化 25"/>
            <p:cNvGrpSpPr/>
            <p:nvPr/>
          </p:nvGrpSpPr>
          <p:grpSpPr>
            <a:xfrm>
              <a:off x="7139915" y="1619452"/>
              <a:ext cx="883169" cy="1125799"/>
              <a:chOff x="8664440" y="4055033"/>
              <a:chExt cx="1230565" cy="1338845"/>
            </a:xfrm>
          </p:grpSpPr>
          <p:sp>
            <p:nvSpPr>
              <p:cNvPr id="231" name="正方形/長方形 230"/>
              <p:cNvSpPr/>
              <p:nvPr/>
            </p:nvSpPr>
            <p:spPr bwMode="gray">
              <a:xfrm>
                <a:off x="8666315" y="4157605"/>
                <a:ext cx="1228689" cy="1236273"/>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218"/>
                  </a:rPr>
                  <a:t>Apache Jmeter</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19"/>
                  </a:rPr>
                  <a:t>Bonnie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20"/>
                  </a:rPr>
                  <a:t>EMMA</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21"/>
                  </a:rPr>
                  <a:t>FindBugs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22"/>
                  </a:rPr>
                  <a:t>Jenkins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23"/>
                  </a:rPr>
                  <a:t>Junit</a:t>
                </a:r>
                <a:endParaRPr kumimoji="0" lang="en-US" altLang="ja-JP" sz="457" kern="0" dirty="0">
                  <a:latin typeface="Meiryo UI" pitchFamily="50" charset="-128"/>
                  <a:ea typeface="Meiryo UI" pitchFamily="50" charset="-128"/>
                  <a:cs typeface="Meiryo UI" pitchFamily="50" charset="-128"/>
                  <a:hlinkClick r:id="rId224"/>
                </a:endParaRPr>
              </a:p>
              <a:p>
                <a:r>
                  <a:rPr kumimoji="0" lang="en-US" altLang="ja-JP" sz="457" kern="0" noProof="1">
                    <a:latin typeface="Meiryo UI" pitchFamily="50" charset="-128"/>
                    <a:ea typeface="Meiryo UI" pitchFamily="50" charset="-128"/>
                    <a:cs typeface="Meiryo UI" pitchFamily="50" charset="-128"/>
                    <a:hlinkClick r:id="rId225"/>
                  </a:rPr>
                  <a:t>OpenTracing</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24"/>
                  </a:rPr>
                  <a:t>PMD</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26"/>
                  </a:rPr>
                  <a:t>Selenium</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27"/>
                  </a:rPr>
                  <a:t>TestNG</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28"/>
                  </a:rPr>
                  <a:t>Valgrind</a:t>
                </a:r>
                <a:endParaRPr kumimoji="0" lang="en-US" altLang="ja-JP" sz="457" kern="0" dirty="0">
                  <a:latin typeface="Meiryo UI" pitchFamily="50" charset="-128"/>
                  <a:ea typeface="Meiryo UI" pitchFamily="50" charset="-128"/>
                  <a:cs typeface="Meiryo UI" pitchFamily="50" charset="-128"/>
                </a:endParaRPr>
              </a:p>
            </p:txBody>
          </p:sp>
          <p:sp>
            <p:nvSpPr>
              <p:cNvPr id="234" name="テキスト ボックス 233"/>
              <p:cNvSpPr txBox="1"/>
              <p:nvPr/>
            </p:nvSpPr>
            <p:spPr bwMode="gray">
              <a:xfrm>
                <a:off x="8664440" y="4055033"/>
                <a:ext cx="1230565" cy="126655"/>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Test Tools</a:t>
                </a:r>
              </a:p>
            </p:txBody>
          </p:sp>
        </p:grpSp>
        <p:grpSp>
          <p:nvGrpSpPr>
            <p:cNvPr id="9" name="グループ化 8"/>
            <p:cNvGrpSpPr/>
            <p:nvPr/>
          </p:nvGrpSpPr>
          <p:grpSpPr>
            <a:xfrm>
              <a:off x="134947" y="555350"/>
              <a:ext cx="863586" cy="1523917"/>
              <a:chOff x="193155" y="786348"/>
              <a:chExt cx="1249598" cy="2046293"/>
            </a:xfrm>
          </p:grpSpPr>
          <p:sp>
            <p:nvSpPr>
              <p:cNvPr id="20" name="正方形/長方形 19"/>
              <p:cNvSpPr/>
              <p:nvPr/>
            </p:nvSpPr>
            <p:spPr bwMode="gray">
              <a:xfrm>
                <a:off x="193506" y="889905"/>
                <a:ext cx="1249247" cy="1942736"/>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12"/>
                  </a:rPr>
                  <a:t>BigBlueButton</a:t>
                </a:r>
                <a:endParaRPr kumimoji="0" lang="en-US" altLang="ja-JP" sz="457" kern="0" dirty="0">
                  <a:latin typeface="Meiryo UI" pitchFamily="50" charset="-128"/>
                  <a:ea typeface="Meiryo UI" pitchFamily="50" charset="-128"/>
                  <a:cs typeface="Meiryo UI" pitchFamily="50" charset="-128"/>
                  <a:hlinkClick r:id="rId229"/>
                </a:endParaRPr>
              </a:p>
              <a:p>
                <a:r>
                  <a:rPr kumimoji="0" lang="en-US" altLang="ja-JP" sz="457" kern="0" noProof="1">
                    <a:latin typeface="Meiryo UI" pitchFamily="50" charset="-128"/>
                    <a:ea typeface="Meiryo UI" pitchFamily="50" charset="-128"/>
                    <a:cs typeface="Meiryo UI" pitchFamily="50" charset="-128"/>
                    <a:hlinkClick r:id="rId230"/>
                  </a:rPr>
                  <a:t>Calibre</a:t>
                </a:r>
                <a:endParaRPr kumimoji="0" lang="en-US" altLang="ja-JP" sz="457" kern="0" dirty="0">
                  <a:latin typeface="Meiryo UI" pitchFamily="50" charset="-128"/>
                  <a:ea typeface="Meiryo UI" pitchFamily="50" charset="-128"/>
                  <a:cs typeface="Meiryo UI" pitchFamily="50" charset="-128"/>
                  <a:hlinkClick r:id="rId229"/>
                </a:endParaRPr>
              </a:p>
              <a:p>
                <a:r>
                  <a:rPr kumimoji="0" lang="en-US" altLang="ja-JP" sz="457" kern="0" noProof="1">
                    <a:latin typeface="Meiryo UI" pitchFamily="50" charset="-128"/>
                    <a:ea typeface="Meiryo UI" pitchFamily="50" charset="-128"/>
                    <a:cs typeface="Meiryo UI" pitchFamily="50" charset="-128"/>
                    <a:hlinkClick r:id="rId229"/>
                  </a:rPr>
                  <a:t>Chromium</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31"/>
                  </a:rPr>
                  <a:t>Evolution</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32"/>
                  </a:rPr>
                  <a:t>Firefox</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33"/>
                  </a:rPr>
                  <a:t>Gajim</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34"/>
                  </a:rPr>
                  <a:t>GIMP</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35"/>
                  </a:rPr>
                  <a:t>GKrellM</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36"/>
                  </a:rPr>
                  <a:t>ImageMagick</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37"/>
                  </a:rPr>
                  <a:t>KDE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38"/>
                  </a:rPr>
                  <a:t>Kopete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39"/>
                  </a:rPr>
                  <a:t>Open Manager</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40"/>
                  </a:rPr>
                  <a:t>parallel ssh</a:t>
                </a:r>
                <a:endParaRPr kumimoji="0" lang="en-US" altLang="ja-JP" sz="457" kern="0" dirty="0">
                  <a:latin typeface="Meiryo UI" pitchFamily="50" charset="-128"/>
                  <a:ea typeface="Meiryo UI" pitchFamily="50" charset="-128"/>
                  <a:cs typeface="Meiryo UI" pitchFamily="50" charset="-128"/>
                  <a:hlinkClick r:id="rId241"/>
                </a:endParaRPr>
              </a:p>
              <a:p>
                <a:r>
                  <a:rPr kumimoji="0" lang="en-US" altLang="ja-JP" sz="457" kern="0" noProof="1">
                    <a:latin typeface="Meiryo UI" pitchFamily="50" charset="-128"/>
                    <a:ea typeface="Meiryo UI" pitchFamily="50" charset="-128"/>
                    <a:cs typeface="Meiryo UI" pitchFamily="50" charset="-128"/>
                    <a:hlinkClick r:id="rId241"/>
                  </a:rPr>
                  <a:t>Pidgin</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42"/>
                  </a:rPr>
                  <a:t>RealVNC</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43"/>
                  </a:rPr>
                  <a:t>Thunderbird</a:t>
                </a:r>
                <a:endParaRPr kumimoji="0" lang="en-US" altLang="ja-JP" sz="457" kern="0" dirty="0">
                  <a:latin typeface="Meiryo UI" pitchFamily="50" charset="-128"/>
                  <a:ea typeface="Meiryo UI" pitchFamily="50" charset="-128"/>
                  <a:cs typeface="Meiryo UI" pitchFamily="50" charset="-128"/>
                </a:endParaRPr>
              </a:p>
            </p:txBody>
          </p:sp>
          <p:sp>
            <p:nvSpPr>
              <p:cNvPr id="21" name="テキスト ボックス 20"/>
              <p:cNvSpPr txBox="1"/>
              <p:nvPr/>
            </p:nvSpPr>
            <p:spPr bwMode="gray">
              <a:xfrm>
                <a:off x="193155" y="786348"/>
                <a:ext cx="1249247" cy="145231"/>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Desktop</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94" name="グループ化 193"/>
            <p:cNvGrpSpPr/>
            <p:nvPr/>
          </p:nvGrpSpPr>
          <p:grpSpPr>
            <a:xfrm>
              <a:off x="4107001" y="6051158"/>
              <a:ext cx="899849" cy="343854"/>
              <a:chOff x="5762502" y="2643003"/>
              <a:chExt cx="3267702" cy="617723"/>
            </a:xfrm>
          </p:grpSpPr>
          <p:sp>
            <p:nvSpPr>
              <p:cNvPr id="195" name="正方形/長方形 194"/>
              <p:cNvSpPr/>
              <p:nvPr/>
            </p:nvSpPr>
            <p:spPr bwMode="gray">
              <a:xfrm>
                <a:off x="5762502" y="2852114"/>
                <a:ext cx="3267658" cy="408612"/>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244"/>
                  </a:rPr>
                  <a:t>CloudFoundry</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45"/>
                  </a:rPr>
                  <a:t>OpenShift</a:t>
                </a:r>
                <a:endParaRPr kumimoji="0" lang="en-US" altLang="ja-JP" sz="457" kern="0" dirty="0">
                  <a:latin typeface="Meiryo UI" pitchFamily="50" charset="-128"/>
                  <a:ea typeface="Meiryo UI" pitchFamily="50" charset="-128"/>
                  <a:cs typeface="Meiryo UI" pitchFamily="50" charset="-128"/>
                </a:endParaRPr>
              </a:p>
            </p:txBody>
          </p:sp>
          <p:sp>
            <p:nvSpPr>
              <p:cNvPr id="196" name="テキスト ボックス 195"/>
              <p:cNvSpPr txBox="1"/>
              <p:nvPr/>
            </p:nvSpPr>
            <p:spPr bwMode="gray">
              <a:xfrm>
                <a:off x="5762502" y="2643003"/>
                <a:ext cx="3267702" cy="216529"/>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457" kern="0" noProof="1">
                    <a:solidFill>
                      <a:srgbClr val="000000"/>
                    </a:solidFill>
                    <a:latin typeface="Tw Cen MT Condensed" panose="020B0606020104020203" pitchFamily="34" charset="0"/>
                    <a:ea typeface="Meiryo UI" pitchFamily="50" charset="-128"/>
                    <a:cs typeface="Meiryo UI" pitchFamily="50" charset="-128"/>
                  </a:rPr>
                  <a:t>Platform as a Service (PaaS)</a:t>
                </a:r>
                <a:endParaRPr kumimoji="0" lang="ja-JP" altLang="en-US" sz="457"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00" name="グループ化 199"/>
            <p:cNvGrpSpPr/>
            <p:nvPr/>
          </p:nvGrpSpPr>
          <p:grpSpPr>
            <a:xfrm>
              <a:off x="4104010" y="5286269"/>
              <a:ext cx="899246" cy="411053"/>
              <a:chOff x="5604409" y="1413996"/>
              <a:chExt cx="3240363" cy="522328"/>
            </a:xfrm>
          </p:grpSpPr>
          <p:sp>
            <p:nvSpPr>
              <p:cNvPr id="201" name="正方形/長方形 200"/>
              <p:cNvSpPr/>
              <p:nvPr/>
            </p:nvSpPr>
            <p:spPr bwMode="gray">
              <a:xfrm>
                <a:off x="5604409" y="1652662"/>
                <a:ext cx="3240360" cy="283662"/>
              </a:xfrm>
              <a:prstGeom prst="rect">
                <a:avLst/>
              </a:prstGeom>
              <a:solidFill>
                <a:schemeClr val="bg1"/>
              </a:solidFill>
              <a:ln w="9525">
                <a:solidFill>
                  <a:schemeClr val="tx1"/>
                </a:solidFill>
                <a:miter lim="800000"/>
                <a:headEnd/>
                <a:tailEnd/>
              </a:ln>
            </p:spPr>
            <p:txBody>
              <a:bodyPr lIns="25714" rIns="25714" anchor="t"/>
              <a:lstStyle/>
              <a:p>
                <a:pPr>
                  <a:defRPr/>
                </a:pPr>
                <a:r>
                  <a:rPr kumimoji="0" lang="en-US" altLang="ja-JP" sz="457" kern="0" noProof="1">
                    <a:solidFill>
                      <a:srgbClr val="000000"/>
                    </a:solidFill>
                    <a:latin typeface="Meiryo UI" pitchFamily="50" charset="-128"/>
                    <a:ea typeface="Meiryo UI" pitchFamily="50" charset="-128"/>
                    <a:cs typeface="Meiryo UI" pitchFamily="50" charset="-128"/>
                    <a:hlinkClick r:id="rId246"/>
                  </a:rPr>
                  <a:t>OpenStack Glance</a:t>
                </a: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653156">
                  <a:defRPr/>
                </a:pPr>
                <a:r>
                  <a:rPr kumimoji="0" lang="en-US" altLang="ja-JP" sz="457" kern="0" noProof="1">
                    <a:solidFill>
                      <a:srgbClr val="000000"/>
                    </a:solidFill>
                    <a:latin typeface="Meiryo UI" pitchFamily="50" charset="-128"/>
                    <a:ea typeface="Meiryo UI" pitchFamily="50" charset="-128"/>
                    <a:cs typeface="Meiryo UI" pitchFamily="50" charset="-128"/>
                    <a:hlinkClick r:id="rId247"/>
                  </a:rPr>
                  <a:t>OpenStack Nova</a:t>
                </a: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202" name="テキスト ボックス 201"/>
              <p:cNvSpPr txBox="1"/>
              <p:nvPr/>
            </p:nvSpPr>
            <p:spPr bwMode="gray">
              <a:xfrm>
                <a:off x="5604412" y="1413996"/>
                <a:ext cx="3240360" cy="261403"/>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457" kern="0" noProof="1">
                    <a:solidFill>
                      <a:srgbClr val="000000"/>
                    </a:solidFill>
                    <a:latin typeface="Tw Cen MT Condensed" panose="020B0606020104020203" pitchFamily="34" charset="0"/>
                    <a:ea typeface="Meiryo UI" pitchFamily="50" charset="-128"/>
                    <a:cs typeface="Meiryo UI" pitchFamily="50" charset="-128"/>
                  </a:rPr>
                  <a:t>Compute as a Service</a:t>
                </a:r>
              </a:p>
              <a:p>
                <a:pPr defTabSz="653156" fontAlgn="ctr">
                  <a:lnSpc>
                    <a:spcPts val="571"/>
                  </a:lnSpc>
                  <a:defRPr/>
                </a:pPr>
                <a:r>
                  <a:rPr kumimoji="0" lang="en-US" altLang="ja-JP" sz="457" kern="0" noProof="1">
                    <a:solidFill>
                      <a:srgbClr val="000000"/>
                    </a:solidFill>
                    <a:latin typeface="Tw Cen MT Condensed" panose="020B0606020104020203" pitchFamily="34" charset="0"/>
                    <a:ea typeface="Meiryo UI" pitchFamily="50" charset="-128"/>
                    <a:cs typeface="Meiryo UI" pitchFamily="50" charset="-128"/>
                  </a:rPr>
                  <a:t>(CompaaS)</a:t>
                </a:r>
                <a:endParaRPr kumimoji="0" lang="ja-JP" altLang="en-US" sz="457"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06" name="グループ化 205"/>
            <p:cNvGrpSpPr/>
            <p:nvPr/>
          </p:nvGrpSpPr>
          <p:grpSpPr>
            <a:xfrm>
              <a:off x="5060799" y="5601972"/>
              <a:ext cx="911779" cy="496996"/>
              <a:chOff x="5660428" y="1830955"/>
              <a:chExt cx="3265339" cy="631537"/>
            </a:xfrm>
          </p:grpSpPr>
          <p:sp>
            <p:nvSpPr>
              <p:cNvPr id="207" name="正方形/長方形 206"/>
              <p:cNvSpPr/>
              <p:nvPr/>
            </p:nvSpPr>
            <p:spPr bwMode="gray">
              <a:xfrm>
                <a:off x="5660428" y="1954943"/>
                <a:ext cx="3265338" cy="507549"/>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solidFill>
                      <a:srgbClr val="000000"/>
                    </a:solidFill>
                    <a:latin typeface="Meiryo UI" pitchFamily="50" charset="-128"/>
                    <a:ea typeface="Meiryo UI" pitchFamily="50" charset="-128"/>
                    <a:cs typeface="Meiryo UI" pitchFamily="50" charset="-128"/>
                    <a:hlinkClick r:id="rId248"/>
                  </a:rPr>
                  <a:t>OpenStack Cinder</a:t>
                </a: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653156">
                  <a:defRPr/>
                </a:pPr>
                <a:r>
                  <a:rPr kumimoji="0" lang="en-US" altLang="ja-JP" sz="457" kern="0" noProof="1">
                    <a:solidFill>
                      <a:srgbClr val="000000"/>
                    </a:solidFill>
                    <a:latin typeface="Meiryo UI" pitchFamily="50" charset="-128"/>
                    <a:ea typeface="Meiryo UI" pitchFamily="50" charset="-128"/>
                    <a:cs typeface="Meiryo UI" pitchFamily="50" charset="-128"/>
                    <a:hlinkClick r:id="rId249"/>
                  </a:rPr>
                  <a:t>OpenStack Manila</a:t>
                </a:r>
                <a:endParaRPr kumimoji="0" lang="en-US" altLang="ja-JP" sz="457" kern="0" dirty="0">
                  <a:solidFill>
                    <a:srgbClr val="000000"/>
                  </a:solidFill>
                  <a:latin typeface="Meiryo UI" pitchFamily="50" charset="-128"/>
                  <a:ea typeface="Meiryo UI" pitchFamily="50" charset="-128"/>
                  <a:cs typeface="Meiryo UI" pitchFamily="50" charset="-128"/>
                </a:endParaRPr>
              </a:p>
              <a:p>
                <a:pPr>
                  <a:defRPr/>
                </a:pPr>
                <a:r>
                  <a:rPr kumimoji="0" lang="en-US" altLang="ja-JP" sz="457" kern="0" noProof="1">
                    <a:solidFill>
                      <a:srgbClr val="000000"/>
                    </a:solidFill>
                    <a:latin typeface="Meiryo UI" pitchFamily="50" charset="-128"/>
                    <a:ea typeface="Meiryo UI" pitchFamily="50" charset="-128"/>
                    <a:cs typeface="Meiryo UI" pitchFamily="50" charset="-128"/>
                    <a:hlinkClick r:id="rId250"/>
                  </a:rPr>
                  <a:t>OpenStack Swift</a:t>
                </a:r>
                <a:endParaRPr kumimoji="0" lang="en-US" altLang="ja-JP" sz="457" kern="0" dirty="0">
                  <a:solidFill>
                    <a:srgbClr val="000000"/>
                  </a:solidFill>
                  <a:latin typeface="Meiryo UI" pitchFamily="50" charset="-128"/>
                  <a:ea typeface="Meiryo UI" pitchFamily="50" charset="-128"/>
                  <a:cs typeface="Meiryo UI" pitchFamily="50" charset="-128"/>
                </a:endParaRPr>
              </a:p>
              <a:p>
                <a:pPr>
                  <a:defRPr/>
                </a:pPr>
                <a:r>
                  <a:rPr kumimoji="0" lang="en-US" altLang="ja-JP" sz="457" kern="0" noProof="1">
                    <a:solidFill>
                      <a:srgbClr val="000000"/>
                    </a:solidFill>
                    <a:latin typeface="Meiryo UI" pitchFamily="50" charset="-128"/>
                    <a:ea typeface="Meiryo UI" pitchFamily="50" charset="-128"/>
                    <a:cs typeface="Meiryo UI" pitchFamily="50" charset="-128"/>
                    <a:hlinkClick r:id="rId209"/>
                  </a:rPr>
                  <a:t>OpenStack Trove</a:t>
                </a:r>
                <a:endParaRPr kumimoji="0" lang="ja-JP" altLang="en-US" sz="457" kern="0" dirty="0">
                  <a:solidFill>
                    <a:srgbClr val="000000"/>
                  </a:solidFill>
                  <a:latin typeface="Meiryo UI" pitchFamily="50" charset="-128"/>
                  <a:ea typeface="Meiryo UI" pitchFamily="50" charset="-128"/>
                  <a:cs typeface="Meiryo UI" pitchFamily="50" charset="-128"/>
                </a:endParaRPr>
              </a:p>
              <a:p>
                <a:pPr>
                  <a:defRPr/>
                </a:pP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653156">
                  <a:defRPr/>
                </a:pP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208" name="テキスト ボックス 207"/>
              <p:cNvSpPr txBox="1"/>
              <p:nvPr/>
            </p:nvSpPr>
            <p:spPr bwMode="gray">
              <a:xfrm>
                <a:off x="5660428" y="1830955"/>
                <a:ext cx="3265339" cy="155176"/>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457" kern="0" noProof="1">
                    <a:solidFill>
                      <a:srgbClr val="000000"/>
                    </a:solidFill>
                    <a:latin typeface="Tw Cen MT Condensed" panose="020B0606020104020203" pitchFamily="34" charset="0"/>
                    <a:ea typeface="Meiryo UI" pitchFamily="50" charset="-128"/>
                    <a:cs typeface="Meiryo UI" pitchFamily="50" charset="-128"/>
                  </a:rPr>
                  <a:t>Data Storage as a Service(DSaaS)</a:t>
                </a:r>
                <a:endParaRPr kumimoji="0" lang="ja-JP" altLang="en-US" sz="457" kern="0" dirty="0">
                  <a:solidFill>
                    <a:srgbClr val="000000"/>
                  </a:solidFill>
                  <a:latin typeface="Tw Cen MT Condensed" panose="020B0606020104020203" pitchFamily="34" charset="0"/>
                  <a:ea typeface="Meiryo UI" pitchFamily="50" charset="-128"/>
                  <a:cs typeface="Meiryo UI" pitchFamily="50" charset="-128"/>
                </a:endParaRPr>
              </a:p>
            </p:txBody>
          </p:sp>
        </p:grpSp>
        <p:pic>
          <p:nvPicPr>
            <p:cNvPr id="1026" name="Picture 2" descr="Creative Commons license"/>
            <p:cNvPicPr>
              <a:picLocks noChangeAspect="1" noChangeArrowheads="1"/>
            </p:cNvPicPr>
            <p:nvPr/>
          </p:nvPicPr>
          <p:blipFill>
            <a:blip r:embed="rId251">
              <a:extLst>
                <a:ext uri="{28A0092B-C50C-407E-A947-70E740481C1C}">
                  <a14:useLocalDpi xmlns:a14="http://schemas.microsoft.com/office/drawing/2010/main" val="0"/>
                </a:ext>
              </a:extLst>
            </a:blip>
            <a:srcRect/>
            <a:stretch>
              <a:fillRect/>
            </a:stretch>
          </p:blipFill>
          <p:spPr bwMode="auto">
            <a:xfrm>
              <a:off x="8206082" y="147937"/>
              <a:ext cx="598714" cy="210911"/>
            </a:xfrm>
            <a:prstGeom prst="rect">
              <a:avLst/>
            </a:prstGeom>
            <a:noFill/>
            <a:extLst>
              <a:ext uri="{909E8E84-426E-40DD-AFC4-6F175D3DCCD1}">
                <a14:hiddenFill xmlns:a14="http://schemas.microsoft.com/office/drawing/2010/main">
                  <a:solidFill>
                    <a:srgbClr val="FFFFFF"/>
                  </a:solidFill>
                </a14:hiddenFill>
              </a:ext>
            </a:extLst>
          </p:spPr>
        </p:pic>
        <p:sp>
          <p:nvSpPr>
            <p:cNvPr id="28" name="テキスト ボックス 27"/>
            <p:cNvSpPr txBox="1"/>
            <p:nvPr/>
          </p:nvSpPr>
          <p:spPr>
            <a:xfrm>
              <a:off x="5515176" y="149323"/>
              <a:ext cx="2568332" cy="224229"/>
            </a:xfrm>
            <a:prstGeom prst="rect">
              <a:avLst/>
            </a:prstGeom>
            <a:noFill/>
          </p:spPr>
          <p:txBody>
            <a:bodyPr wrap="none" rtlCol="0">
              <a:spAutoFit/>
            </a:bodyPr>
            <a:lstStyle/>
            <a:p>
              <a:r>
                <a:rPr lang="en-US" altLang="ja-JP" sz="686" noProof="1">
                  <a:latin typeface="Meiryo UI" panose="020B0604030504040204" pitchFamily="50" charset="-128"/>
                  <a:ea typeface="Meiryo UI" panose="020B0604030504040204" pitchFamily="50" charset="-128"/>
                </a:rPr>
                <a:t>©</a:t>
              </a:r>
              <a:r>
                <a:rPr lang="en-US" altLang="ja-JP" sz="686">
                  <a:latin typeface="Meiryo UI" panose="020B0604030504040204" pitchFamily="50" charset="-128"/>
                  <a:ea typeface="Meiryo UI" panose="020B0604030504040204" pitchFamily="50" charset="-128"/>
                </a:rPr>
                <a:t>  </a:t>
              </a:r>
              <a:r>
                <a:rPr lang="en-US" altLang="ja-JP" sz="686" noProof="1">
                  <a:latin typeface="Meiryo UI" panose="020B0604030504040204" pitchFamily="50" charset="-128"/>
                  <a:ea typeface="Meiryo UI" panose="020B0604030504040204" pitchFamily="50" charset="-128"/>
                </a:rPr>
                <a:t>Impress IT Leaders, Japan OSS Promotion Forum</a:t>
              </a:r>
              <a:endParaRPr lang="ja-JP" altLang="en-US" sz="686" dirty="0">
                <a:latin typeface="Meiryo UI" panose="020B0604030504040204" pitchFamily="50" charset="-128"/>
                <a:ea typeface="Meiryo UI" panose="020B0604030504040204" pitchFamily="50" charset="-128"/>
              </a:endParaRPr>
            </a:p>
          </p:txBody>
        </p:sp>
        <p:grpSp>
          <p:nvGrpSpPr>
            <p:cNvPr id="272" name="グループ化 271"/>
            <p:cNvGrpSpPr/>
            <p:nvPr/>
          </p:nvGrpSpPr>
          <p:grpSpPr>
            <a:xfrm>
              <a:off x="3126852" y="1229307"/>
              <a:ext cx="938742" cy="393054"/>
              <a:chOff x="2032056" y="-5895"/>
              <a:chExt cx="3301950" cy="679676"/>
            </a:xfrm>
          </p:grpSpPr>
          <p:sp>
            <p:nvSpPr>
              <p:cNvPr id="282" name="正方形/長方形 281"/>
              <p:cNvSpPr/>
              <p:nvPr/>
            </p:nvSpPr>
            <p:spPr bwMode="gray">
              <a:xfrm>
                <a:off x="2032056" y="97225"/>
                <a:ext cx="3301950" cy="576556"/>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u="sng" kern="0" noProof="1">
                    <a:latin typeface="Meiryo UI" pitchFamily="50" charset="-128"/>
                    <a:ea typeface="Meiryo UI" pitchFamily="50" charset="-128"/>
                    <a:cs typeface="Meiryo UI" pitchFamily="50" charset="-128"/>
                    <a:hlinkClick r:id="rId252"/>
                  </a:rPr>
                  <a:t>Apache Zeppelin</a:t>
                </a:r>
                <a:endParaRPr kumimoji="0" lang="en-US" altLang="ja-JP" sz="457" u="sng" kern="0" dirty="0">
                  <a:latin typeface="Meiryo UI" pitchFamily="50" charset="-128"/>
                  <a:ea typeface="Meiryo UI" pitchFamily="50" charset="-128"/>
                  <a:cs typeface="Meiryo UI" pitchFamily="50" charset="-128"/>
                </a:endParaRPr>
              </a:p>
              <a:p>
                <a:r>
                  <a:rPr kumimoji="0" lang="en-US" altLang="ja-JP" sz="457" u="sng" kern="0" noProof="1">
                    <a:latin typeface="Meiryo UI" pitchFamily="50" charset="-128"/>
                    <a:ea typeface="Meiryo UI" pitchFamily="50" charset="-128"/>
                    <a:cs typeface="Meiryo UI" pitchFamily="50" charset="-128"/>
                    <a:hlinkClick r:id="rId253"/>
                  </a:rPr>
                  <a:t>Jupyter Notebook</a:t>
                </a:r>
                <a:endParaRPr kumimoji="0" lang="en-US" altLang="ja-JP" sz="457" u="sng" kern="0" dirty="0">
                  <a:latin typeface="Meiryo UI" pitchFamily="50" charset="-128"/>
                  <a:ea typeface="Meiryo UI" pitchFamily="50" charset="-128"/>
                  <a:cs typeface="Meiryo UI" pitchFamily="50" charset="-128"/>
                </a:endParaRPr>
              </a:p>
              <a:p>
                <a:r>
                  <a:rPr kumimoji="0" lang="en-US" altLang="ja-JP" sz="457" u="sng" kern="0" noProof="1">
                    <a:latin typeface="Meiryo UI" pitchFamily="50" charset="-128"/>
                    <a:ea typeface="Meiryo UI" pitchFamily="50" charset="-128"/>
                    <a:cs typeface="Meiryo UI" pitchFamily="50" charset="-128"/>
                    <a:hlinkClick r:id="rId254"/>
                  </a:rPr>
                  <a:t>R</a:t>
                </a:r>
                <a:endParaRPr kumimoji="0" lang="en-US" altLang="ja-JP" sz="457" u="sng" kern="0" dirty="0">
                  <a:latin typeface="Meiryo UI" pitchFamily="50" charset="-128"/>
                  <a:ea typeface="Meiryo UI" pitchFamily="50" charset="-128"/>
                  <a:cs typeface="Meiryo UI" pitchFamily="50" charset="-128"/>
                </a:endParaRP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301" name="テキスト ボックス 300"/>
              <p:cNvSpPr txBox="1"/>
              <p:nvPr/>
            </p:nvSpPr>
            <p:spPr bwMode="gray">
              <a:xfrm>
                <a:off x="2032056" y="-5895"/>
                <a:ext cx="3301950" cy="145109"/>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data analysis</a:t>
                </a:r>
              </a:p>
            </p:txBody>
          </p:sp>
        </p:grpSp>
        <p:grpSp>
          <p:nvGrpSpPr>
            <p:cNvPr id="302" name="グループ化 301"/>
            <p:cNvGrpSpPr/>
            <p:nvPr/>
          </p:nvGrpSpPr>
          <p:grpSpPr>
            <a:xfrm>
              <a:off x="4118974" y="1777872"/>
              <a:ext cx="902635" cy="661644"/>
              <a:chOff x="5635650" y="1413394"/>
              <a:chExt cx="3171383" cy="839370"/>
            </a:xfrm>
          </p:grpSpPr>
          <p:sp>
            <p:nvSpPr>
              <p:cNvPr id="303" name="正方形/長方形 302"/>
              <p:cNvSpPr/>
              <p:nvPr/>
            </p:nvSpPr>
            <p:spPr bwMode="gray">
              <a:xfrm>
                <a:off x="5635650" y="1530294"/>
                <a:ext cx="3171383" cy="722470"/>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255"/>
                  </a:rPr>
                  <a:t>Apache Drill</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56"/>
                  </a:rPr>
                  <a:t>Apache Hive</a:t>
                </a:r>
                <a:endParaRPr kumimoji="0" lang="en-US" altLang="ja-JP" sz="457" kern="0" dirty="0">
                  <a:solidFill>
                    <a:srgbClr val="000000"/>
                  </a:solidFill>
                  <a:latin typeface="Meiryo UI" pitchFamily="50" charset="-128"/>
                  <a:ea typeface="Meiryo UI" pitchFamily="50" charset="-128"/>
                  <a:cs typeface="Meiryo UI" pitchFamily="50" charset="-128"/>
                </a:endParaRPr>
              </a:p>
              <a:p>
                <a:r>
                  <a:rPr kumimoji="0" lang="en-US" altLang="ja-JP" sz="457" kern="0" noProof="1">
                    <a:solidFill>
                      <a:srgbClr val="000000"/>
                    </a:solidFill>
                    <a:latin typeface="Meiryo UI" pitchFamily="50" charset="-128"/>
                    <a:ea typeface="Meiryo UI" pitchFamily="50" charset="-128"/>
                    <a:cs typeface="Meiryo UI" pitchFamily="50" charset="-128"/>
                    <a:hlinkClick r:id="rId257"/>
                  </a:rPr>
                  <a:t>Apache Impala</a:t>
                </a:r>
                <a:endParaRPr kumimoji="0" lang="en-US" altLang="ja-JP" sz="457" kern="0" dirty="0">
                  <a:solidFill>
                    <a:srgbClr val="000000"/>
                  </a:solidFill>
                  <a:latin typeface="Meiryo UI" pitchFamily="50" charset="-128"/>
                  <a:ea typeface="Meiryo UI" pitchFamily="50" charset="-128"/>
                  <a:cs typeface="Meiryo UI" pitchFamily="50" charset="-128"/>
                </a:endParaRPr>
              </a:p>
              <a:p>
                <a:r>
                  <a:rPr kumimoji="0" lang="en-US" altLang="ja-JP" sz="457" kern="0" noProof="1">
                    <a:solidFill>
                      <a:srgbClr val="000000"/>
                    </a:solidFill>
                    <a:latin typeface="Meiryo UI" pitchFamily="50" charset="-128"/>
                    <a:ea typeface="Meiryo UI" pitchFamily="50" charset="-128"/>
                    <a:cs typeface="Meiryo UI" pitchFamily="50" charset="-128"/>
                    <a:hlinkClick r:id="rId258"/>
                  </a:rPr>
                  <a:t>Apache Pig</a:t>
                </a:r>
                <a:endParaRPr kumimoji="0" lang="en-US" altLang="ja-JP" sz="457" kern="0" dirty="0">
                  <a:solidFill>
                    <a:srgbClr val="000000"/>
                  </a:solidFill>
                  <a:latin typeface="Meiryo UI" pitchFamily="50" charset="-128"/>
                  <a:ea typeface="Meiryo UI" pitchFamily="50" charset="-128"/>
                  <a:cs typeface="Meiryo UI" pitchFamily="50" charset="-128"/>
                </a:endParaRPr>
              </a:p>
              <a:p>
                <a:r>
                  <a:rPr kumimoji="0" lang="en-US" altLang="ja-JP" sz="457" kern="0" noProof="1">
                    <a:solidFill>
                      <a:srgbClr val="000000"/>
                    </a:solidFill>
                    <a:latin typeface="Meiryo UI" pitchFamily="50" charset="-128"/>
                    <a:ea typeface="Meiryo UI" pitchFamily="50" charset="-128"/>
                    <a:cs typeface="Meiryo UI" pitchFamily="50" charset="-128"/>
                    <a:hlinkClick r:id="rId259"/>
                  </a:rPr>
                  <a:t>Apache Phoenix</a:t>
                </a:r>
                <a:endParaRPr kumimoji="0" lang="en-US" altLang="ja-JP" sz="457" kern="0" dirty="0">
                  <a:solidFill>
                    <a:srgbClr val="000000"/>
                  </a:solidFill>
                  <a:latin typeface="Meiryo UI" pitchFamily="50" charset="-128"/>
                  <a:ea typeface="Meiryo UI" pitchFamily="50" charset="-128"/>
                  <a:cs typeface="Meiryo UI" pitchFamily="50" charset="-128"/>
                </a:endParaRPr>
              </a:p>
              <a:p>
                <a:r>
                  <a:rPr kumimoji="0" lang="en-US" altLang="ja-JP" sz="457" kern="0" noProof="1">
                    <a:solidFill>
                      <a:srgbClr val="000000"/>
                    </a:solidFill>
                    <a:latin typeface="Meiryo UI" pitchFamily="50" charset="-128"/>
                    <a:ea typeface="Meiryo UI" pitchFamily="50" charset="-128"/>
                    <a:cs typeface="Meiryo UI" pitchFamily="50" charset="-128"/>
                    <a:hlinkClick r:id="rId260"/>
                  </a:rPr>
                  <a:t>Apache SparkSQL</a:t>
                </a:r>
                <a:endParaRPr kumimoji="0" lang="en-US" altLang="ja-JP" sz="457" kern="0" dirty="0">
                  <a:solidFill>
                    <a:srgbClr val="000000"/>
                  </a:solidFill>
                  <a:latin typeface="Meiryo UI" pitchFamily="50" charset="-128"/>
                  <a:ea typeface="Meiryo UI" pitchFamily="50" charset="-128"/>
                  <a:cs typeface="Meiryo UI" pitchFamily="50" charset="-128"/>
                </a:endParaRPr>
              </a:p>
              <a:p>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304" name="テキスト ボックス 303"/>
              <p:cNvSpPr txBox="1"/>
              <p:nvPr/>
            </p:nvSpPr>
            <p:spPr bwMode="gray">
              <a:xfrm>
                <a:off x="5635650" y="1413394"/>
                <a:ext cx="3171380" cy="156809"/>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en-US" altLang="ja-JP"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SQL query engine</a:t>
                </a:r>
              </a:p>
            </p:txBody>
          </p:sp>
        </p:grpSp>
        <p:grpSp>
          <p:nvGrpSpPr>
            <p:cNvPr id="310" name="グループ化 309"/>
            <p:cNvGrpSpPr/>
            <p:nvPr/>
          </p:nvGrpSpPr>
          <p:grpSpPr>
            <a:xfrm>
              <a:off x="5075822" y="537928"/>
              <a:ext cx="908009" cy="783003"/>
              <a:chOff x="5746984" y="1307036"/>
              <a:chExt cx="3205955" cy="960508"/>
            </a:xfrm>
          </p:grpSpPr>
          <p:sp>
            <p:nvSpPr>
              <p:cNvPr id="311" name="正方形/長方形 310"/>
              <p:cNvSpPr/>
              <p:nvPr/>
            </p:nvSpPr>
            <p:spPr bwMode="gray">
              <a:xfrm>
                <a:off x="5746984" y="1432175"/>
                <a:ext cx="3205955" cy="835369"/>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u="sng" kern="0" noProof="1">
                    <a:latin typeface="Meiryo UI" pitchFamily="50" charset="-128"/>
                    <a:ea typeface="Meiryo UI" pitchFamily="50" charset="-128"/>
                    <a:cs typeface="Meiryo UI" pitchFamily="50" charset="-128"/>
                    <a:hlinkClick r:id="rId261"/>
                  </a:rPr>
                  <a:t>Apache HBase</a:t>
                </a:r>
                <a:endParaRPr kumimoji="0" lang="en-US" altLang="ja-JP" sz="457" u="sng" kern="0" dirty="0">
                  <a:latin typeface="Meiryo UI" pitchFamily="50" charset="-128"/>
                  <a:ea typeface="Meiryo UI" pitchFamily="50" charset="-128"/>
                  <a:cs typeface="Meiryo UI" pitchFamily="50" charset="-128"/>
                </a:endParaRPr>
              </a:p>
              <a:p>
                <a:r>
                  <a:rPr kumimoji="0" lang="en-US" altLang="ja-JP" sz="457" u="sng" kern="0" noProof="1">
                    <a:latin typeface="Meiryo UI" pitchFamily="50" charset="-128"/>
                    <a:ea typeface="Meiryo UI" pitchFamily="50" charset="-128"/>
                    <a:cs typeface="Meiryo UI" pitchFamily="50" charset="-128"/>
                    <a:hlinkClick r:id="rId262"/>
                  </a:rPr>
                  <a:t>Apache Kudu</a:t>
                </a:r>
                <a:endParaRPr kumimoji="0" lang="en-US" altLang="ja-JP" sz="457" u="sng"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63"/>
                  </a:rPr>
                  <a:t>Infinispan</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64"/>
                  </a:rPr>
                  <a:t>MongoDB</a:t>
                </a:r>
                <a:endParaRPr kumimoji="0" lang="en-US" altLang="ja-JP" sz="457" kern="0" dirty="0">
                  <a:latin typeface="Meiryo UI" pitchFamily="50" charset="-128"/>
                  <a:ea typeface="Meiryo UI" pitchFamily="50" charset="-128"/>
                  <a:cs typeface="Meiryo UI" pitchFamily="50" charset="-128"/>
                </a:endParaRPr>
              </a:p>
              <a:p>
                <a:r>
                  <a:rPr kumimoji="0" lang="en-US" altLang="ja-JP" sz="457" u="sng" kern="0" noProof="1">
                    <a:latin typeface="Meiryo UI" pitchFamily="50" charset="-128"/>
                    <a:ea typeface="Meiryo UI" pitchFamily="50" charset="-128"/>
                    <a:cs typeface="Meiryo UI" pitchFamily="50" charset="-128"/>
                    <a:hlinkClick r:id="rId265"/>
                  </a:rPr>
                  <a:t>Redis</a:t>
                </a:r>
                <a:endParaRPr kumimoji="0" lang="en-US" altLang="ja-JP" sz="457" u="sng" kern="0" dirty="0">
                  <a:latin typeface="Meiryo UI" pitchFamily="50" charset="-128"/>
                  <a:ea typeface="Meiryo UI" pitchFamily="50" charset="-128"/>
                  <a:cs typeface="Meiryo UI" pitchFamily="50" charset="-128"/>
                </a:endParaRPr>
              </a:p>
              <a:p>
                <a:r>
                  <a:rPr kumimoji="0" lang="en-US" altLang="ja-JP" sz="457" kern="0" noProof="1">
                    <a:solidFill>
                      <a:srgbClr val="92D050"/>
                    </a:solidFill>
                    <a:latin typeface="Meiryo UI" pitchFamily="50" charset="-128"/>
                    <a:ea typeface="Meiryo UI" pitchFamily="50" charset="-128"/>
                    <a:cs typeface="Meiryo UI" pitchFamily="50" charset="-128"/>
                    <a:hlinkClick r:id="rId266"/>
                  </a:rPr>
                  <a:t>VoltDB</a:t>
                </a:r>
                <a:endParaRPr kumimoji="0" lang="en-US" altLang="ja-JP" sz="457" kern="0" dirty="0">
                  <a:solidFill>
                    <a:srgbClr val="92D050"/>
                  </a:solidFill>
                  <a:latin typeface="Meiryo UI" pitchFamily="50" charset="-128"/>
                  <a:ea typeface="Meiryo UI" pitchFamily="50" charset="-128"/>
                  <a:cs typeface="Meiryo UI" pitchFamily="50" charset="-128"/>
                </a:endParaRPr>
              </a:p>
              <a:p>
                <a:pPr defTabSz="653156">
                  <a:defRPr/>
                </a:pPr>
                <a:r>
                  <a:rPr kumimoji="0" lang="en-US" altLang="ja-JP" sz="457" u="sng" kern="0" noProof="1">
                    <a:latin typeface="Meiryo UI" pitchFamily="50" charset="-128"/>
                    <a:ea typeface="Meiryo UI" pitchFamily="50" charset="-128"/>
                    <a:cs typeface="Meiryo UI" pitchFamily="50" charset="-128"/>
                    <a:hlinkClick r:id="rId267"/>
                  </a:rPr>
                  <a:t>GridDB</a:t>
                </a:r>
                <a:endParaRPr kumimoji="0" lang="en-US" altLang="ja-JP" sz="457" u="sng" kern="0" dirty="0">
                  <a:latin typeface="Meiryo UI" pitchFamily="50" charset="-128"/>
                  <a:ea typeface="Meiryo UI" pitchFamily="50" charset="-128"/>
                  <a:cs typeface="Meiryo UI" pitchFamily="50" charset="-128"/>
                  <a:hlinkClick r:id="rId268"/>
                </a:endParaRP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312" name="テキスト ボックス 311"/>
              <p:cNvSpPr txBox="1"/>
              <p:nvPr/>
            </p:nvSpPr>
            <p:spPr bwMode="gray">
              <a:xfrm>
                <a:off x="5746984" y="1307036"/>
                <a:ext cx="3205955" cy="127483"/>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Data Store</a:t>
                </a:r>
              </a:p>
            </p:txBody>
          </p:sp>
        </p:grpSp>
        <p:grpSp>
          <p:nvGrpSpPr>
            <p:cNvPr id="316" name="グループ化 315"/>
            <p:cNvGrpSpPr/>
            <p:nvPr/>
          </p:nvGrpSpPr>
          <p:grpSpPr>
            <a:xfrm>
              <a:off x="3126852" y="1703686"/>
              <a:ext cx="939261" cy="575224"/>
              <a:chOff x="5702653" y="1542723"/>
              <a:chExt cx="3219782" cy="600518"/>
            </a:xfrm>
          </p:grpSpPr>
          <p:sp>
            <p:nvSpPr>
              <p:cNvPr id="317" name="正方形/長方形 316"/>
              <p:cNvSpPr/>
              <p:nvPr/>
            </p:nvSpPr>
            <p:spPr bwMode="gray">
              <a:xfrm>
                <a:off x="5702653" y="1647618"/>
                <a:ext cx="3219782" cy="495623"/>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u="sng" kern="0" noProof="1">
                    <a:latin typeface="Meiryo UI" pitchFamily="50" charset="-128"/>
                    <a:ea typeface="Meiryo UI" pitchFamily="50" charset="-128"/>
                    <a:cs typeface="Meiryo UI" pitchFamily="50" charset="-128"/>
                    <a:hlinkClick r:id="rId269"/>
                  </a:rPr>
                  <a:t>Apache Flink</a:t>
                </a:r>
                <a:endParaRPr kumimoji="0" lang="en-US" altLang="ja-JP" sz="457" u="sng" kern="0" dirty="0">
                  <a:latin typeface="Meiryo UI" pitchFamily="50" charset="-128"/>
                  <a:ea typeface="Meiryo UI" pitchFamily="50" charset="-128"/>
                  <a:cs typeface="Meiryo UI" pitchFamily="50" charset="-128"/>
                </a:endParaRPr>
              </a:p>
              <a:p>
                <a:r>
                  <a:rPr kumimoji="0" lang="en-US" altLang="ja-JP" sz="457" u="sng" kern="0" noProof="1">
                    <a:latin typeface="Meiryo UI" pitchFamily="50" charset="-128"/>
                    <a:ea typeface="Meiryo UI" pitchFamily="50" charset="-128"/>
                    <a:cs typeface="Meiryo UI" pitchFamily="50" charset="-128"/>
                    <a:hlinkClick r:id="rId270"/>
                  </a:rPr>
                  <a:t>Apache S4</a:t>
                </a:r>
                <a:endParaRPr kumimoji="0" lang="en-US" altLang="ja-JP" sz="457" u="sng"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71"/>
                  </a:rPr>
                  <a:t>Apache Spark Streaming</a:t>
                </a:r>
                <a:endParaRPr kumimoji="0" lang="en-US" altLang="ja-JP" sz="457" kern="0" dirty="0">
                  <a:latin typeface="Meiryo UI" pitchFamily="50" charset="-128"/>
                  <a:ea typeface="Meiryo UI" pitchFamily="50" charset="-128"/>
                  <a:cs typeface="Meiryo UI" pitchFamily="50" charset="-128"/>
                </a:endParaRPr>
              </a:p>
              <a:p>
                <a:r>
                  <a:rPr kumimoji="0" lang="en-US" altLang="ja-JP" sz="457" u="sng" kern="0" noProof="1">
                    <a:latin typeface="Meiryo UI" pitchFamily="50" charset="-128"/>
                    <a:ea typeface="Meiryo UI" pitchFamily="50" charset="-128"/>
                    <a:cs typeface="Meiryo UI" pitchFamily="50" charset="-128"/>
                    <a:hlinkClick r:id="rId272"/>
                  </a:rPr>
                  <a:t>Apache Storm</a:t>
                </a:r>
                <a:endParaRPr kumimoji="0" lang="en-US" altLang="ja-JP" sz="457" kern="0" dirty="0">
                  <a:solidFill>
                    <a:srgbClr val="000000"/>
                  </a:solidFill>
                  <a:latin typeface="Meiryo UI" pitchFamily="50" charset="-128"/>
                  <a:ea typeface="Meiryo UI" pitchFamily="50" charset="-128"/>
                  <a:cs typeface="Meiryo UI" pitchFamily="50" charset="-128"/>
                </a:endParaRPr>
              </a:p>
              <a:p>
                <a:r>
                  <a:rPr kumimoji="0" lang="en-US" altLang="ja-JP" sz="457" u="sng" kern="0" noProof="1">
                    <a:latin typeface="Meiryo UI" pitchFamily="50" charset="-128"/>
                    <a:ea typeface="Meiryo UI" pitchFamily="50" charset="-128"/>
                    <a:cs typeface="Meiryo UI" pitchFamily="50" charset="-128"/>
                    <a:hlinkClick r:id="rId273"/>
                  </a:rPr>
                  <a:t>Esper</a:t>
                </a:r>
                <a:endParaRPr kumimoji="0" lang="en-US" altLang="ja-JP" sz="457" kern="0" dirty="0">
                  <a:latin typeface="Meiryo UI" pitchFamily="50" charset="-128"/>
                  <a:ea typeface="Meiryo UI" pitchFamily="50" charset="-128"/>
                  <a:cs typeface="Meiryo UI" pitchFamily="50" charset="-128"/>
                </a:endParaRP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318" name="テキスト ボックス 317"/>
              <p:cNvSpPr txBox="1"/>
              <p:nvPr/>
            </p:nvSpPr>
            <p:spPr bwMode="gray">
              <a:xfrm>
                <a:off x="5702653" y="1542723"/>
                <a:ext cx="3218004" cy="115373"/>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stream processing</a:t>
                </a:r>
              </a:p>
            </p:txBody>
          </p:sp>
        </p:grpSp>
        <p:grpSp>
          <p:nvGrpSpPr>
            <p:cNvPr id="327" name="グループ化 326"/>
            <p:cNvGrpSpPr/>
            <p:nvPr/>
          </p:nvGrpSpPr>
          <p:grpSpPr>
            <a:xfrm>
              <a:off x="5073310" y="1359809"/>
              <a:ext cx="910731" cy="499029"/>
              <a:chOff x="5587792" y="1352440"/>
              <a:chExt cx="3340694" cy="1100398"/>
            </a:xfrm>
          </p:grpSpPr>
          <p:sp>
            <p:nvSpPr>
              <p:cNvPr id="328" name="正方形/長方形 327"/>
              <p:cNvSpPr/>
              <p:nvPr/>
            </p:nvSpPr>
            <p:spPr bwMode="gray">
              <a:xfrm>
                <a:off x="5587792" y="1735097"/>
                <a:ext cx="3340694" cy="717741"/>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200"/>
                  </a:rPr>
                  <a:t>Ceph</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01"/>
                  </a:rPr>
                  <a:t>GlusterFS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02"/>
                  </a:rPr>
                  <a:t>Lustre</a:t>
                </a:r>
                <a:endParaRPr kumimoji="0" lang="en-US" altLang="ja-JP" sz="457" kern="0" dirty="0">
                  <a:latin typeface="Meiryo UI" pitchFamily="50" charset="-128"/>
                  <a:ea typeface="Meiryo UI" pitchFamily="50" charset="-128"/>
                  <a:cs typeface="Meiryo UI" pitchFamily="50" charset="-128"/>
                </a:endParaRP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329" name="テキスト ボックス 328"/>
              <p:cNvSpPr txBox="1"/>
              <p:nvPr/>
            </p:nvSpPr>
            <p:spPr bwMode="gray">
              <a:xfrm>
                <a:off x="5587792" y="1352440"/>
                <a:ext cx="3340694" cy="421557"/>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distributed storage</a:t>
                </a:r>
                <a:endParaRPr kumimoji="0" lang="en-US" altLang="ja-JP" sz="457"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distributed file system</a:t>
                </a:r>
              </a:p>
            </p:txBody>
          </p:sp>
        </p:grpSp>
        <p:grpSp>
          <p:nvGrpSpPr>
            <p:cNvPr id="331" name="グループ化 330"/>
            <p:cNvGrpSpPr/>
            <p:nvPr/>
          </p:nvGrpSpPr>
          <p:grpSpPr>
            <a:xfrm>
              <a:off x="3129830" y="543079"/>
              <a:ext cx="935764" cy="644333"/>
              <a:chOff x="5688124" y="1408586"/>
              <a:chExt cx="3240360" cy="938057"/>
            </a:xfrm>
          </p:grpSpPr>
          <p:sp>
            <p:nvSpPr>
              <p:cNvPr id="332" name="正方形/長方形 331"/>
              <p:cNvSpPr/>
              <p:nvPr/>
            </p:nvSpPr>
            <p:spPr bwMode="gray">
              <a:xfrm>
                <a:off x="5688124" y="1512959"/>
                <a:ext cx="3240360" cy="833684"/>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u="sng" kern="0" noProof="1">
                    <a:latin typeface="Meiryo UI" pitchFamily="50" charset="-128"/>
                    <a:ea typeface="Meiryo UI" pitchFamily="50" charset="-128"/>
                    <a:cs typeface="Meiryo UI" pitchFamily="50" charset="-128"/>
                    <a:hlinkClick r:id="rId274"/>
                  </a:rPr>
                  <a:t>Apache Flume</a:t>
                </a:r>
                <a:endParaRPr kumimoji="0" lang="en-US" altLang="ja-JP" sz="457" u="sng"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75"/>
                  </a:rPr>
                  <a:t>Apache NiFi</a:t>
                </a:r>
                <a:endParaRPr kumimoji="0" lang="en-US" altLang="ja-JP" sz="457"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457" u="sng" kern="0" noProof="1">
                    <a:latin typeface="Meiryo UI" pitchFamily="50" charset="-128"/>
                    <a:ea typeface="Meiryo UI" pitchFamily="50" charset="-128"/>
                    <a:cs typeface="Meiryo UI" pitchFamily="50" charset="-128"/>
                    <a:hlinkClick r:id="rId276"/>
                  </a:rPr>
                  <a:t>Apache Sqoop</a:t>
                </a:r>
                <a:endParaRPr kumimoji="0" lang="en-US" altLang="ja-JP" sz="457" u="sng"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77"/>
                  </a:rPr>
                  <a:t>Fluentd</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78"/>
                  </a:rPr>
                  <a:t>Logstash</a:t>
                </a:r>
                <a:endParaRPr kumimoji="0" lang="en-US" altLang="ja-JP" sz="457" kern="0" dirty="0">
                  <a:latin typeface="Meiryo UI" pitchFamily="50" charset="-128"/>
                  <a:ea typeface="Meiryo UI" pitchFamily="50" charset="-128"/>
                  <a:cs typeface="Meiryo UI" pitchFamily="50" charset="-128"/>
                </a:endParaRPr>
              </a:p>
              <a:p>
                <a:r>
                  <a:rPr kumimoji="0" lang="en-US" altLang="ja-JP" sz="457" u="sng" kern="0" noProof="1">
                    <a:latin typeface="Meiryo UI" pitchFamily="50" charset="-128"/>
                    <a:ea typeface="Meiryo UI" pitchFamily="50" charset="-128"/>
                    <a:cs typeface="Meiryo UI" pitchFamily="50" charset="-128"/>
                    <a:hlinkClick r:id="rId279"/>
                  </a:rPr>
                  <a:t>Talend</a:t>
                </a:r>
                <a:endParaRPr kumimoji="0" lang="en-US" altLang="ja-JP" sz="457" u="sng" kern="0" dirty="0">
                  <a:latin typeface="Meiryo UI" pitchFamily="50" charset="-128"/>
                  <a:ea typeface="Meiryo UI" pitchFamily="50" charset="-128"/>
                  <a:cs typeface="Meiryo UI" pitchFamily="50" charset="-128"/>
                </a:endParaRPr>
              </a:p>
            </p:txBody>
          </p:sp>
          <p:sp>
            <p:nvSpPr>
              <p:cNvPr id="333" name="テキスト ボックス 332"/>
              <p:cNvSpPr txBox="1"/>
              <p:nvPr/>
            </p:nvSpPr>
            <p:spPr bwMode="gray">
              <a:xfrm>
                <a:off x="5688124" y="1408586"/>
                <a:ext cx="3240360" cy="131819"/>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Data Collection</a:t>
                </a:r>
              </a:p>
            </p:txBody>
          </p:sp>
        </p:grpSp>
        <p:grpSp>
          <p:nvGrpSpPr>
            <p:cNvPr id="334" name="グループ化 333"/>
            <p:cNvGrpSpPr/>
            <p:nvPr/>
          </p:nvGrpSpPr>
          <p:grpSpPr>
            <a:xfrm>
              <a:off x="3119344" y="2735633"/>
              <a:ext cx="946769" cy="264414"/>
              <a:chOff x="5593314" y="1384479"/>
              <a:chExt cx="3402818" cy="437289"/>
            </a:xfrm>
          </p:grpSpPr>
          <p:sp>
            <p:nvSpPr>
              <p:cNvPr id="335" name="正方形/長方形 334"/>
              <p:cNvSpPr/>
              <p:nvPr/>
            </p:nvSpPr>
            <p:spPr bwMode="gray">
              <a:xfrm>
                <a:off x="5593314" y="1486404"/>
                <a:ext cx="3402818" cy="335364"/>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40"/>
                  </a:rPr>
                  <a:t>Apache ManifoldCF</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80"/>
                  </a:rPr>
                  <a:t>Apache Nutch</a:t>
                </a:r>
                <a:endParaRPr kumimoji="0" lang="en-US" altLang="ja-JP" sz="457" kern="0" dirty="0">
                  <a:latin typeface="Meiryo UI" pitchFamily="50" charset="-128"/>
                  <a:ea typeface="Meiryo UI" pitchFamily="50" charset="-128"/>
                  <a:cs typeface="Meiryo UI" pitchFamily="50" charset="-128"/>
                </a:endParaRP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336" name="テキスト ボックス 335"/>
              <p:cNvSpPr txBox="1"/>
              <p:nvPr/>
            </p:nvSpPr>
            <p:spPr bwMode="gray">
              <a:xfrm>
                <a:off x="5595288" y="1384479"/>
                <a:ext cx="3400841" cy="151460"/>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Crawler</a:t>
                </a:r>
              </a:p>
            </p:txBody>
          </p:sp>
        </p:grpSp>
        <p:grpSp>
          <p:nvGrpSpPr>
            <p:cNvPr id="337" name="グループ化 336"/>
            <p:cNvGrpSpPr/>
            <p:nvPr/>
          </p:nvGrpSpPr>
          <p:grpSpPr>
            <a:xfrm>
              <a:off x="4117033" y="541838"/>
              <a:ext cx="904012" cy="578474"/>
              <a:chOff x="5709018" y="1402069"/>
              <a:chExt cx="3958048" cy="1026735"/>
            </a:xfrm>
          </p:grpSpPr>
          <p:sp>
            <p:nvSpPr>
              <p:cNvPr id="338" name="正方形/長方形 337"/>
              <p:cNvSpPr/>
              <p:nvPr/>
            </p:nvSpPr>
            <p:spPr bwMode="gray">
              <a:xfrm>
                <a:off x="5709018" y="1519213"/>
                <a:ext cx="3958048" cy="909591"/>
              </a:xfrm>
              <a:prstGeom prst="rect">
                <a:avLst/>
              </a:prstGeom>
              <a:solidFill>
                <a:sysClr val="window" lastClr="FFFFFF"/>
              </a:solidFill>
              <a:ln w="9525">
                <a:solidFill>
                  <a:sysClr val="windowText" lastClr="000000"/>
                </a:solidFill>
                <a:miter lim="800000"/>
                <a:headEnd/>
                <a:tailEnd/>
              </a:ln>
            </p:spPr>
            <p:txBody>
              <a:bodyPr lIns="25714" rIns="25714" anchor="t"/>
              <a:lstStyle/>
              <a:p>
                <a:pPr defTabSz="466484">
                  <a:defRPr/>
                </a:pPr>
                <a:r>
                  <a:rPr kumimoji="0" lang="en-US" altLang="ja-JP" sz="457" kern="0" noProof="1">
                    <a:latin typeface="Meiryo UI" pitchFamily="50" charset="-128"/>
                    <a:ea typeface="Meiryo UI" pitchFamily="50" charset="-128"/>
                    <a:cs typeface="Meiryo UI" pitchFamily="50" charset="-128"/>
                    <a:hlinkClick r:id="rId281"/>
                  </a:rPr>
                  <a:t>Apache Hadoop</a:t>
                </a:r>
                <a:endParaRPr kumimoji="0" lang="en-US" altLang="ja-JP" sz="457" kern="0" dirty="0">
                  <a:solidFill>
                    <a:srgbClr val="000000"/>
                  </a:solidFill>
                  <a:latin typeface="Meiryo UI" pitchFamily="50" charset="-128"/>
                  <a:ea typeface="Meiryo UI" pitchFamily="50" charset="-128"/>
                  <a:cs typeface="Meiryo UI" pitchFamily="50" charset="-128"/>
                  <a:hlinkClick r:id="rId282"/>
                </a:endParaRPr>
              </a:p>
              <a:p>
                <a:pPr defTabSz="466484">
                  <a:defRPr/>
                </a:pPr>
                <a:r>
                  <a:rPr kumimoji="0" lang="en-US" altLang="ja-JP" sz="457" kern="0" noProof="1">
                    <a:solidFill>
                      <a:srgbClr val="000000"/>
                    </a:solidFill>
                    <a:latin typeface="Meiryo UI" pitchFamily="50" charset="-128"/>
                    <a:ea typeface="Meiryo UI" pitchFamily="50" charset="-128"/>
                    <a:cs typeface="Meiryo UI" pitchFamily="50" charset="-128"/>
                    <a:hlinkClick r:id="rId282"/>
                  </a:rPr>
                  <a:t>Apache Mesos</a:t>
                </a: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466484">
                  <a:defRPr/>
                </a:pPr>
                <a:r>
                  <a:rPr kumimoji="0" lang="en-US" altLang="ja-JP" sz="457" kern="0" noProof="1">
                    <a:solidFill>
                      <a:srgbClr val="000000"/>
                    </a:solidFill>
                    <a:latin typeface="Meiryo UI" pitchFamily="50" charset="-128"/>
                    <a:ea typeface="Meiryo UI" pitchFamily="50" charset="-128"/>
                    <a:cs typeface="Meiryo UI" pitchFamily="50" charset="-128"/>
                    <a:hlinkClick r:id="rId283"/>
                  </a:rPr>
                  <a:t>Apache Spark</a:t>
                </a:r>
                <a:endParaRPr kumimoji="0" lang="en-US" altLang="ja-JP" sz="457" u="sng" kern="0" dirty="0">
                  <a:latin typeface="Meiryo UI" pitchFamily="50" charset="-128"/>
                  <a:ea typeface="Meiryo UI" pitchFamily="50" charset="-128"/>
                  <a:cs typeface="Meiryo UI" pitchFamily="50" charset="-128"/>
                </a:endParaRPr>
              </a:p>
              <a:p>
                <a:r>
                  <a:rPr kumimoji="0" lang="en-US" altLang="ja-JP" sz="457" u="sng" kern="0" noProof="1">
                    <a:latin typeface="Meiryo UI" pitchFamily="50" charset="-128"/>
                    <a:ea typeface="Meiryo UI" pitchFamily="50" charset="-128"/>
                    <a:cs typeface="Meiryo UI" pitchFamily="50" charset="-128"/>
                    <a:hlinkClick r:id="rId272"/>
                  </a:rPr>
                  <a:t>Apache Storm</a:t>
                </a:r>
                <a:endParaRPr kumimoji="0" lang="en-US" altLang="ja-JP" sz="457" u="sng" kern="0" dirty="0">
                  <a:latin typeface="Meiryo UI" pitchFamily="50" charset="-128"/>
                  <a:ea typeface="Meiryo UI" pitchFamily="50" charset="-128"/>
                  <a:cs typeface="Meiryo UI" pitchFamily="50" charset="-128"/>
                </a:endParaRPr>
              </a:p>
              <a:p>
                <a:r>
                  <a:rPr kumimoji="0" lang="en-US" altLang="ja-JP" sz="457" kern="0" noProof="1">
                    <a:solidFill>
                      <a:srgbClr val="000000"/>
                    </a:solidFill>
                    <a:latin typeface="Meiryo UI" pitchFamily="50" charset="-128"/>
                    <a:ea typeface="Meiryo UI" pitchFamily="50" charset="-128"/>
                    <a:cs typeface="Meiryo UI" pitchFamily="50" charset="-128"/>
                    <a:hlinkClick r:id="rId284"/>
                  </a:rPr>
                  <a:t>Apache Tez</a:t>
                </a: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339" name="テキスト ボックス 338"/>
              <p:cNvSpPr txBox="1"/>
              <p:nvPr/>
            </p:nvSpPr>
            <p:spPr bwMode="gray">
              <a:xfrm>
                <a:off x="5711263" y="1402069"/>
                <a:ext cx="3955800" cy="169129"/>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distributed processing</a:t>
                </a:r>
                <a:endParaRPr kumimoji="0" lang="ja-JP" altLang="en-US" sz="457"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62" name="Freeform 129"/>
            <p:cNvSpPr>
              <a:spLocks noChangeArrowheads="1"/>
            </p:cNvSpPr>
            <p:nvPr/>
          </p:nvSpPr>
          <p:spPr bwMode="auto">
            <a:xfrm>
              <a:off x="104173" y="2250510"/>
              <a:ext cx="949961" cy="1955301"/>
            </a:xfrm>
            <a:custGeom>
              <a:avLst/>
              <a:gdLst>
                <a:gd name="T0" fmla="*/ 8335 w 8336"/>
                <a:gd name="T1" fmla="*/ 4223 h 4224"/>
                <a:gd name="T2" fmla="*/ 0 w 8336"/>
                <a:gd name="T3" fmla="*/ 4223 h 4224"/>
                <a:gd name="T4" fmla="*/ 0 w 8336"/>
                <a:gd name="T5" fmla="*/ 0 h 4224"/>
                <a:gd name="T6" fmla="*/ 8335 w 8336"/>
                <a:gd name="T7" fmla="*/ 0 h 4224"/>
                <a:gd name="T8" fmla="*/ 8335 w 8336"/>
                <a:gd name="T9" fmla="*/ 4223 h 4224"/>
              </a:gdLst>
              <a:ahLst/>
              <a:cxnLst>
                <a:cxn ang="0">
                  <a:pos x="T0" y="T1"/>
                </a:cxn>
                <a:cxn ang="0">
                  <a:pos x="T2" y="T3"/>
                </a:cxn>
                <a:cxn ang="0">
                  <a:pos x="T4" y="T5"/>
                </a:cxn>
                <a:cxn ang="0">
                  <a:pos x="T6" y="T7"/>
                </a:cxn>
                <a:cxn ang="0">
                  <a:pos x="T8" y="T9"/>
                </a:cxn>
              </a:cxnLst>
              <a:rect l="0" t="0" r="r" b="b"/>
              <a:pathLst>
                <a:path w="8336" h="4224">
                  <a:moveTo>
                    <a:pt x="8335" y="4223"/>
                  </a:moveTo>
                  <a:lnTo>
                    <a:pt x="0" y="4223"/>
                  </a:lnTo>
                  <a:lnTo>
                    <a:pt x="0" y="0"/>
                  </a:lnTo>
                  <a:lnTo>
                    <a:pt x="8335" y="0"/>
                  </a:lnTo>
                  <a:lnTo>
                    <a:pt x="8335" y="4223"/>
                  </a:lnTo>
                </a:path>
              </a:pathLst>
            </a:custGeom>
            <a:solidFill>
              <a:srgbClr val="BED1BA"/>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Web AP server</a:t>
              </a:r>
            </a:p>
          </p:txBody>
        </p:sp>
        <p:grpSp>
          <p:nvGrpSpPr>
            <p:cNvPr id="263" name="グループ化 262"/>
            <p:cNvGrpSpPr/>
            <p:nvPr/>
          </p:nvGrpSpPr>
          <p:grpSpPr>
            <a:xfrm>
              <a:off x="131188" y="2374267"/>
              <a:ext cx="867346" cy="930304"/>
              <a:chOff x="188569" y="3634724"/>
              <a:chExt cx="1250685" cy="1416779"/>
            </a:xfrm>
          </p:grpSpPr>
          <p:sp>
            <p:nvSpPr>
              <p:cNvPr id="264" name="正方形/長方形 263"/>
              <p:cNvSpPr/>
              <p:nvPr/>
            </p:nvSpPr>
            <p:spPr bwMode="gray">
              <a:xfrm>
                <a:off x="188569" y="3770745"/>
                <a:ext cx="1250685" cy="1280758"/>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285"/>
                  </a:rPr>
                  <a:t>Apache Bench</a:t>
                </a:r>
              </a:p>
              <a:p>
                <a:pPr defTabSz="653156">
                  <a:defRPr/>
                </a:pPr>
                <a:r>
                  <a:rPr kumimoji="0" lang="en-US" altLang="ja-JP" sz="457" kern="0" noProof="1">
                    <a:latin typeface="Meiryo UI" pitchFamily="50" charset="-128"/>
                    <a:ea typeface="Meiryo UI" pitchFamily="50" charset="-128"/>
                    <a:cs typeface="Meiryo UI" pitchFamily="50" charset="-128"/>
                    <a:hlinkClick r:id="rId285"/>
                  </a:rPr>
                  <a:t>Apache HTTP Server</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86"/>
                  </a:rPr>
                  <a:t>Apache Tomcat</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87"/>
                  </a:rPr>
                  <a:t>Appweb</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88"/>
                  </a:rPr>
                  <a:t>GlassFish</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89"/>
                  </a:rPr>
                  <a:t>Jetty</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90"/>
                  </a:rPr>
                  <a:t>Lighttpd</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18"/>
                  </a:rPr>
                  <a:t>nginX</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91"/>
                  </a:rPr>
                  <a:t>WildFly</a:t>
                </a:r>
                <a:endParaRPr kumimoji="0" lang="en-US" altLang="ja-JP" sz="457" kern="0" dirty="0">
                  <a:latin typeface="Meiryo UI" pitchFamily="50" charset="-128"/>
                  <a:ea typeface="Meiryo UI" pitchFamily="50" charset="-128"/>
                  <a:cs typeface="Meiryo UI" pitchFamily="50" charset="-128"/>
                </a:endParaRPr>
              </a:p>
            </p:txBody>
          </p:sp>
          <p:sp>
            <p:nvSpPr>
              <p:cNvPr id="265" name="テキスト ボックス 264"/>
              <p:cNvSpPr txBox="1"/>
              <p:nvPr/>
            </p:nvSpPr>
            <p:spPr bwMode="gray">
              <a:xfrm>
                <a:off x="190006" y="3634724"/>
                <a:ext cx="1249247" cy="136022"/>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Web AP server</a:t>
                </a:r>
              </a:p>
            </p:txBody>
          </p:sp>
        </p:grpSp>
        <p:grpSp>
          <p:nvGrpSpPr>
            <p:cNvPr id="266" name="グループ化 265"/>
            <p:cNvGrpSpPr/>
            <p:nvPr/>
          </p:nvGrpSpPr>
          <p:grpSpPr>
            <a:xfrm>
              <a:off x="129766" y="3345169"/>
              <a:ext cx="866349" cy="519123"/>
              <a:chOff x="5688124" y="1408586"/>
              <a:chExt cx="3240360" cy="633741"/>
            </a:xfrm>
          </p:grpSpPr>
          <p:sp>
            <p:nvSpPr>
              <p:cNvPr id="267" name="正方形/長方形 266"/>
              <p:cNvSpPr/>
              <p:nvPr/>
            </p:nvSpPr>
            <p:spPr bwMode="gray">
              <a:xfrm>
                <a:off x="5688124" y="1540337"/>
                <a:ext cx="3240360" cy="501990"/>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292"/>
                  </a:rPr>
                  <a:t>Apache Axis2</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93"/>
                  </a:rPr>
                  <a:t>Apache ServiceMIX</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79"/>
                  </a:rPr>
                  <a:t>Talend</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94"/>
                  </a:rPr>
                  <a:t>Talend Open Studio</a:t>
                </a:r>
                <a:endParaRPr kumimoji="0" lang="en-US" altLang="ja-JP" sz="457" kern="0" dirty="0">
                  <a:latin typeface="Meiryo UI" pitchFamily="50" charset="-128"/>
                  <a:ea typeface="Meiryo UI" pitchFamily="50" charset="-128"/>
                  <a:cs typeface="Meiryo UI" pitchFamily="50" charset="-128"/>
                </a:endParaRPr>
              </a:p>
            </p:txBody>
          </p:sp>
          <p:sp>
            <p:nvSpPr>
              <p:cNvPr id="268" name="テキスト ボックス 267"/>
              <p:cNvSpPr txBox="1"/>
              <p:nvPr/>
            </p:nvSpPr>
            <p:spPr bwMode="gray">
              <a:xfrm>
                <a:off x="5688124" y="1408586"/>
                <a:ext cx="3240360" cy="131819"/>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EAI/ESB</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73" name="グループ化 272"/>
            <p:cNvGrpSpPr/>
            <p:nvPr/>
          </p:nvGrpSpPr>
          <p:grpSpPr>
            <a:xfrm>
              <a:off x="129765" y="3896945"/>
              <a:ext cx="863942" cy="260716"/>
              <a:chOff x="2843368" y="4157512"/>
              <a:chExt cx="1249247" cy="345107"/>
            </a:xfrm>
          </p:grpSpPr>
          <p:sp>
            <p:nvSpPr>
              <p:cNvPr id="274" name="正方形/長方形 273"/>
              <p:cNvSpPr/>
              <p:nvPr/>
            </p:nvSpPr>
            <p:spPr bwMode="gray">
              <a:xfrm>
                <a:off x="2843368" y="4302670"/>
                <a:ext cx="1249247" cy="199949"/>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295"/>
                  </a:rPr>
                  <a:t>JBoss jBPM</a:t>
                </a:r>
                <a:endParaRPr kumimoji="0" lang="en-US" altLang="ja-JP" sz="457" kern="0" dirty="0">
                  <a:latin typeface="Meiryo UI" pitchFamily="50" charset="-128"/>
                  <a:ea typeface="Meiryo UI" pitchFamily="50" charset="-128"/>
                  <a:cs typeface="Meiryo UI" pitchFamily="50" charset="-128"/>
                </a:endParaRPr>
              </a:p>
            </p:txBody>
          </p:sp>
          <p:sp>
            <p:nvSpPr>
              <p:cNvPr id="275" name="テキスト ボックス 274"/>
              <p:cNvSpPr txBox="1"/>
              <p:nvPr/>
            </p:nvSpPr>
            <p:spPr bwMode="gray">
              <a:xfrm>
                <a:off x="2843368" y="4157512"/>
                <a:ext cx="1249247" cy="145231"/>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BPM</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76" name="Freeform 129"/>
            <p:cNvSpPr>
              <a:spLocks noChangeArrowheads="1"/>
            </p:cNvSpPr>
            <p:nvPr/>
          </p:nvSpPr>
          <p:spPr bwMode="auto">
            <a:xfrm>
              <a:off x="1091186" y="2249831"/>
              <a:ext cx="1875814" cy="1955980"/>
            </a:xfrm>
            <a:custGeom>
              <a:avLst/>
              <a:gdLst>
                <a:gd name="T0" fmla="*/ 8335 w 8336"/>
                <a:gd name="T1" fmla="*/ 4223 h 4224"/>
                <a:gd name="T2" fmla="*/ 0 w 8336"/>
                <a:gd name="T3" fmla="*/ 4223 h 4224"/>
                <a:gd name="T4" fmla="*/ 0 w 8336"/>
                <a:gd name="T5" fmla="*/ 0 h 4224"/>
                <a:gd name="T6" fmla="*/ 8335 w 8336"/>
                <a:gd name="T7" fmla="*/ 0 h 4224"/>
                <a:gd name="T8" fmla="*/ 8335 w 8336"/>
                <a:gd name="T9" fmla="*/ 4223 h 4224"/>
              </a:gdLst>
              <a:ahLst/>
              <a:cxnLst>
                <a:cxn ang="0">
                  <a:pos x="T0" y="T1"/>
                </a:cxn>
                <a:cxn ang="0">
                  <a:pos x="T2" y="T3"/>
                </a:cxn>
                <a:cxn ang="0">
                  <a:pos x="T4" y="T5"/>
                </a:cxn>
                <a:cxn ang="0">
                  <a:pos x="T6" y="T7"/>
                </a:cxn>
                <a:cxn ang="0">
                  <a:pos x="T8" y="T9"/>
                </a:cxn>
              </a:cxnLst>
              <a:rect l="0" t="0" r="r" b="b"/>
              <a:pathLst>
                <a:path w="8336" h="4224">
                  <a:moveTo>
                    <a:pt x="8335" y="4223"/>
                  </a:moveTo>
                  <a:lnTo>
                    <a:pt x="0" y="4223"/>
                  </a:lnTo>
                  <a:lnTo>
                    <a:pt x="0" y="0"/>
                  </a:lnTo>
                  <a:lnTo>
                    <a:pt x="8335" y="0"/>
                  </a:lnTo>
                  <a:lnTo>
                    <a:pt x="8335" y="4223"/>
                  </a:lnTo>
                </a:path>
              </a:pathLst>
            </a:custGeom>
            <a:solidFill>
              <a:srgbClr val="93D1FF"/>
            </a:solidFill>
            <a:ln w="9525" cap="flat">
              <a:solidFill>
                <a:schemeClr val="tx1"/>
              </a:solidFill>
              <a:round/>
              <a:headEnd/>
              <a:tailEnd/>
            </a:ln>
            <a:effectLst/>
          </p:spPr>
          <p:txBody>
            <a:bodyPr wrap="none" lIns="82943" tIns="41471" rIns="82943" bIns="41471" anchor="t"/>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Database</a:t>
              </a:r>
            </a:p>
          </p:txBody>
        </p:sp>
        <p:grpSp>
          <p:nvGrpSpPr>
            <p:cNvPr id="277" name="グループ化 276"/>
            <p:cNvGrpSpPr/>
            <p:nvPr/>
          </p:nvGrpSpPr>
          <p:grpSpPr>
            <a:xfrm>
              <a:off x="1132474" y="2372861"/>
              <a:ext cx="888399" cy="757894"/>
              <a:chOff x="1522784" y="3632626"/>
              <a:chExt cx="1243758" cy="1061052"/>
            </a:xfrm>
          </p:grpSpPr>
          <p:sp>
            <p:nvSpPr>
              <p:cNvPr id="278" name="正方形/長方形 277"/>
              <p:cNvSpPr/>
              <p:nvPr/>
            </p:nvSpPr>
            <p:spPr bwMode="gray">
              <a:xfrm>
                <a:off x="1522784" y="3749793"/>
                <a:ext cx="1243723" cy="943885"/>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296"/>
                  </a:rPr>
                  <a:t>Apache Derby</a:t>
                </a:r>
                <a:endParaRPr kumimoji="0" lang="en-US" altLang="ja-JP" sz="457" kern="0" dirty="0">
                  <a:latin typeface="Meiryo UI" pitchFamily="50" charset="-128"/>
                  <a:ea typeface="Meiryo UI" pitchFamily="50" charset="-128"/>
                  <a:cs typeface="Meiryo UI" pitchFamily="50" charset="-128"/>
                </a:endParaRPr>
              </a:p>
              <a:p>
                <a:pPr>
                  <a:defRPr/>
                </a:pPr>
                <a:r>
                  <a:rPr kumimoji="0" lang="en-US" altLang="ja-JP" sz="457" kern="0" noProof="1">
                    <a:latin typeface="Meiryo UI" pitchFamily="50" charset="-128"/>
                    <a:ea typeface="Meiryo UI" pitchFamily="50" charset="-128"/>
                    <a:cs typeface="Meiryo UI" pitchFamily="50" charset="-128"/>
                    <a:hlinkClick r:id="rId297"/>
                  </a:rPr>
                  <a:t>Berkeley DB</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98"/>
                  </a:rPr>
                  <a:t>Firebird</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99"/>
                  </a:rPr>
                  <a:t>MariaDB</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300"/>
                  </a:rPr>
                  <a:t>MySQL</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301"/>
                  </a:rPr>
                  <a:t>PostgreSQL</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302"/>
                  </a:rPr>
                  <a:t>SQLite</a:t>
                </a:r>
                <a:endParaRPr kumimoji="0" lang="en-US" altLang="ja-JP" sz="457" kern="0" dirty="0">
                  <a:latin typeface="Meiryo UI" pitchFamily="50" charset="-128"/>
                  <a:ea typeface="Meiryo UI" pitchFamily="50" charset="-128"/>
                  <a:cs typeface="Meiryo UI" pitchFamily="50" charset="-128"/>
                </a:endParaRPr>
              </a:p>
            </p:txBody>
          </p:sp>
          <p:sp>
            <p:nvSpPr>
              <p:cNvPr id="279" name="テキスト ボックス 278"/>
              <p:cNvSpPr txBox="1"/>
              <p:nvPr/>
            </p:nvSpPr>
            <p:spPr bwMode="gray">
              <a:xfrm>
                <a:off x="1523549" y="3632626"/>
                <a:ext cx="1242993" cy="145232"/>
              </a:xfrm>
              <a:prstGeom prst="rect">
                <a:avLst/>
              </a:prstGeom>
              <a:solidFill>
                <a:srgbClr val="C9E8FF"/>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RDBMS</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80" name="グループ化 279"/>
            <p:cNvGrpSpPr/>
            <p:nvPr/>
          </p:nvGrpSpPr>
          <p:grpSpPr>
            <a:xfrm>
              <a:off x="1132712" y="3169182"/>
              <a:ext cx="888394" cy="301997"/>
              <a:chOff x="1518262" y="4992585"/>
              <a:chExt cx="1249247" cy="422796"/>
            </a:xfrm>
          </p:grpSpPr>
          <p:sp>
            <p:nvSpPr>
              <p:cNvPr id="281" name="正方形/長方形 280"/>
              <p:cNvSpPr/>
              <p:nvPr/>
            </p:nvSpPr>
            <p:spPr bwMode="gray">
              <a:xfrm>
                <a:off x="1518262" y="5097410"/>
                <a:ext cx="1249247" cy="317971"/>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303"/>
                  </a:rPr>
                  <a:t>Esper</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304"/>
                  </a:rPr>
                  <a:t>Vitess</a:t>
                </a:r>
                <a:endParaRPr kumimoji="0" lang="en-US" altLang="ja-JP" sz="457" kern="0" dirty="0">
                  <a:latin typeface="Meiryo UI" pitchFamily="50" charset="-128"/>
                  <a:ea typeface="Meiryo UI" pitchFamily="50" charset="-128"/>
                  <a:cs typeface="Meiryo UI" pitchFamily="50" charset="-128"/>
                </a:endParaRPr>
              </a:p>
            </p:txBody>
          </p:sp>
          <p:sp>
            <p:nvSpPr>
              <p:cNvPr id="283" name="テキスト ボックス 282"/>
              <p:cNvSpPr txBox="1"/>
              <p:nvPr/>
            </p:nvSpPr>
            <p:spPr bwMode="gray">
              <a:xfrm>
                <a:off x="1518262" y="4992585"/>
                <a:ext cx="1249247" cy="145232"/>
              </a:xfrm>
              <a:prstGeom prst="rect">
                <a:avLst/>
              </a:prstGeom>
              <a:solidFill>
                <a:srgbClr val="C9E8FF"/>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DB clustering</a:t>
                </a:r>
              </a:p>
            </p:txBody>
          </p:sp>
        </p:grpSp>
        <p:grpSp>
          <p:nvGrpSpPr>
            <p:cNvPr id="284" name="グループ化 283"/>
            <p:cNvGrpSpPr/>
            <p:nvPr/>
          </p:nvGrpSpPr>
          <p:grpSpPr>
            <a:xfrm>
              <a:off x="2048288" y="2372107"/>
              <a:ext cx="887914" cy="319740"/>
              <a:chOff x="5659546" y="1408840"/>
              <a:chExt cx="3240686" cy="406296"/>
            </a:xfrm>
          </p:grpSpPr>
          <p:sp>
            <p:nvSpPr>
              <p:cNvPr id="285" name="正方形/長方形 284"/>
              <p:cNvSpPr/>
              <p:nvPr/>
            </p:nvSpPr>
            <p:spPr bwMode="gray">
              <a:xfrm>
                <a:off x="5659546" y="1522336"/>
                <a:ext cx="3240639" cy="292800"/>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305"/>
                  </a:rPr>
                  <a:t>pgAdmin</a:t>
                </a:r>
                <a:endParaRPr kumimoji="0" lang="en-US" altLang="ja-JP" sz="457" kern="0" dirty="0">
                  <a:latin typeface="Meiryo UI" pitchFamily="50" charset="-128"/>
                  <a:ea typeface="Meiryo UI" pitchFamily="50" charset="-128"/>
                  <a:cs typeface="Meiryo UI" pitchFamily="50" charset="-128"/>
                  <a:hlinkClick r:id="rId306"/>
                </a:endParaRPr>
              </a:p>
              <a:p>
                <a:pPr defTabSz="653156">
                  <a:defRPr/>
                </a:pPr>
                <a:r>
                  <a:rPr kumimoji="0" lang="en-US" altLang="ja-JP" sz="457" kern="0" noProof="1">
                    <a:latin typeface="Meiryo UI" pitchFamily="50" charset="-128"/>
                    <a:ea typeface="Meiryo UI" pitchFamily="50" charset="-128"/>
                    <a:cs typeface="Meiryo UI" pitchFamily="50" charset="-128"/>
                    <a:hlinkClick r:id="rId306"/>
                  </a:rPr>
                  <a:t>phpMyAdmin</a:t>
                </a:r>
                <a:endParaRPr kumimoji="0" lang="en-US" altLang="ja-JP" sz="457" kern="0" dirty="0">
                  <a:latin typeface="Meiryo UI" pitchFamily="50" charset="-128"/>
                  <a:ea typeface="Meiryo UI" pitchFamily="50" charset="-128"/>
                  <a:cs typeface="Meiryo UI" pitchFamily="50" charset="-128"/>
                </a:endParaRPr>
              </a:p>
            </p:txBody>
          </p:sp>
          <p:sp>
            <p:nvSpPr>
              <p:cNvPr id="286" name="テキスト ボックス 285"/>
              <p:cNvSpPr txBox="1"/>
              <p:nvPr/>
            </p:nvSpPr>
            <p:spPr bwMode="gray">
              <a:xfrm>
                <a:off x="5659870" y="1408840"/>
                <a:ext cx="3240362" cy="131819"/>
              </a:xfrm>
              <a:prstGeom prst="rect">
                <a:avLst/>
              </a:prstGeom>
              <a:solidFill>
                <a:srgbClr val="C9E8FF"/>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DB management</a:t>
                </a:r>
              </a:p>
            </p:txBody>
          </p:sp>
        </p:grpSp>
        <p:grpSp>
          <p:nvGrpSpPr>
            <p:cNvPr id="287" name="グループ化 286"/>
            <p:cNvGrpSpPr/>
            <p:nvPr/>
          </p:nvGrpSpPr>
          <p:grpSpPr>
            <a:xfrm>
              <a:off x="1132380" y="3833705"/>
              <a:ext cx="888726" cy="294886"/>
              <a:chOff x="2843368" y="4811092"/>
              <a:chExt cx="1258811" cy="412841"/>
            </a:xfrm>
          </p:grpSpPr>
          <p:sp>
            <p:nvSpPr>
              <p:cNvPr id="288" name="正方形/長方形 287"/>
              <p:cNvSpPr/>
              <p:nvPr/>
            </p:nvSpPr>
            <p:spPr bwMode="gray">
              <a:xfrm>
                <a:off x="2844662" y="4914611"/>
                <a:ext cx="1257517" cy="309322"/>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307"/>
                  </a:rPr>
                  <a:t>JanusGraph</a:t>
                </a:r>
                <a:endParaRPr kumimoji="0" lang="en-US" altLang="ja-JP" sz="457" kern="0" dirty="0">
                  <a:latin typeface="Meiryo UI" pitchFamily="50" charset="-128"/>
                  <a:ea typeface="Meiryo UI" pitchFamily="50" charset="-128"/>
                  <a:cs typeface="Meiryo UI" pitchFamily="50" charset="-128"/>
                  <a:hlinkClick r:id="rId307"/>
                </a:endParaRPr>
              </a:p>
              <a:p>
                <a:pPr defTabSz="653156">
                  <a:defRPr/>
                </a:pPr>
                <a:r>
                  <a:rPr kumimoji="0" lang="en-US" altLang="ja-JP" sz="457" kern="0" noProof="1">
                    <a:latin typeface="Meiryo UI" pitchFamily="50" charset="-128"/>
                    <a:ea typeface="Meiryo UI" pitchFamily="50" charset="-128"/>
                    <a:cs typeface="Meiryo UI" pitchFamily="50" charset="-128"/>
                    <a:hlinkClick r:id="rId307"/>
                  </a:rPr>
                  <a:t>neo4j</a:t>
                </a:r>
                <a:endParaRPr kumimoji="0" lang="en-US" altLang="ja-JP" sz="457" kern="0" dirty="0">
                  <a:latin typeface="Meiryo UI" pitchFamily="50" charset="-128"/>
                  <a:ea typeface="Meiryo UI" pitchFamily="50" charset="-128"/>
                  <a:cs typeface="Meiryo UI" pitchFamily="50" charset="-128"/>
                </a:endParaRPr>
              </a:p>
              <a:p>
                <a:pPr defTabSz="653156">
                  <a:defRPr/>
                </a:pPr>
                <a:endParaRPr kumimoji="0" lang="en-US" altLang="ja-JP" sz="457" kern="0" dirty="0">
                  <a:latin typeface="Meiryo UI" pitchFamily="50" charset="-128"/>
                  <a:ea typeface="Meiryo UI" pitchFamily="50" charset="-128"/>
                  <a:cs typeface="Meiryo UI" pitchFamily="50" charset="-128"/>
                </a:endParaRPr>
              </a:p>
            </p:txBody>
          </p:sp>
          <p:sp>
            <p:nvSpPr>
              <p:cNvPr id="289" name="テキスト ボックス 288"/>
              <p:cNvSpPr txBox="1"/>
              <p:nvPr/>
            </p:nvSpPr>
            <p:spPr bwMode="gray">
              <a:xfrm>
                <a:off x="2843368" y="4811092"/>
                <a:ext cx="1258811" cy="131895"/>
              </a:xfrm>
              <a:prstGeom prst="rect">
                <a:avLst/>
              </a:prstGeom>
              <a:solidFill>
                <a:srgbClr val="C9E8FF"/>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Graph type</a:t>
                </a:r>
              </a:p>
            </p:txBody>
          </p:sp>
        </p:grpSp>
        <p:grpSp>
          <p:nvGrpSpPr>
            <p:cNvPr id="290" name="グループ化 289"/>
            <p:cNvGrpSpPr/>
            <p:nvPr/>
          </p:nvGrpSpPr>
          <p:grpSpPr>
            <a:xfrm>
              <a:off x="2048699" y="3570179"/>
              <a:ext cx="887491" cy="299447"/>
              <a:chOff x="2896086" y="5390342"/>
              <a:chExt cx="1196526" cy="449325"/>
            </a:xfrm>
          </p:grpSpPr>
          <p:sp>
            <p:nvSpPr>
              <p:cNvPr id="291" name="正方形/長方形 290"/>
              <p:cNvSpPr/>
              <p:nvPr/>
            </p:nvSpPr>
            <p:spPr bwMode="gray">
              <a:xfrm>
                <a:off x="2896086" y="5489012"/>
                <a:ext cx="1196396" cy="350655"/>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u="sng" kern="0" noProof="1">
                    <a:latin typeface="Meiryo UI" pitchFamily="50" charset="-128"/>
                    <a:ea typeface="Meiryo UI" pitchFamily="50" charset="-128"/>
                    <a:cs typeface="Meiryo UI" pitchFamily="50" charset="-128"/>
                    <a:hlinkClick r:id="rId267"/>
                  </a:rPr>
                  <a:t>GridDB</a:t>
                </a:r>
                <a:endParaRPr kumimoji="0" lang="en-US" altLang="ja-JP" sz="457" u="sng" kern="0" dirty="0">
                  <a:latin typeface="Meiryo UI" pitchFamily="50" charset="-128"/>
                  <a:ea typeface="Meiryo UI" pitchFamily="50" charset="-128"/>
                  <a:cs typeface="Meiryo UI" pitchFamily="50" charset="-128"/>
                  <a:hlinkClick r:id="rId268"/>
                </a:endParaRPr>
              </a:p>
              <a:p>
                <a:pPr defTabSz="653156">
                  <a:defRPr/>
                </a:pPr>
                <a:r>
                  <a:rPr kumimoji="0" lang="en-US" altLang="ja-JP" sz="457" u="sng" kern="0" noProof="1">
                    <a:latin typeface="Meiryo UI" pitchFamily="50" charset="-128"/>
                    <a:ea typeface="Meiryo UI" pitchFamily="50" charset="-128"/>
                    <a:cs typeface="Meiryo UI" pitchFamily="50" charset="-128"/>
                    <a:hlinkClick r:id="rId308"/>
                  </a:rPr>
                  <a:t>Riak</a:t>
                </a:r>
                <a:endParaRPr kumimoji="0" lang="en-US" altLang="ja-JP" sz="457" u="sng" kern="0" dirty="0">
                  <a:latin typeface="Meiryo UI" pitchFamily="50" charset="-128"/>
                  <a:ea typeface="Meiryo UI" pitchFamily="50" charset="-128"/>
                  <a:cs typeface="Meiryo UI" pitchFamily="50" charset="-128"/>
                </a:endParaRPr>
              </a:p>
              <a:p>
                <a:pPr defTabSz="653156">
                  <a:defRPr/>
                </a:pPr>
                <a:endParaRPr kumimoji="0" lang="en-US" altLang="ja-JP" sz="457" u="sng" kern="0" dirty="0">
                  <a:latin typeface="Meiryo UI" pitchFamily="50" charset="-128"/>
                  <a:ea typeface="Meiryo UI" pitchFamily="50" charset="-128"/>
                  <a:cs typeface="Meiryo UI" pitchFamily="50" charset="-128"/>
                </a:endParaRPr>
              </a:p>
            </p:txBody>
          </p:sp>
          <p:sp>
            <p:nvSpPr>
              <p:cNvPr id="292" name="テキスト ボックス 291"/>
              <p:cNvSpPr txBox="1"/>
              <p:nvPr/>
            </p:nvSpPr>
            <p:spPr bwMode="gray">
              <a:xfrm>
                <a:off x="2896086" y="5390342"/>
                <a:ext cx="1196526" cy="145232"/>
              </a:xfrm>
              <a:prstGeom prst="rect">
                <a:avLst/>
              </a:prstGeom>
              <a:solidFill>
                <a:srgbClr val="C9E8FF"/>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NoSQL</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93" name="グループ化 292"/>
            <p:cNvGrpSpPr/>
            <p:nvPr/>
          </p:nvGrpSpPr>
          <p:grpSpPr>
            <a:xfrm>
              <a:off x="2048082" y="2704568"/>
              <a:ext cx="888303" cy="415314"/>
              <a:chOff x="2833347" y="4811091"/>
              <a:chExt cx="1249810" cy="581439"/>
            </a:xfrm>
          </p:grpSpPr>
          <p:sp>
            <p:nvSpPr>
              <p:cNvPr id="294" name="正方形/長方形 293"/>
              <p:cNvSpPr/>
              <p:nvPr/>
            </p:nvSpPr>
            <p:spPr bwMode="gray">
              <a:xfrm>
                <a:off x="2833347" y="4935119"/>
                <a:ext cx="1249810" cy="457411"/>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309"/>
                  </a:rPr>
                  <a:t>Apache Cassandra</a:t>
                </a:r>
                <a:endParaRPr kumimoji="0" lang="en-US" altLang="ja-JP" sz="457" kern="0" dirty="0">
                  <a:latin typeface="Meiryo UI" pitchFamily="50" charset="-128"/>
                  <a:ea typeface="Meiryo UI" pitchFamily="50" charset="-128"/>
                  <a:cs typeface="Meiryo UI" pitchFamily="50" charset="-128"/>
                </a:endParaRPr>
              </a:p>
              <a:p>
                <a:pPr>
                  <a:defRPr/>
                </a:pPr>
                <a:r>
                  <a:rPr kumimoji="0" lang="en-US" altLang="ja-JP" sz="457" kern="0" noProof="1">
                    <a:solidFill>
                      <a:srgbClr val="0070C0"/>
                    </a:solidFill>
                    <a:latin typeface="Meiryo UI" pitchFamily="50" charset="-128"/>
                    <a:ea typeface="Meiryo UI" pitchFamily="50" charset="-128"/>
                    <a:cs typeface="Meiryo UI" pitchFamily="50" charset="-128"/>
                    <a:hlinkClick r:id="rId265"/>
                  </a:rPr>
                  <a:t>Redis</a:t>
                </a:r>
                <a:endParaRPr kumimoji="0" lang="en-US" altLang="ja-JP" sz="457" kern="0" dirty="0">
                  <a:solidFill>
                    <a:srgbClr val="0070C0"/>
                  </a:solidFill>
                  <a:latin typeface="Meiryo UI" pitchFamily="50" charset="-128"/>
                  <a:ea typeface="Meiryo UI" pitchFamily="50" charset="-128"/>
                  <a:cs typeface="Meiryo UI" pitchFamily="50" charset="-128"/>
                </a:endParaRPr>
              </a:p>
              <a:p>
                <a:pPr>
                  <a:defRPr/>
                </a:pPr>
                <a:r>
                  <a:rPr kumimoji="0" lang="en-US" altLang="ja-JP" sz="457" kern="0" noProof="1">
                    <a:solidFill>
                      <a:srgbClr val="0070C0"/>
                    </a:solidFill>
                    <a:latin typeface="Meiryo UI" pitchFamily="50" charset="-128"/>
                    <a:ea typeface="Meiryo UI" pitchFamily="50" charset="-128"/>
                    <a:cs typeface="Meiryo UI" pitchFamily="50" charset="-128"/>
                    <a:hlinkClick r:id="rId310"/>
                  </a:rPr>
                  <a:t>memcached</a:t>
                </a:r>
                <a:endParaRPr kumimoji="0" lang="en-US" altLang="ja-JP" sz="457" kern="0" dirty="0">
                  <a:solidFill>
                    <a:srgbClr val="0070C0"/>
                  </a:solidFill>
                  <a:latin typeface="Meiryo UI" pitchFamily="50" charset="-128"/>
                  <a:ea typeface="Meiryo UI" pitchFamily="50" charset="-128"/>
                  <a:cs typeface="Meiryo UI" pitchFamily="50" charset="-128"/>
                </a:endParaRPr>
              </a:p>
              <a:p>
                <a:pPr defTabSz="653156">
                  <a:defRPr/>
                </a:pPr>
                <a:endParaRPr kumimoji="0" lang="en-US" altLang="ja-JP" sz="457"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endParaRPr kumimoji="0" lang="en-US" altLang="ja-JP" sz="457"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endParaRPr kumimoji="0" lang="en-US" altLang="ja-JP" sz="457" kern="0" dirty="0">
                  <a:latin typeface="Meiryo UI" pitchFamily="50" charset="-128"/>
                  <a:ea typeface="Meiryo UI" pitchFamily="50" charset="-128"/>
                  <a:cs typeface="Meiryo UI" pitchFamily="50" charset="-128"/>
                </a:endParaRPr>
              </a:p>
            </p:txBody>
          </p:sp>
          <p:sp>
            <p:nvSpPr>
              <p:cNvPr id="295" name="テキスト ボックス 294"/>
              <p:cNvSpPr txBox="1"/>
              <p:nvPr/>
            </p:nvSpPr>
            <p:spPr bwMode="gray">
              <a:xfrm>
                <a:off x="2833637" y="4811091"/>
                <a:ext cx="1249247" cy="145231"/>
              </a:xfrm>
              <a:prstGeom prst="rect">
                <a:avLst/>
              </a:prstGeom>
              <a:solidFill>
                <a:srgbClr val="C9E8FF"/>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KVS</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96" name="グループ化 295"/>
            <p:cNvGrpSpPr/>
            <p:nvPr/>
          </p:nvGrpSpPr>
          <p:grpSpPr>
            <a:xfrm>
              <a:off x="1132382" y="3536001"/>
              <a:ext cx="888466" cy="238102"/>
              <a:chOff x="1532085" y="4992585"/>
              <a:chExt cx="1234007" cy="333343"/>
            </a:xfrm>
          </p:grpSpPr>
          <p:sp>
            <p:nvSpPr>
              <p:cNvPr id="297" name="正方形/長方形 296"/>
              <p:cNvSpPr/>
              <p:nvPr/>
            </p:nvSpPr>
            <p:spPr bwMode="gray">
              <a:xfrm>
                <a:off x="1532085" y="5137744"/>
                <a:ext cx="1234007" cy="188184"/>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311"/>
                  </a:rPr>
                  <a:t>MongoDB</a:t>
                </a:r>
                <a:endParaRPr kumimoji="0" lang="en-US" altLang="ja-JP" sz="457" kern="0" dirty="0">
                  <a:latin typeface="Meiryo UI" pitchFamily="50" charset="-128"/>
                  <a:ea typeface="Meiryo UI" pitchFamily="50" charset="-128"/>
                  <a:cs typeface="Meiryo UI" pitchFamily="50" charset="-128"/>
                </a:endParaRPr>
              </a:p>
            </p:txBody>
          </p:sp>
          <p:sp>
            <p:nvSpPr>
              <p:cNvPr id="298" name="テキスト ボックス 297"/>
              <p:cNvSpPr txBox="1"/>
              <p:nvPr/>
            </p:nvSpPr>
            <p:spPr bwMode="gray">
              <a:xfrm>
                <a:off x="1532213" y="4992585"/>
                <a:ext cx="1233879" cy="145232"/>
              </a:xfrm>
              <a:prstGeom prst="rect">
                <a:avLst/>
              </a:prstGeom>
              <a:solidFill>
                <a:srgbClr val="C9E8FF"/>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Document oriented</a:t>
                </a:r>
              </a:p>
            </p:txBody>
          </p:sp>
        </p:grpSp>
        <p:grpSp>
          <p:nvGrpSpPr>
            <p:cNvPr id="300" name="グループ化 299"/>
            <p:cNvGrpSpPr/>
            <p:nvPr/>
          </p:nvGrpSpPr>
          <p:grpSpPr>
            <a:xfrm>
              <a:off x="2048699" y="3133865"/>
              <a:ext cx="888024" cy="422649"/>
              <a:chOff x="2843365" y="5390342"/>
              <a:chExt cx="1249248" cy="591709"/>
            </a:xfrm>
          </p:grpSpPr>
          <p:sp>
            <p:nvSpPr>
              <p:cNvPr id="305" name="正方形/長方形 304"/>
              <p:cNvSpPr/>
              <p:nvPr/>
            </p:nvSpPr>
            <p:spPr bwMode="gray">
              <a:xfrm>
                <a:off x="2843366" y="5525338"/>
                <a:ext cx="1249247" cy="456713"/>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u="sng" kern="0" noProof="1">
                    <a:latin typeface="Meiryo UI" pitchFamily="50" charset="-128"/>
                    <a:ea typeface="Meiryo UI" pitchFamily="50" charset="-128"/>
                    <a:cs typeface="Meiryo UI" pitchFamily="50" charset="-128"/>
                    <a:hlinkClick r:id="rId266"/>
                  </a:rPr>
                  <a:t>VoltDB</a:t>
                </a:r>
                <a:endParaRPr kumimoji="0" lang="en-US" altLang="ja-JP" sz="457" u="sng" kern="0" dirty="0">
                  <a:latin typeface="Meiryo UI" pitchFamily="50" charset="-128"/>
                  <a:ea typeface="Meiryo UI" pitchFamily="50" charset="-128"/>
                  <a:cs typeface="Meiryo UI" pitchFamily="50" charset="-128"/>
                </a:endParaRPr>
              </a:p>
              <a:p>
                <a:pPr defTabSz="653156">
                  <a:defRPr/>
                </a:pPr>
                <a:r>
                  <a:rPr kumimoji="0" lang="en-US" altLang="ja-JP" sz="457" kern="0" noProof="1">
                    <a:solidFill>
                      <a:srgbClr val="0070C0"/>
                    </a:solidFill>
                    <a:latin typeface="Meiryo UI" pitchFamily="50" charset="-128"/>
                    <a:ea typeface="Meiryo UI" pitchFamily="50" charset="-128"/>
                    <a:cs typeface="Meiryo UI" pitchFamily="50" charset="-128"/>
                    <a:hlinkClick r:id="rId265"/>
                  </a:rPr>
                  <a:t>Redis</a:t>
                </a:r>
                <a:endParaRPr kumimoji="0" lang="en-US" altLang="ja-JP" sz="457" kern="0" dirty="0">
                  <a:solidFill>
                    <a:srgbClr val="0070C0"/>
                  </a:solidFill>
                  <a:latin typeface="Meiryo UI" pitchFamily="50" charset="-128"/>
                  <a:ea typeface="Meiryo UI" pitchFamily="50" charset="-128"/>
                  <a:cs typeface="Meiryo UI" pitchFamily="50" charset="-128"/>
                </a:endParaRPr>
              </a:p>
              <a:p>
                <a:pPr defTabSz="653156">
                  <a:defRPr/>
                </a:pPr>
                <a:r>
                  <a:rPr kumimoji="0" lang="en-US" altLang="ja-JP" sz="457" kern="0" noProof="1">
                    <a:solidFill>
                      <a:srgbClr val="0070C0"/>
                    </a:solidFill>
                    <a:latin typeface="Meiryo UI" pitchFamily="50" charset="-128"/>
                    <a:ea typeface="Meiryo UI" pitchFamily="50" charset="-128"/>
                    <a:cs typeface="Meiryo UI" pitchFamily="50" charset="-128"/>
                    <a:hlinkClick r:id="rId310"/>
                  </a:rPr>
                  <a:t>memcached</a:t>
                </a:r>
                <a:endParaRPr kumimoji="0" lang="en-US" altLang="ja-JP" sz="457" kern="0" dirty="0">
                  <a:solidFill>
                    <a:srgbClr val="0070C0"/>
                  </a:solidFill>
                  <a:latin typeface="Meiryo UI" pitchFamily="50" charset="-128"/>
                  <a:ea typeface="Meiryo UI" pitchFamily="50" charset="-128"/>
                  <a:cs typeface="Meiryo UI" pitchFamily="50" charset="-128"/>
                </a:endParaRPr>
              </a:p>
            </p:txBody>
          </p:sp>
          <p:sp>
            <p:nvSpPr>
              <p:cNvPr id="306" name="テキスト ボックス 305"/>
              <p:cNvSpPr txBox="1"/>
              <p:nvPr/>
            </p:nvSpPr>
            <p:spPr bwMode="gray">
              <a:xfrm>
                <a:off x="2843365" y="5390342"/>
                <a:ext cx="1249247" cy="145232"/>
              </a:xfrm>
              <a:prstGeom prst="rect">
                <a:avLst/>
              </a:prstGeom>
              <a:solidFill>
                <a:srgbClr val="C9E8FF"/>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In-Memory DB</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308" name="正方形/長方形 307"/>
            <p:cNvSpPr/>
            <p:nvPr/>
          </p:nvSpPr>
          <p:spPr bwMode="gray">
            <a:xfrm>
              <a:off x="6202421" y="6469875"/>
              <a:ext cx="872679" cy="237683"/>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312"/>
                </a:rPr>
                <a:t>Chrony</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13"/>
                </a:rPr>
                <a:t>ntpd</a:t>
              </a:r>
              <a:endParaRPr kumimoji="0" lang="en-US" altLang="ja-JP" sz="457" kern="0" dirty="0">
                <a:latin typeface="Meiryo UI" pitchFamily="50" charset="-128"/>
                <a:ea typeface="Meiryo UI" pitchFamily="50" charset="-128"/>
                <a:cs typeface="Meiryo UI" pitchFamily="50" charset="-128"/>
              </a:endParaRPr>
            </a:p>
          </p:txBody>
        </p:sp>
        <p:sp>
          <p:nvSpPr>
            <p:cNvPr id="309" name="テキスト ボックス 308"/>
            <p:cNvSpPr txBox="1"/>
            <p:nvPr/>
          </p:nvSpPr>
          <p:spPr bwMode="gray">
            <a:xfrm>
              <a:off x="6203522" y="6379090"/>
              <a:ext cx="871239" cy="104109"/>
            </a:xfrm>
            <a:prstGeom prst="rect">
              <a:avLst/>
            </a:prstGeom>
            <a:solidFill>
              <a:srgbClr val="C9C9CA"/>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System Daemon</a:t>
              </a:r>
              <a:endParaRPr lang="en-US" altLang="ja-JP" sz="457"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50" name="Freeform 6"/>
            <p:cNvSpPr>
              <a:spLocks noChangeArrowheads="1"/>
            </p:cNvSpPr>
            <p:nvPr/>
          </p:nvSpPr>
          <p:spPr bwMode="auto">
            <a:xfrm>
              <a:off x="6167973" y="368107"/>
              <a:ext cx="928055" cy="494335"/>
            </a:xfrm>
            <a:custGeom>
              <a:avLst/>
              <a:gdLst>
                <a:gd name="T0" fmla="*/ 2735 w 2736"/>
                <a:gd name="T1" fmla="*/ 4819 h 4820"/>
                <a:gd name="T2" fmla="*/ 0 w 2736"/>
                <a:gd name="T3" fmla="*/ 4819 h 4820"/>
                <a:gd name="T4" fmla="*/ 0 w 2736"/>
                <a:gd name="T5" fmla="*/ 0 h 4820"/>
                <a:gd name="T6" fmla="*/ 2735 w 2736"/>
                <a:gd name="T7" fmla="*/ 0 h 4820"/>
                <a:gd name="T8" fmla="*/ 2735 w 2736"/>
                <a:gd name="T9" fmla="*/ 4819 h 4820"/>
              </a:gdLst>
              <a:ahLst/>
              <a:cxnLst>
                <a:cxn ang="0">
                  <a:pos x="T0" y="T1"/>
                </a:cxn>
                <a:cxn ang="0">
                  <a:pos x="T2" y="T3"/>
                </a:cxn>
                <a:cxn ang="0">
                  <a:pos x="T4" y="T5"/>
                </a:cxn>
                <a:cxn ang="0">
                  <a:pos x="T6" y="T7"/>
                </a:cxn>
                <a:cxn ang="0">
                  <a:pos x="T8" y="T9"/>
                </a:cxn>
              </a:cxnLst>
              <a:rect l="0" t="0" r="r" b="b"/>
              <a:pathLst>
                <a:path w="2736" h="4820">
                  <a:moveTo>
                    <a:pt x="2735" y="4819"/>
                  </a:moveTo>
                  <a:lnTo>
                    <a:pt x="0" y="4819"/>
                  </a:lnTo>
                  <a:lnTo>
                    <a:pt x="0" y="0"/>
                  </a:lnTo>
                  <a:lnTo>
                    <a:pt x="2735" y="0"/>
                  </a:lnTo>
                  <a:lnTo>
                    <a:pt x="2735" y="4819"/>
                  </a:lnTo>
                </a:path>
              </a:pathLst>
            </a:custGeom>
            <a:solidFill>
              <a:srgbClr val="D5D4C9"/>
            </a:solidFill>
            <a:ln w="9525" cap="flat">
              <a:solidFill>
                <a:schemeClr val="tx1"/>
              </a:solidFill>
              <a:round/>
              <a:headEnd/>
              <a:tailEnd/>
            </a:ln>
            <a:effectLst/>
          </p:spPr>
          <p:txBody>
            <a:bodyPr wrap="none" lIns="82943" tIns="41471" rIns="82943" bIns="41471" anchor="t"/>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IoT</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52" name="正方形/長方形 251"/>
            <p:cNvSpPr/>
            <p:nvPr/>
          </p:nvSpPr>
          <p:spPr bwMode="gray">
            <a:xfrm>
              <a:off x="6195711" y="512897"/>
              <a:ext cx="864702" cy="313526"/>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314"/>
                </a:rPr>
                <a:t>Espruino</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15"/>
                </a:rPr>
                <a:t>KNIME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a:latin typeface="Meiryo UI" pitchFamily="50" charset="-128"/>
                  <a:ea typeface="Meiryo UI" pitchFamily="50" charset="-128"/>
                  <a:cs typeface="Meiryo UI" pitchFamily="50" charset="-128"/>
                </a:rPr>
                <a:t>  </a:t>
              </a:r>
              <a:r>
                <a:rPr kumimoji="0" lang="en-US" altLang="ja-JP" sz="457" kern="0" noProof="1">
                  <a:latin typeface="Meiryo UI" pitchFamily="50" charset="-128"/>
                  <a:ea typeface="Meiryo UI" pitchFamily="50" charset="-128"/>
                  <a:cs typeface="Meiryo UI" pitchFamily="50" charset="-128"/>
                  <a:hlinkClick r:id="rId316"/>
                </a:rPr>
                <a:t>Node-RED (</a:t>
              </a:r>
              <a:r>
                <a:rPr kumimoji="0" lang="en-US" altLang="ja-JP" sz="457" b="1" kern="0" noProof="1">
                  <a:latin typeface="HGP創英角ﾎﾟｯﾌﾟ体" panose="040B0A00000000000000" pitchFamily="50" charset="-128"/>
                  <a:ea typeface="HGP創英角ﾎﾟｯﾌﾟ体" panose="040B0A00000000000000" pitchFamily="50" charset="-128"/>
                  <a:cs typeface="Meiryo UI" pitchFamily="50" charset="-128"/>
                  <a:hlinkClick r:id="rId317"/>
                </a:rPr>
                <a:t>JP)</a:t>
              </a:r>
              <a:endParaRPr kumimoji="0" lang="en-US" altLang="ja-JP" sz="457" kern="0" dirty="0">
                <a:latin typeface="Meiryo UI" pitchFamily="50" charset="-128"/>
                <a:ea typeface="Meiryo UI" pitchFamily="50" charset="-128"/>
                <a:cs typeface="Meiryo UI" pitchFamily="50" charset="-128"/>
              </a:endParaRPr>
            </a:p>
          </p:txBody>
        </p:sp>
        <p:grpSp>
          <p:nvGrpSpPr>
            <p:cNvPr id="24" name="グループ化 23"/>
            <p:cNvGrpSpPr/>
            <p:nvPr/>
          </p:nvGrpSpPr>
          <p:grpSpPr>
            <a:xfrm>
              <a:off x="8086142" y="5410861"/>
              <a:ext cx="865943" cy="213455"/>
              <a:chOff x="11287891" y="7615506"/>
              <a:chExt cx="1212320" cy="298837"/>
            </a:xfrm>
          </p:grpSpPr>
          <p:sp>
            <p:nvSpPr>
              <p:cNvPr id="258" name="正方形/長方形 257"/>
              <p:cNvSpPr/>
              <p:nvPr/>
            </p:nvSpPr>
            <p:spPr bwMode="gray">
              <a:xfrm>
                <a:off x="11287891" y="7723376"/>
                <a:ext cx="1212319" cy="190967"/>
              </a:xfrm>
              <a:prstGeom prst="rect">
                <a:avLst/>
              </a:prstGeom>
              <a:solidFill>
                <a:schemeClr val="bg1"/>
              </a:solidFill>
              <a:ln w="9525">
                <a:solidFill>
                  <a:schemeClr val="tx1"/>
                </a:solidFill>
                <a:miter lim="800000"/>
                <a:headEnd/>
                <a:tailEnd/>
              </a:ln>
            </p:spPr>
            <p:txBody>
              <a:bodyPr lIns="25714" rIns="25714" anchor="t"/>
              <a:lstStyle/>
              <a:p>
                <a:pPr>
                  <a:defRPr/>
                </a:pPr>
                <a:r>
                  <a:rPr kumimoji="0" lang="en-US" altLang="ja-JP" sz="457" kern="0" noProof="1">
                    <a:latin typeface="Meiryo UI" pitchFamily="50" charset="-128"/>
                    <a:ea typeface="Meiryo UI" pitchFamily="50" charset="-128"/>
                    <a:cs typeface="Meiryo UI" pitchFamily="50" charset="-128"/>
                    <a:hlinkClick r:id="rId318"/>
                  </a:rPr>
                  <a:t>Bro</a:t>
                </a:r>
                <a:endParaRPr kumimoji="0" lang="en-US" altLang="ja-JP" sz="457" kern="0" dirty="0">
                  <a:latin typeface="Meiryo UI" pitchFamily="50" charset="-128"/>
                  <a:ea typeface="Meiryo UI" pitchFamily="50" charset="-128"/>
                  <a:cs typeface="Meiryo UI" pitchFamily="50" charset="-128"/>
                </a:endParaRPr>
              </a:p>
            </p:txBody>
          </p:sp>
          <p:sp>
            <p:nvSpPr>
              <p:cNvPr id="259" name="テキスト ボックス 258"/>
              <p:cNvSpPr txBox="1"/>
              <p:nvPr/>
            </p:nvSpPr>
            <p:spPr bwMode="gray">
              <a:xfrm>
                <a:off x="11287891" y="7615506"/>
                <a:ext cx="1212320" cy="145231"/>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Network security monitoring</a:t>
                </a:r>
              </a:p>
            </p:txBody>
          </p:sp>
        </p:grpSp>
        <p:grpSp>
          <p:nvGrpSpPr>
            <p:cNvPr id="260" name="グループ化 259"/>
            <p:cNvGrpSpPr/>
            <p:nvPr/>
          </p:nvGrpSpPr>
          <p:grpSpPr>
            <a:xfrm>
              <a:off x="7141823" y="5260845"/>
              <a:ext cx="881886" cy="354628"/>
              <a:chOff x="5666462" y="2035755"/>
              <a:chExt cx="3317281" cy="424642"/>
            </a:xfrm>
          </p:grpSpPr>
          <p:sp>
            <p:nvSpPr>
              <p:cNvPr id="261" name="正方形/長方形 260"/>
              <p:cNvSpPr/>
              <p:nvPr/>
            </p:nvSpPr>
            <p:spPr bwMode="gray">
              <a:xfrm>
                <a:off x="5666462" y="2167541"/>
                <a:ext cx="3317281" cy="292856"/>
              </a:xfrm>
              <a:prstGeom prst="rect">
                <a:avLst/>
              </a:prstGeom>
              <a:solidFill>
                <a:schemeClr val="bg1"/>
              </a:solidFill>
              <a:ln w="9525">
                <a:solidFill>
                  <a:schemeClr val="tx1"/>
                </a:solidFill>
                <a:miter lim="800000"/>
                <a:headEnd/>
                <a:tailEnd/>
              </a:ln>
            </p:spPr>
            <p:txBody>
              <a:bodyPr lIns="25714" rIns="25714" anchor="t"/>
              <a:lstStyle/>
              <a:p>
                <a:pPr>
                  <a:defRPr/>
                </a:pPr>
                <a:r>
                  <a:rPr kumimoji="0" lang="en-US" altLang="ja-JP" sz="457" kern="0" noProof="1">
                    <a:latin typeface="Meiryo UI" pitchFamily="50" charset="-128"/>
                    <a:ea typeface="Meiryo UI" pitchFamily="50" charset="-128"/>
                    <a:cs typeface="Meiryo UI" pitchFamily="50" charset="-128"/>
                    <a:hlinkClick r:id="rId319"/>
                  </a:rPr>
                  <a:t>kattello</a:t>
                </a:r>
                <a:endParaRPr kumimoji="0" lang="en-US" altLang="ja-JP" sz="457" kern="0" dirty="0">
                  <a:latin typeface="Meiryo UI" pitchFamily="50" charset="-128"/>
                  <a:ea typeface="Meiryo UI" pitchFamily="50" charset="-128"/>
                  <a:cs typeface="Meiryo UI" pitchFamily="50" charset="-128"/>
                </a:endParaRPr>
              </a:p>
              <a:p>
                <a:pPr>
                  <a:defRPr/>
                </a:pPr>
                <a:r>
                  <a:rPr kumimoji="0" lang="en-US" altLang="ja-JP" sz="457" kern="0" noProof="1">
                    <a:latin typeface="Meiryo UI" pitchFamily="50" charset="-128"/>
                    <a:ea typeface="Meiryo UI" pitchFamily="50" charset="-128"/>
                    <a:cs typeface="Meiryo UI" pitchFamily="50" charset="-128"/>
                    <a:hlinkClick r:id="rId320"/>
                  </a:rPr>
                  <a:t>Spacewalk</a:t>
                </a:r>
                <a:endParaRPr kumimoji="0" lang="en-US" altLang="ja-JP" sz="457" kern="0" dirty="0">
                  <a:latin typeface="Meiryo UI" pitchFamily="50" charset="-128"/>
                  <a:ea typeface="Meiryo UI" pitchFamily="50" charset="-128"/>
                  <a:cs typeface="Meiryo UI" pitchFamily="50" charset="-128"/>
                </a:endParaRPr>
              </a:p>
            </p:txBody>
          </p:sp>
          <p:sp>
            <p:nvSpPr>
              <p:cNvPr id="307" name="テキスト ボックス 306"/>
              <p:cNvSpPr txBox="1"/>
              <p:nvPr/>
            </p:nvSpPr>
            <p:spPr bwMode="gray">
              <a:xfrm>
                <a:off x="5666462" y="2035755"/>
                <a:ext cx="3317281"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Patch content management</a:t>
                </a:r>
              </a:p>
            </p:txBody>
          </p:sp>
        </p:grpSp>
        <p:grpSp>
          <p:nvGrpSpPr>
            <p:cNvPr id="315" name="グループ化 314"/>
            <p:cNvGrpSpPr/>
            <p:nvPr/>
          </p:nvGrpSpPr>
          <p:grpSpPr>
            <a:xfrm>
              <a:off x="2048699" y="3889092"/>
              <a:ext cx="887490" cy="299447"/>
              <a:chOff x="2843236" y="5390342"/>
              <a:chExt cx="1249376" cy="449325"/>
            </a:xfrm>
          </p:grpSpPr>
          <p:sp>
            <p:nvSpPr>
              <p:cNvPr id="319" name="正方形/長方形 318"/>
              <p:cNvSpPr/>
              <p:nvPr/>
            </p:nvSpPr>
            <p:spPr bwMode="gray">
              <a:xfrm>
                <a:off x="2843236" y="5489012"/>
                <a:ext cx="1249247" cy="350655"/>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u="sng" kern="0" noProof="1">
                    <a:latin typeface="Meiryo UI" pitchFamily="50" charset="-128"/>
                    <a:ea typeface="Meiryo UI" pitchFamily="50" charset="-128"/>
                    <a:cs typeface="Meiryo UI" pitchFamily="50" charset="-128"/>
                    <a:hlinkClick r:id="rId268"/>
                  </a:rPr>
                  <a:t>Exment</a:t>
                </a:r>
                <a:endParaRPr kumimoji="0" lang="en-US" altLang="ja-JP" sz="457" u="sng" kern="0" dirty="0">
                  <a:latin typeface="Meiryo UI" pitchFamily="50" charset="-128"/>
                  <a:ea typeface="Meiryo UI" pitchFamily="50" charset="-128"/>
                  <a:cs typeface="Meiryo UI" pitchFamily="50" charset="-128"/>
                  <a:hlinkClick r:id="rId268"/>
                </a:endParaRPr>
              </a:p>
              <a:p>
                <a:pPr defTabSz="653156">
                  <a:defRPr/>
                </a:pPr>
                <a:r>
                  <a:rPr kumimoji="0" lang="en-US" altLang="ja-JP" sz="457" u="sng" kern="0" noProof="1">
                    <a:latin typeface="Meiryo UI" pitchFamily="50" charset="-128"/>
                    <a:ea typeface="Meiryo UI" pitchFamily="50" charset="-128"/>
                    <a:cs typeface="Meiryo UI" pitchFamily="50" charset="-128"/>
                    <a:hlinkClick r:id="rId321"/>
                  </a:rPr>
                  <a:t>Pleasanter</a:t>
                </a:r>
                <a:endParaRPr kumimoji="0" lang="en-US" altLang="ja-JP" sz="457" u="sng" kern="0" dirty="0">
                  <a:latin typeface="Meiryo UI" pitchFamily="50" charset="-128"/>
                  <a:ea typeface="Meiryo UI" pitchFamily="50" charset="-128"/>
                  <a:cs typeface="Meiryo UI" pitchFamily="50" charset="-128"/>
                </a:endParaRPr>
              </a:p>
              <a:p>
                <a:pPr defTabSz="653156">
                  <a:defRPr/>
                </a:pPr>
                <a:endParaRPr kumimoji="0" lang="en-US" altLang="ja-JP" sz="457" u="sng" kern="0" dirty="0">
                  <a:latin typeface="Meiryo UI" pitchFamily="50" charset="-128"/>
                  <a:ea typeface="Meiryo UI" pitchFamily="50" charset="-128"/>
                  <a:cs typeface="Meiryo UI" pitchFamily="50" charset="-128"/>
                </a:endParaRPr>
              </a:p>
            </p:txBody>
          </p:sp>
          <p:sp>
            <p:nvSpPr>
              <p:cNvPr id="320" name="テキスト ボックス 319"/>
              <p:cNvSpPr txBox="1"/>
              <p:nvPr/>
            </p:nvSpPr>
            <p:spPr bwMode="gray">
              <a:xfrm>
                <a:off x="2843365" y="5390342"/>
                <a:ext cx="1249247" cy="145232"/>
              </a:xfrm>
              <a:prstGeom prst="rect">
                <a:avLst/>
              </a:prstGeom>
              <a:solidFill>
                <a:srgbClr val="C9E8FF"/>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WEB database</a:t>
                </a:r>
              </a:p>
            </p:txBody>
          </p:sp>
        </p:grpSp>
        <p:grpSp>
          <p:nvGrpSpPr>
            <p:cNvPr id="255" name="グループ化 254"/>
            <p:cNvGrpSpPr/>
            <p:nvPr/>
          </p:nvGrpSpPr>
          <p:grpSpPr>
            <a:xfrm>
              <a:off x="4118811" y="2470106"/>
              <a:ext cx="902234" cy="278967"/>
              <a:chOff x="5599972" y="1407243"/>
              <a:chExt cx="3194063" cy="468708"/>
            </a:xfrm>
          </p:grpSpPr>
          <p:sp>
            <p:nvSpPr>
              <p:cNvPr id="256" name="正方形/長方形 255"/>
              <p:cNvSpPr/>
              <p:nvPr/>
            </p:nvSpPr>
            <p:spPr bwMode="gray">
              <a:xfrm>
                <a:off x="5599972" y="1494520"/>
                <a:ext cx="3194061" cy="381431"/>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u="sng" kern="0" noProof="1">
                    <a:latin typeface="Meiryo UI" pitchFamily="50" charset="-128"/>
                    <a:ea typeface="Meiryo UI" pitchFamily="50" charset="-128"/>
                    <a:cs typeface="Meiryo UI" pitchFamily="50" charset="-128"/>
                    <a:hlinkClick r:id="rId322"/>
                  </a:rPr>
                  <a:t>Apache Avro</a:t>
                </a:r>
                <a:endParaRPr kumimoji="0" lang="en-US" altLang="ja-JP" sz="457" u="sng" kern="0" dirty="0">
                  <a:latin typeface="Meiryo UI" pitchFamily="50" charset="-128"/>
                  <a:ea typeface="Meiryo UI" pitchFamily="50" charset="-128"/>
                  <a:cs typeface="Meiryo UI" pitchFamily="50" charset="-128"/>
                </a:endParaRPr>
              </a:p>
              <a:p>
                <a:r>
                  <a:rPr kumimoji="0" lang="en-US" altLang="ja-JP" sz="457" u="sng" kern="0" noProof="1">
                    <a:latin typeface="Meiryo UI" pitchFamily="50" charset="-128"/>
                    <a:ea typeface="Meiryo UI" pitchFamily="50" charset="-128"/>
                    <a:cs typeface="Meiryo UI" pitchFamily="50" charset="-128"/>
                    <a:hlinkClick r:id="rId323"/>
                  </a:rPr>
                  <a:t>Apache Parquet</a:t>
                </a:r>
                <a:endParaRPr kumimoji="0" lang="en-US" altLang="ja-JP" sz="457" u="sng" kern="0" dirty="0">
                  <a:latin typeface="Meiryo UI" pitchFamily="50" charset="-128"/>
                  <a:ea typeface="Meiryo UI" pitchFamily="50" charset="-128"/>
                  <a:cs typeface="Meiryo UI" pitchFamily="50" charset="-128"/>
                </a:endParaRP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342" name="テキスト ボックス 341"/>
              <p:cNvSpPr txBox="1"/>
              <p:nvPr/>
            </p:nvSpPr>
            <p:spPr bwMode="gray">
              <a:xfrm>
                <a:off x="5599972" y="1407243"/>
                <a:ext cx="3194063" cy="146951"/>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Data Serializer</a:t>
                </a:r>
              </a:p>
            </p:txBody>
          </p:sp>
        </p:grpSp>
        <p:grpSp>
          <p:nvGrpSpPr>
            <p:cNvPr id="343" name="グループ化 342"/>
            <p:cNvGrpSpPr/>
            <p:nvPr/>
          </p:nvGrpSpPr>
          <p:grpSpPr>
            <a:xfrm>
              <a:off x="4117545" y="2794951"/>
              <a:ext cx="898422" cy="250140"/>
              <a:chOff x="5712302" y="-382597"/>
              <a:chExt cx="3435742" cy="551578"/>
            </a:xfrm>
          </p:grpSpPr>
          <p:sp>
            <p:nvSpPr>
              <p:cNvPr id="344" name="正方形/長方形 343"/>
              <p:cNvSpPr/>
              <p:nvPr/>
            </p:nvSpPr>
            <p:spPr bwMode="gray">
              <a:xfrm>
                <a:off x="5712302" y="-188988"/>
                <a:ext cx="3434951" cy="357969"/>
              </a:xfrm>
              <a:prstGeom prst="rect">
                <a:avLst/>
              </a:prstGeom>
              <a:solidFill>
                <a:sysClr val="window" lastClr="FFFFFF"/>
              </a:solidFill>
              <a:ln w="9525">
                <a:solidFill>
                  <a:sysClr val="windowText" lastClr="000000"/>
                </a:solidFill>
                <a:miter lim="800000"/>
                <a:headEnd/>
                <a:tailEnd/>
              </a:ln>
            </p:spPr>
            <p:txBody>
              <a:bodyPr lIns="25714" rIns="25714" anchor="t"/>
              <a:lstStyle/>
              <a:p>
                <a:pPr defTabSz="466484">
                  <a:defRPr/>
                </a:pPr>
                <a:r>
                  <a:rPr kumimoji="0" lang="en-US" altLang="ja-JP" sz="457" kern="0" noProof="1">
                    <a:solidFill>
                      <a:srgbClr val="000000"/>
                    </a:solidFill>
                    <a:latin typeface="Meiryo UI" pitchFamily="50" charset="-128"/>
                    <a:ea typeface="Meiryo UI" pitchFamily="50" charset="-128"/>
                    <a:cs typeface="Meiryo UI" pitchFamily="50" charset="-128"/>
                    <a:hlinkClick r:id="rId324"/>
                  </a:rPr>
                  <a:t>Apache Airflow</a:t>
                </a: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345" name="テキスト ボックス 344"/>
              <p:cNvSpPr txBox="1"/>
              <p:nvPr/>
            </p:nvSpPr>
            <p:spPr bwMode="gray">
              <a:xfrm>
                <a:off x="5713093" y="-382597"/>
                <a:ext cx="3434951" cy="253357"/>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Workflow Scheduler</a:t>
                </a:r>
              </a:p>
            </p:txBody>
          </p:sp>
        </p:grpSp>
        <p:grpSp>
          <p:nvGrpSpPr>
            <p:cNvPr id="346" name="グループ化 345"/>
            <p:cNvGrpSpPr/>
            <p:nvPr/>
          </p:nvGrpSpPr>
          <p:grpSpPr>
            <a:xfrm>
              <a:off x="5070283" y="2409541"/>
              <a:ext cx="913548" cy="635549"/>
              <a:chOff x="5686186" y="1384478"/>
              <a:chExt cx="3361180" cy="1051077"/>
            </a:xfrm>
          </p:grpSpPr>
          <p:sp>
            <p:nvSpPr>
              <p:cNvPr id="347" name="正方形/長方形 346"/>
              <p:cNvSpPr/>
              <p:nvPr/>
            </p:nvSpPr>
            <p:spPr bwMode="gray">
              <a:xfrm>
                <a:off x="5686189" y="1489888"/>
                <a:ext cx="3361177" cy="945667"/>
              </a:xfrm>
              <a:prstGeom prst="rect">
                <a:avLst/>
              </a:prstGeom>
              <a:solidFill>
                <a:sysClr val="window" lastClr="FFFFFF"/>
              </a:solidFill>
              <a:ln w="9525">
                <a:solidFill>
                  <a:sysClr val="windowText" lastClr="000000"/>
                </a:solidFill>
                <a:miter lim="800000"/>
                <a:headEnd/>
                <a:tailEnd/>
              </a:ln>
            </p:spPr>
            <p:txBody>
              <a:bodyPr lIns="25714" rIns="25714" anchor="t"/>
              <a:lstStyle/>
              <a:p>
                <a:pPr defTabSz="466484">
                  <a:defRPr/>
                </a:pPr>
                <a:r>
                  <a:rPr kumimoji="0" lang="en-US" altLang="ja-JP" sz="457" kern="0" noProof="1">
                    <a:solidFill>
                      <a:srgbClr val="000000"/>
                    </a:solidFill>
                    <a:latin typeface="Meiryo UI" pitchFamily="50" charset="-128"/>
                    <a:ea typeface="Meiryo UI" pitchFamily="50" charset="-128"/>
                    <a:cs typeface="Meiryo UI" pitchFamily="50" charset="-128"/>
                    <a:hlinkClick r:id="rId325"/>
                  </a:rPr>
                  <a:t>Apache Ambari</a:t>
                </a: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466484">
                  <a:defRPr/>
                </a:pPr>
                <a:r>
                  <a:rPr kumimoji="0" lang="en-US" altLang="ja-JP" sz="457" kern="0" noProof="1">
                    <a:solidFill>
                      <a:srgbClr val="000000"/>
                    </a:solidFill>
                    <a:latin typeface="Meiryo UI" pitchFamily="50" charset="-128"/>
                    <a:ea typeface="Meiryo UI" pitchFamily="50" charset="-128"/>
                    <a:cs typeface="Meiryo UI" pitchFamily="50" charset="-128"/>
                    <a:hlinkClick r:id="rId326"/>
                  </a:rPr>
                  <a:t>Apache Atlas</a:t>
                </a: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466484">
                  <a:defRPr/>
                </a:pPr>
                <a:r>
                  <a:rPr kumimoji="0" lang="en-US" altLang="ja-JP" sz="457" kern="0" noProof="1">
                    <a:solidFill>
                      <a:srgbClr val="000000"/>
                    </a:solidFill>
                    <a:latin typeface="Meiryo UI" pitchFamily="50" charset="-128"/>
                    <a:ea typeface="Meiryo UI" pitchFamily="50" charset="-128"/>
                    <a:cs typeface="Meiryo UI" pitchFamily="50" charset="-128"/>
                    <a:hlinkClick r:id="rId327"/>
                  </a:rPr>
                  <a:t>Apache Knox</a:t>
                </a: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466484">
                  <a:defRPr/>
                </a:pPr>
                <a:r>
                  <a:rPr kumimoji="0" lang="en-US" altLang="ja-JP" sz="457" kern="0" noProof="1">
                    <a:solidFill>
                      <a:srgbClr val="000000"/>
                    </a:solidFill>
                    <a:latin typeface="Meiryo UI" pitchFamily="50" charset="-128"/>
                    <a:ea typeface="Meiryo UI" pitchFamily="50" charset="-128"/>
                    <a:cs typeface="Meiryo UI" pitchFamily="50" charset="-128"/>
                    <a:hlinkClick r:id="rId328"/>
                  </a:rPr>
                  <a:t>Apache Ranger</a:t>
                </a: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466484">
                  <a:defRPr/>
                </a:pPr>
                <a:r>
                  <a:rPr kumimoji="0" lang="en-US" altLang="ja-JP" sz="457" kern="0" noProof="1">
                    <a:solidFill>
                      <a:srgbClr val="000000"/>
                    </a:solidFill>
                    <a:latin typeface="Meiryo UI" pitchFamily="50" charset="-128"/>
                    <a:ea typeface="Meiryo UI" pitchFamily="50" charset="-128"/>
                    <a:cs typeface="Meiryo UI" pitchFamily="50" charset="-128"/>
                    <a:hlinkClick r:id="rId329"/>
                  </a:rPr>
                  <a:t>Apache Sentry</a:t>
                </a: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466484">
                  <a:defRPr/>
                </a:pPr>
                <a:r>
                  <a:rPr kumimoji="0" lang="en-US" altLang="ja-JP" sz="457" kern="0" noProof="1">
                    <a:latin typeface="Meiryo UI" pitchFamily="50" charset="-128"/>
                    <a:ea typeface="Meiryo UI" pitchFamily="50" charset="-128"/>
                    <a:cs typeface="Meiryo UI" pitchFamily="50" charset="-128"/>
                    <a:hlinkClick r:id="rId330"/>
                  </a:rPr>
                  <a:t>Ganglia</a:t>
                </a: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348" name="テキスト ボックス 347"/>
              <p:cNvSpPr txBox="1"/>
              <p:nvPr/>
            </p:nvSpPr>
            <p:spPr bwMode="gray">
              <a:xfrm>
                <a:off x="5686186" y="1384478"/>
                <a:ext cx="3361180" cy="147711"/>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Operations management</a:t>
                </a:r>
              </a:p>
            </p:txBody>
          </p:sp>
        </p:grpSp>
        <p:sp>
          <p:nvSpPr>
            <p:cNvPr id="352" name="Freeform 6"/>
            <p:cNvSpPr>
              <a:spLocks noChangeArrowheads="1"/>
            </p:cNvSpPr>
            <p:nvPr/>
          </p:nvSpPr>
          <p:spPr bwMode="auto">
            <a:xfrm>
              <a:off x="7117272" y="368107"/>
              <a:ext cx="928991" cy="493945"/>
            </a:xfrm>
            <a:custGeom>
              <a:avLst/>
              <a:gdLst>
                <a:gd name="T0" fmla="*/ 2735 w 2736"/>
                <a:gd name="T1" fmla="*/ 4819 h 4820"/>
                <a:gd name="T2" fmla="*/ 0 w 2736"/>
                <a:gd name="T3" fmla="*/ 4819 h 4820"/>
                <a:gd name="T4" fmla="*/ 0 w 2736"/>
                <a:gd name="T5" fmla="*/ 0 h 4820"/>
                <a:gd name="T6" fmla="*/ 2735 w 2736"/>
                <a:gd name="T7" fmla="*/ 0 h 4820"/>
                <a:gd name="T8" fmla="*/ 2735 w 2736"/>
                <a:gd name="T9" fmla="*/ 4819 h 4820"/>
              </a:gdLst>
              <a:ahLst/>
              <a:cxnLst>
                <a:cxn ang="0">
                  <a:pos x="T0" y="T1"/>
                </a:cxn>
                <a:cxn ang="0">
                  <a:pos x="T2" y="T3"/>
                </a:cxn>
                <a:cxn ang="0">
                  <a:pos x="T4" y="T5"/>
                </a:cxn>
                <a:cxn ang="0">
                  <a:pos x="T6" y="T7"/>
                </a:cxn>
                <a:cxn ang="0">
                  <a:pos x="T8" y="T9"/>
                </a:cxn>
              </a:cxnLst>
              <a:rect l="0" t="0" r="r" b="b"/>
              <a:pathLst>
                <a:path w="2736" h="4820">
                  <a:moveTo>
                    <a:pt x="2735" y="4819"/>
                  </a:moveTo>
                  <a:lnTo>
                    <a:pt x="0" y="4819"/>
                  </a:lnTo>
                  <a:lnTo>
                    <a:pt x="0" y="0"/>
                  </a:lnTo>
                  <a:lnTo>
                    <a:pt x="2735" y="0"/>
                  </a:lnTo>
                  <a:lnTo>
                    <a:pt x="2735" y="4819"/>
                  </a:lnTo>
                </a:path>
              </a:pathLst>
            </a:custGeom>
            <a:solidFill>
              <a:srgbClr val="E7D9D9"/>
            </a:solidFill>
            <a:ln w="9525" cap="flat">
              <a:solidFill>
                <a:schemeClr val="tx1"/>
              </a:solidFill>
              <a:round/>
              <a:headEnd/>
              <a:tailEnd/>
            </a:ln>
            <a:effectLst/>
          </p:spPr>
          <p:txBody>
            <a:bodyPr wrap="none" lIns="82943" tIns="41471" rIns="82943" bIns="41471" anchor="t"/>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Blockchain</a:t>
              </a:r>
            </a:p>
          </p:txBody>
        </p:sp>
        <p:sp>
          <p:nvSpPr>
            <p:cNvPr id="354" name="正方形/長方形 353"/>
            <p:cNvSpPr/>
            <p:nvPr/>
          </p:nvSpPr>
          <p:spPr bwMode="gray">
            <a:xfrm>
              <a:off x="7142898" y="511802"/>
              <a:ext cx="880810" cy="315715"/>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a:latin typeface="Meiryo UI" pitchFamily="50" charset="-128"/>
                  <a:ea typeface="Meiryo UI" pitchFamily="50" charset="-128"/>
                  <a:cs typeface="Meiryo UI" pitchFamily="50" charset="-128"/>
                </a:rPr>
                <a:t>  </a:t>
              </a:r>
              <a:r>
                <a:rPr kumimoji="0" lang="en-US" altLang="ja-JP" sz="457" kern="0" noProof="1">
                  <a:latin typeface="Meiryo UI" pitchFamily="50" charset="-128"/>
                  <a:ea typeface="Meiryo UI" pitchFamily="50" charset="-128"/>
                  <a:cs typeface="Meiryo UI" pitchFamily="50" charset="-128"/>
                  <a:hlinkClick r:id="rId331"/>
                </a:rPr>
                <a:t>BitCoin (</a:t>
              </a:r>
              <a:r>
                <a:rPr kumimoji="0" lang="en-US" altLang="ja-JP" sz="457" b="1" kern="0" noProof="1">
                  <a:latin typeface="HGP創英角ﾎﾟｯﾌﾟ体" panose="040B0A00000000000000" pitchFamily="50" charset="-128"/>
                  <a:ea typeface="HGP創英角ﾎﾟｯﾌﾟ体" panose="040B0A00000000000000" pitchFamily="50" charset="-128"/>
                  <a:cs typeface="Meiryo UI" pitchFamily="50" charset="-128"/>
                  <a:hlinkClick r:id="rId332"/>
                </a:rPr>
                <a:t>JP)</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33"/>
                </a:rPr>
                <a:t>Ethereum</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34"/>
                </a:rPr>
                <a:t>Hyperledger fabric</a:t>
              </a:r>
              <a:endParaRPr kumimoji="0" lang="en-US" altLang="ja-JP" sz="457" kern="0" dirty="0">
                <a:latin typeface="Meiryo UI" pitchFamily="50" charset="-128"/>
                <a:ea typeface="Meiryo UI" pitchFamily="50" charset="-128"/>
                <a:cs typeface="Meiryo UI" pitchFamily="50" charset="-128"/>
              </a:endParaRPr>
            </a:p>
          </p:txBody>
        </p:sp>
        <p:grpSp>
          <p:nvGrpSpPr>
            <p:cNvPr id="23" name="グループ化 22"/>
            <p:cNvGrpSpPr/>
            <p:nvPr/>
          </p:nvGrpSpPr>
          <p:grpSpPr>
            <a:xfrm>
              <a:off x="8086302" y="5167050"/>
              <a:ext cx="865943" cy="206568"/>
              <a:chOff x="11287892" y="7301546"/>
              <a:chExt cx="1212320" cy="289195"/>
            </a:xfrm>
          </p:grpSpPr>
          <p:sp>
            <p:nvSpPr>
              <p:cNvPr id="314" name="正方形/長方形 313"/>
              <p:cNvSpPr/>
              <p:nvPr/>
            </p:nvSpPr>
            <p:spPr bwMode="gray">
              <a:xfrm>
                <a:off x="11287892" y="7394036"/>
                <a:ext cx="1212320" cy="196705"/>
              </a:xfrm>
              <a:prstGeom prst="rect">
                <a:avLst/>
              </a:prstGeom>
              <a:solidFill>
                <a:schemeClr val="bg1"/>
              </a:solidFill>
              <a:ln w="9525">
                <a:solidFill>
                  <a:schemeClr val="tx1"/>
                </a:solidFill>
                <a:miter lim="800000"/>
                <a:headEnd/>
                <a:tailEnd/>
              </a:ln>
            </p:spPr>
            <p:txBody>
              <a:bodyPr lIns="25714" rIns="25714" anchor="t"/>
              <a:lstStyle/>
              <a:p>
                <a:pPr>
                  <a:defRPr/>
                </a:pPr>
                <a:r>
                  <a:rPr kumimoji="0" lang="en-US" altLang="ja-JP" sz="457" kern="0" noProof="1">
                    <a:latin typeface="Meiryo UI" pitchFamily="50" charset="-128"/>
                    <a:ea typeface="Meiryo UI" pitchFamily="50" charset="-128"/>
                    <a:cs typeface="Meiryo UI" pitchFamily="50" charset="-128"/>
                    <a:hlinkClick r:id="rId335"/>
                  </a:rPr>
                  <a:t>radare</a:t>
                </a:r>
                <a:endParaRPr kumimoji="0" lang="en-US" altLang="ja-JP" sz="457" kern="0" dirty="0">
                  <a:latin typeface="Meiryo UI" pitchFamily="50" charset="-128"/>
                  <a:ea typeface="Meiryo UI" pitchFamily="50" charset="-128"/>
                  <a:cs typeface="Meiryo UI" pitchFamily="50" charset="-128"/>
                </a:endParaRPr>
              </a:p>
            </p:txBody>
          </p:sp>
          <p:sp>
            <p:nvSpPr>
              <p:cNvPr id="313" name="テキスト ボックス 312"/>
              <p:cNvSpPr txBox="1"/>
              <p:nvPr/>
            </p:nvSpPr>
            <p:spPr bwMode="gray">
              <a:xfrm>
                <a:off x="11287892" y="7301546"/>
                <a:ext cx="1212320" cy="145127"/>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Reverse Engineering</a:t>
                </a:r>
              </a:p>
            </p:txBody>
          </p:sp>
        </p:grpSp>
        <p:grpSp>
          <p:nvGrpSpPr>
            <p:cNvPr id="22" name="グループ化 21"/>
            <p:cNvGrpSpPr/>
            <p:nvPr/>
          </p:nvGrpSpPr>
          <p:grpSpPr>
            <a:xfrm>
              <a:off x="8086303" y="4064191"/>
              <a:ext cx="865782" cy="1054971"/>
              <a:chOff x="11287892" y="5691951"/>
              <a:chExt cx="1212320" cy="1476960"/>
            </a:xfrm>
          </p:grpSpPr>
          <p:sp>
            <p:nvSpPr>
              <p:cNvPr id="135" name="正方形/長方形 134"/>
              <p:cNvSpPr/>
              <p:nvPr/>
            </p:nvSpPr>
            <p:spPr bwMode="gray">
              <a:xfrm>
                <a:off x="11287892" y="5763629"/>
                <a:ext cx="1212320" cy="1405282"/>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anose="020B0604030504040204" pitchFamily="50" charset="-128"/>
                    <a:ea typeface="Meiryo UI" panose="020B0604030504040204" pitchFamily="50" charset="-128"/>
                    <a:cs typeface="Meiryo UI" panose="020B0604030504040204" pitchFamily="50" charset="-128"/>
                    <a:hlinkClick r:id="rId336"/>
                  </a:rPr>
                  <a:t>CAS</a:t>
                </a:r>
                <a:endParaRPr kumimoji="0" lang="en-US" altLang="ja-JP" sz="457"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457" kern="0" noProof="1">
                    <a:latin typeface="Meiryo UI" panose="020B0604030504040204" pitchFamily="50" charset="-128"/>
                    <a:ea typeface="Meiryo UI" panose="020B0604030504040204" pitchFamily="50" charset="-128"/>
                    <a:cs typeface="Meiryo UI" panose="020B0604030504040204" pitchFamily="50" charset="-128"/>
                    <a:hlinkClick r:id="rId337"/>
                  </a:rPr>
                  <a:t>FreeRADIUS</a:t>
                </a:r>
                <a:endParaRPr kumimoji="0" lang="en-US" altLang="ja-JP" sz="457"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457" kern="0" noProof="1">
                    <a:latin typeface="Meiryo UI" panose="020B0604030504040204" pitchFamily="50" charset="-128"/>
                    <a:ea typeface="Meiryo UI" panose="020B0604030504040204" pitchFamily="50" charset="-128"/>
                    <a:cs typeface="Meiryo UI" panose="020B0604030504040204" pitchFamily="50" charset="-128"/>
                    <a:hlinkClick r:id="rId338"/>
                  </a:rPr>
                  <a:t>GnuPG</a:t>
                </a:r>
                <a:endParaRPr kumimoji="0" lang="en-US" altLang="ja-JP" sz="457"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457" kern="0" noProof="1">
                    <a:latin typeface="Meiryo UI" panose="020B0604030504040204" pitchFamily="50" charset="-128"/>
                    <a:ea typeface="Meiryo UI" panose="020B0604030504040204" pitchFamily="50" charset="-128"/>
                    <a:cs typeface="Meiryo UI" panose="020B0604030504040204" pitchFamily="50" charset="-128"/>
                    <a:hlinkClick r:id="rId339"/>
                  </a:rPr>
                  <a:t>Istio</a:t>
                </a:r>
                <a:endParaRPr kumimoji="0" lang="en-US" altLang="ja-JP" sz="457"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457" kern="0" noProof="1">
                    <a:latin typeface="Meiryo UI" panose="020B0604030504040204" pitchFamily="50" charset="-128"/>
                    <a:ea typeface="Meiryo UI" panose="020B0604030504040204" pitchFamily="50" charset="-128"/>
                    <a:cs typeface="Meiryo UI" panose="020B0604030504040204" pitchFamily="50" charset="-128"/>
                    <a:hlinkClick r:id="rId340"/>
                  </a:rPr>
                  <a:t>Kerberos</a:t>
                </a:r>
                <a:endParaRPr kumimoji="0" lang="en-US" altLang="ja-JP" sz="457"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457" kern="0" noProof="1">
                    <a:latin typeface="Meiryo UI" panose="020B0604030504040204" pitchFamily="50" charset="-128"/>
                    <a:ea typeface="Meiryo UI" panose="020B0604030504040204" pitchFamily="50" charset="-128"/>
                    <a:cs typeface="Meiryo UI" panose="020B0604030504040204" pitchFamily="50" charset="-128"/>
                    <a:hlinkClick r:id="rId341"/>
                  </a:rPr>
                  <a:t>Keycloak</a:t>
                </a:r>
                <a:endParaRPr kumimoji="0" lang="en-US" altLang="ja-JP" sz="457"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457" kern="0" noProof="1">
                    <a:latin typeface="Meiryo UI" panose="020B0604030504040204" pitchFamily="50" charset="-128"/>
                    <a:ea typeface="Meiryo UI" panose="020B0604030504040204" pitchFamily="50" charset="-128"/>
                    <a:cs typeface="Meiryo UI" panose="020B0604030504040204" pitchFamily="50" charset="-128"/>
                    <a:hlinkClick r:id="rId342"/>
                  </a:rPr>
                  <a:t>Notary</a:t>
                </a:r>
                <a:endParaRPr kumimoji="0" lang="en-US" altLang="ja-JP" sz="457" kern="0"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457" kern="0" noProof="1">
                    <a:latin typeface="Meiryo UI" panose="020B0604030504040204" pitchFamily="50" charset="-128"/>
                    <a:ea typeface="Meiryo UI" panose="020B0604030504040204" pitchFamily="50" charset="-128"/>
                    <a:cs typeface="Meiryo UI" panose="020B0604030504040204" pitchFamily="50" charset="-128"/>
                    <a:hlinkClick r:id="rId343"/>
                  </a:rPr>
                  <a:t>SELinux</a:t>
                </a:r>
                <a:endParaRPr kumimoji="0" lang="en-US" altLang="ja-JP" sz="457"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457" kern="0" noProof="1">
                    <a:latin typeface="Meiryo UI" panose="020B0604030504040204" pitchFamily="50" charset="-128"/>
                    <a:ea typeface="Meiryo UI" panose="020B0604030504040204" pitchFamily="50" charset="-128"/>
                    <a:cs typeface="Meiryo UI" panose="020B0604030504040204" pitchFamily="50" charset="-128"/>
                    <a:hlinkClick r:id="rId344"/>
                  </a:rPr>
                  <a:t>SMACK</a:t>
                </a:r>
                <a:endParaRPr kumimoji="0" lang="en-US" altLang="ja-JP" sz="457"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457" kern="0" noProof="1">
                    <a:latin typeface="Meiryo UI" panose="020B0604030504040204" pitchFamily="50" charset="-128"/>
                    <a:ea typeface="Meiryo UI" panose="020B0604030504040204" pitchFamily="50" charset="-128"/>
                    <a:cs typeface="Meiryo UI" panose="020B0604030504040204" pitchFamily="50" charset="-128"/>
                    <a:hlinkClick r:id="rId345"/>
                  </a:rPr>
                  <a:t>usermin</a:t>
                </a:r>
                <a:endParaRPr kumimoji="0" lang="en-US" altLang="ja-JP" sz="457"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457" kern="0" noProof="1">
                    <a:latin typeface="Meiryo UI" panose="020B0604030504040204" pitchFamily="50" charset="-128"/>
                    <a:ea typeface="Meiryo UI" panose="020B0604030504040204" pitchFamily="50" charset="-128"/>
                    <a:cs typeface="Meiryo UI" panose="020B0604030504040204" pitchFamily="50" charset="-128"/>
                    <a:hlinkClick r:id="rId346"/>
                  </a:rPr>
                  <a:t>webmin</a:t>
                </a:r>
                <a:endParaRPr kumimoji="0" lang="en-US" altLang="ja-JP" sz="457" kern="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36" name="テキスト ボックス 135"/>
              <p:cNvSpPr txBox="1"/>
              <p:nvPr/>
            </p:nvSpPr>
            <p:spPr bwMode="gray">
              <a:xfrm>
                <a:off x="11287892" y="5691951"/>
                <a:ext cx="1212320" cy="131228"/>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Authentication and access management</a:t>
                </a:r>
              </a:p>
            </p:txBody>
          </p:sp>
        </p:grpSp>
        <p:sp>
          <p:nvSpPr>
            <p:cNvPr id="353" name="Freeform 262"/>
            <p:cNvSpPr>
              <a:spLocks noChangeArrowheads="1"/>
            </p:cNvSpPr>
            <p:nvPr/>
          </p:nvSpPr>
          <p:spPr bwMode="auto">
            <a:xfrm>
              <a:off x="3053783" y="3184266"/>
              <a:ext cx="3000682" cy="713080"/>
            </a:xfrm>
            <a:custGeom>
              <a:avLst/>
              <a:gdLst>
                <a:gd name="T0" fmla="*/ 2657 w 2658"/>
                <a:gd name="T1" fmla="*/ 3074 h 3075"/>
                <a:gd name="T2" fmla="*/ 0 w 2658"/>
                <a:gd name="T3" fmla="*/ 3074 h 3075"/>
                <a:gd name="T4" fmla="*/ 0 w 2658"/>
                <a:gd name="T5" fmla="*/ 0 h 3075"/>
                <a:gd name="T6" fmla="*/ 2657 w 2658"/>
                <a:gd name="T7" fmla="*/ 0 h 3075"/>
                <a:gd name="T8" fmla="*/ 2657 w 2658"/>
                <a:gd name="T9" fmla="*/ 3074 h 3075"/>
              </a:gdLst>
              <a:ahLst/>
              <a:cxnLst>
                <a:cxn ang="0">
                  <a:pos x="T0" y="T1"/>
                </a:cxn>
                <a:cxn ang="0">
                  <a:pos x="T2" y="T3"/>
                </a:cxn>
                <a:cxn ang="0">
                  <a:pos x="T4" y="T5"/>
                </a:cxn>
                <a:cxn ang="0">
                  <a:pos x="T6" y="T7"/>
                </a:cxn>
                <a:cxn ang="0">
                  <a:pos x="T8" y="T9"/>
                </a:cxn>
              </a:cxnLst>
              <a:rect l="0" t="0" r="r" b="b"/>
              <a:pathLst>
                <a:path w="2658" h="3075">
                  <a:moveTo>
                    <a:pt x="2657" y="3074"/>
                  </a:moveTo>
                  <a:lnTo>
                    <a:pt x="0" y="3074"/>
                  </a:lnTo>
                  <a:lnTo>
                    <a:pt x="0" y="0"/>
                  </a:lnTo>
                  <a:lnTo>
                    <a:pt x="2657" y="0"/>
                  </a:lnTo>
                  <a:lnTo>
                    <a:pt x="2657" y="3074"/>
                  </a:lnTo>
                </a:path>
              </a:pathLst>
            </a:custGeom>
            <a:solidFill>
              <a:srgbClr val="FEEDE8"/>
            </a:solidFill>
            <a:ln w="9525" cap="flat">
              <a:solidFill>
                <a:schemeClr val="tx1"/>
              </a:solidFill>
              <a:round/>
              <a:headEnd/>
              <a:tailEnd/>
            </a:ln>
            <a:effectLst/>
          </p:spPr>
          <p:txBody>
            <a:bodyPr wrap="none" lIns="82943" tIns="41471" rIns="82943" bIns="41471" anchor="t"/>
            <a:lstStyle/>
            <a:p>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324" name="グループ化 323"/>
            <p:cNvGrpSpPr/>
            <p:nvPr/>
          </p:nvGrpSpPr>
          <p:grpSpPr>
            <a:xfrm>
              <a:off x="3119344" y="3319272"/>
              <a:ext cx="935704" cy="514434"/>
              <a:chOff x="5625511" y="1223988"/>
              <a:chExt cx="2754493" cy="1057069"/>
            </a:xfrm>
          </p:grpSpPr>
          <p:sp>
            <p:nvSpPr>
              <p:cNvPr id="325" name="正方形/長方形 324"/>
              <p:cNvSpPr/>
              <p:nvPr/>
            </p:nvSpPr>
            <p:spPr bwMode="gray">
              <a:xfrm>
                <a:off x="5625511" y="1394258"/>
                <a:ext cx="2754493" cy="886799"/>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347"/>
                  </a:rPr>
                  <a:t>Apache Hivemall</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48"/>
                  </a:rPr>
                  <a:t>Apache Spark MLlib</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49"/>
                  </a:rPr>
                  <a:t>CoreML</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50"/>
                  </a:rPr>
                  <a:t>Jubatus</a:t>
                </a:r>
                <a:endParaRPr kumimoji="0" lang="en-US" altLang="ja-JP" sz="457" kern="0" dirty="0">
                  <a:latin typeface="Meiryo UI" pitchFamily="50" charset="-128"/>
                  <a:ea typeface="Meiryo UI" pitchFamily="50" charset="-128"/>
                  <a:cs typeface="Meiryo UI" pitchFamily="50" charset="-128"/>
                </a:endParaRPr>
              </a:p>
            </p:txBody>
          </p:sp>
          <p:sp>
            <p:nvSpPr>
              <p:cNvPr id="326" name="テキスト ボックス 325"/>
              <p:cNvSpPr txBox="1"/>
              <p:nvPr/>
            </p:nvSpPr>
            <p:spPr bwMode="gray">
              <a:xfrm>
                <a:off x="5625511" y="1223988"/>
                <a:ext cx="2754493" cy="214438"/>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Machine Learning</a:t>
                </a:r>
              </a:p>
            </p:txBody>
          </p:sp>
        </p:grpSp>
        <p:grpSp>
          <p:nvGrpSpPr>
            <p:cNvPr id="321" name="グループ化 320"/>
            <p:cNvGrpSpPr/>
            <p:nvPr/>
          </p:nvGrpSpPr>
          <p:grpSpPr>
            <a:xfrm>
              <a:off x="4109579" y="3317007"/>
              <a:ext cx="1874253" cy="517823"/>
              <a:chOff x="5081705" y="-296853"/>
              <a:chExt cx="3869135" cy="1121539"/>
            </a:xfrm>
          </p:grpSpPr>
          <p:sp>
            <p:nvSpPr>
              <p:cNvPr id="323" name="テキスト ボックス 322"/>
              <p:cNvSpPr txBox="1"/>
              <p:nvPr/>
            </p:nvSpPr>
            <p:spPr bwMode="gray">
              <a:xfrm>
                <a:off x="5081706" y="-296853"/>
                <a:ext cx="3869134" cy="275812"/>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numCol="1" anchor="ctr"/>
              <a:lstStyle>
                <a:defPPr>
                  <a:defRPr lang="ja-JP"/>
                </a:defPPr>
              </a:lstStyle>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Deep Learning Framework</a:t>
                </a:r>
              </a:p>
            </p:txBody>
          </p:sp>
          <p:sp>
            <p:nvSpPr>
              <p:cNvPr id="322" name="正方形/長方形 321"/>
              <p:cNvSpPr/>
              <p:nvPr/>
            </p:nvSpPr>
            <p:spPr bwMode="gray">
              <a:xfrm>
                <a:off x="5081705" y="-69195"/>
                <a:ext cx="3869134" cy="893881"/>
              </a:xfrm>
              <a:prstGeom prst="rect">
                <a:avLst/>
              </a:prstGeom>
              <a:solidFill>
                <a:sysClr val="window" lastClr="FFFFFF"/>
              </a:solidFill>
              <a:ln w="9525">
                <a:solidFill>
                  <a:sysClr val="windowText" lastClr="000000"/>
                </a:solidFill>
                <a:miter lim="800000"/>
                <a:headEnd/>
                <a:tailEnd/>
              </a:ln>
            </p:spPr>
            <p:txBody>
              <a:bodyPr lIns="25714" rIns="25714" numCol="2" anchor="t"/>
              <a:lstStyle/>
              <a:p>
                <a:r>
                  <a:rPr kumimoji="0" lang="en-US" altLang="ja-JP" sz="457" kern="0" noProof="1">
                    <a:latin typeface="Meiryo UI" pitchFamily="50" charset="-128"/>
                    <a:ea typeface="Meiryo UI" pitchFamily="50" charset="-128"/>
                    <a:cs typeface="Meiryo UI" pitchFamily="50" charset="-128"/>
                    <a:hlinkClick r:id="rId351"/>
                  </a:rPr>
                  <a:t>Apache MXNet</a:t>
                </a:r>
                <a:endParaRPr kumimoji="0" lang="en-US" altLang="ja-JP" sz="457" kern="0" dirty="0">
                  <a:latin typeface="Meiryo UI" pitchFamily="50" charset="-128"/>
                  <a:ea typeface="Meiryo UI" pitchFamily="50" charset="-128"/>
                  <a:cs typeface="Meiryo UI" pitchFamily="50" charset="-128"/>
                  <a:hlinkClick r:id="rId352"/>
                </a:endParaRPr>
              </a:p>
              <a:p>
                <a:r>
                  <a:rPr kumimoji="0" lang="en-US" altLang="ja-JP" sz="457" kern="0" noProof="1">
                    <a:latin typeface="Meiryo UI" pitchFamily="50" charset="-128"/>
                    <a:ea typeface="Meiryo UI" pitchFamily="50" charset="-128"/>
                    <a:cs typeface="Meiryo UI" pitchFamily="50" charset="-128"/>
                    <a:hlinkClick r:id="rId353"/>
                  </a:rPr>
                  <a:t>Caffe2</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54"/>
                  </a:rPr>
                  <a:t>Chainer</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55"/>
                  </a:rPr>
                  <a:t>CNTK</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56"/>
                  </a:rPr>
                  <a:t>Neon</a:t>
                </a:r>
                <a:endParaRPr kumimoji="0" lang="en-US" altLang="ja-JP" sz="457" kern="0" dirty="0">
                  <a:latin typeface="Meiryo UI" pitchFamily="50" charset="-128"/>
                  <a:ea typeface="Meiryo UI" pitchFamily="50" charset="-128"/>
                  <a:cs typeface="Meiryo UI" pitchFamily="50" charset="-128"/>
                  <a:hlinkClick r:id="rId357"/>
                </a:endParaRPr>
              </a:p>
              <a:p>
                <a:r>
                  <a:rPr kumimoji="0" lang="en-US" altLang="ja-JP" sz="457" kern="0" noProof="1">
                    <a:latin typeface="Meiryo UI" pitchFamily="50" charset="-128"/>
                    <a:ea typeface="Meiryo UI" pitchFamily="50" charset="-128"/>
                    <a:cs typeface="Meiryo UI" pitchFamily="50" charset="-128"/>
                    <a:hlinkClick r:id="rId358"/>
                  </a:rPr>
                  <a:t>PaddlePaddle</a:t>
                </a:r>
                <a:endParaRPr kumimoji="0" lang="en-US" altLang="ja-JP" sz="457" kern="0" dirty="0">
                  <a:latin typeface="Meiryo UI" pitchFamily="50" charset="-128"/>
                  <a:ea typeface="Meiryo UI" pitchFamily="50" charset="-128"/>
                  <a:cs typeface="Meiryo UI" pitchFamily="50" charset="-128"/>
                  <a:hlinkClick r:id="rId357"/>
                </a:endParaRPr>
              </a:p>
              <a:p>
                <a:r>
                  <a:rPr kumimoji="0" lang="en-US" altLang="ja-JP" sz="457" kern="0" noProof="1">
                    <a:latin typeface="Meiryo UI" pitchFamily="50" charset="-128"/>
                    <a:ea typeface="Meiryo UI" pitchFamily="50" charset="-128"/>
                    <a:cs typeface="Meiryo UI" pitchFamily="50" charset="-128"/>
                    <a:hlinkClick r:id="rId359"/>
                  </a:rPr>
                  <a:t>PyTorch</a:t>
                </a:r>
                <a:endParaRPr kumimoji="0" lang="en-US" altLang="ja-JP" sz="457" kern="0" dirty="0">
                  <a:latin typeface="Meiryo UI" pitchFamily="50" charset="-128"/>
                  <a:ea typeface="Meiryo UI" pitchFamily="50" charset="-128"/>
                  <a:cs typeface="Meiryo UI" pitchFamily="50" charset="-128"/>
                  <a:hlinkClick r:id="rId360"/>
                </a:endParaRPr>
              </a:p>
              <a:p>
                <a:r>
                  <a:rPr kumimoji="0" lang="en-US" altLang="ja-JP" sz="457" kern="0" noProof="1">
                    <a:latin typeface="Meiryo UI" pitchFamily="50" charset="-128"/>
                    <a:ea typeface="Meiryo UI" pitchFamily="50" charset="-128"/>
                    <a:cs typeface="Meiryo UI" pitchFamily="50" charset="-128"/>
                    <a:hlinkClick r:id="rId360"/>
                  </a:rPr>
                  <a:t>TensorFlow</a:t>
                </a:r>
                <a:endParaRPr kumimoji="0" lang="en-US" altLang="ja-JP" sz="457" kern="0" dirty="0">
                  <a:latin typeface="Meiryo UI" pitchFamily="50" charset="-128"/>
                  <a:ea typeface="Meiryo UI" pitchFamily="50" charset="-128"/>
                  <a:cs typeface="Meiryo UI" pitchFamily="50" charset="-128"/>
                </a:endParaRPr>
              </a:p>
            </p:txBody>
          </p:sp>
        </p:grpSp>
        <p:sp>
          <p:nvSpPr>
            <p:cNvPr id="8" name="テキスト ボックス 7"/>
            <p:cNvSpPr txBox="1"/>
            <p:nvPr/>
          </p:nvSpPr>
          <p:spPr>
            <a:xfrm>
              <a:off x="4126224" y="3184266"/>
              <a:ext cx="908904" cy="180178"/>
            </a:xfrm>
            <a:prstGeom prst="rect">
              <a:avLst/>
            </a:prstGeom>
            <a:noFill/>
          </p:spPr>
          <p:txBody>
            <a:bodyPr wrap="square" rtlCol="0">
              <a:spAutoFit/>
            </a:bodyPr>
            <a:lstStyle/>
            <a:p>
              <a:r>
                <a:rPr lang="en-US" altLang="ja-JP" sz="457" noProof="1">
                  <a:latin typeface="Meiryo UI" panose="020B0604030504040204" pitchFamily="50" charset="-128"/>
                  <a:ea typeface="Meiryo UI" panose="020B0604030504040204" pitchFamily="50" charset="-128"/>
                </a:rPr>
                <a:t>AI</a:t>
              </a:r>
              <a:endParaRPr lang="ja-JP" altLang="en-US" sz="457" dirty="0">
                <a:latin typeface="Meiryo UI" panose="020B0604030504040204" pitchFamily="50" charset="-128"/>
                <a:ea typeface="Meiryo UI" panose="020B0604030504040204" pitchFamily="50" charset="-128"/>
              </a:endParaRPr>
            </a:p>
          </p:txBody>
        </p:sp>
        <p:grpSp>
          <p:nvGrpSpPr>
            <p:cNvPr id="355" name="グループ化 354"/>
            <p:cNvGrpSpPr/>
            <p:nvPr/>
          </p:nvGrpSpPr>
          <p:grpSpPr>
            <a:xfrm>
              <a:off x="5071826" y="1900340"/>
              <a:ext cx="912215" cy="476912"/>
              <a:chOff x="5551760" y="1352444"/>
              <a:chExt cx="3470982" cy="1127829"/>
            </a:xfrm>
          </p:grpSpPr>
          <p:sp>
            <p:nvSpPr>
              <p:cNvPr id="356" name="正方形/長方形 355"/>
              <p:cNvSpPr/>
              <p:nvPr/>
            </p:nvSpPr>
            <p:spPr bwMode="gray">
              <a:xfrm>
                <a:off x="5551760" y="1529013"/>
                <a:ext cx="3470982" cy="951260"/>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361"/>
                  </a:rPr>
                  <a:t>Apache ActiveMQ</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62"/>
                  </a:rPr>
                  <a:t>Apache kafka</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63"/>
                  </a:rPr>
                  <a:t>NATS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64"/>
                  </a:rPr>
                  <a:t>RabbitMQ</a:t>
                </a:r>
                <a:endParaRPr kumimoji="0" lang="en-US" altLang="ja-JP" sz="457" kern="0" dirty="0">
                  <a:latin typeface="Meiryo UI" pitchFamily="50" charset="-128"/>
                  <a:ea typeface="Meiryo UI" pitchFamily="50" charset="-128"/>
                  <a:cs typeface="Meiryo UI" pitchFamily="50" charset="-128"/>
                </a:endParaRP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357" name="テキスト ボックス 356"/>
              <p:cNvSpPr txBox="1"/>
              <p:nvPr/>
            </p:nvSpPr>
            <p:spPr bwMode="gray">
              <a:xfrm>
                <a:off x="5551763" y="1352444"/>
                <a:ext cx="3470979" cy="218182"/>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Messaging</a:t>
                </a:r>
              </a:p>
            </p:txBody>
          </p:sp>
        </p:grpSp>
        <p:grpSp>
          <p:nvGrpSpPr>
            <p:cNvPr id="257" name="グループ化 256"/>
            <p:cNvGrpSpPr/>
            <p:nvPr/>
          </p:nvGrpSpPr>
          <p:grpSpPr>
            <a:xfrm>
              <a:off x="3124527" y="2404720"/>
              <a:ext cx="941067" cy="278967"/>
              <a:chOff x="5584119" y="1407243"/>
              <a:chExt cx="3209916" cy="468708"/>
            </a:xfrm>
          </p:grpSpPr>
          <p:sp>
            <p:nvSpPr>
              <p:cNvPr id="269" name="正方形/長方形 268"/>
              <p:cNvSpPr/>
              <p:nvPr/>
            </p:nvSpPr>
            <p:spPr bwMode="gray">
              <a:xfrm>
                <a:off x="5584119" y="1494520"/>
                <a:ext cx="3209916" cy="381431"/>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365"/>
                  </a:rPr>
                  <a:t>Grafana</a:t>
                </a:r>
                <a:endParaRPr kumimoji="0" lang="en-US" altLang="ja-JP" sz="457" kern="0" dirty="0">
                  <a:latin typeface="Meiryo UI" pitchFamily="50" charset="-128"/>
                  <a:ea typeface="Meiryo UI" pitchFamily="50" charset="-128"/>
                  <a:cs typeface="Meiryo UI" pitchFamily="50" charset="-128"/>
                  <a:hlinkClick r:id="rId43"/>
                </a:endParaRPr>
              </a:p>
              <a:p>
                <a:r>
                  <a:rPr kumimoji="0" lang="en-US" altLang="ja-JP" sz="457" kern="0" noProof="1">
                    <a:latin typeface="Meiryo UI" pitchFamily="50" charset="-128"/>
                    <a:ea typeface="Meiryo UI" pitchFamily="50" charset="-128"/>
                    <a:cs typeface="Meiryo UI" pitchFamily="50" charset="-128"/>
                    <a:hlinkClick r:id="rId43"/>
                  </a:rPr>
                  <a:t>Kibana</a:t>
                </a:r>
                <a:endParaRPr kumimoji="0" lang="en-US" altLang="ja-JP" sz="457" kern="0" dirty="0">
                  <a:latin typeface="Meiryo UI" pitchFamily="50" charset="-128"/>
                  <a:ea typeface="Meiryo UI" pitchFamily="50" charset="-128"/>
                  <a:cs typeface="Meiryo UI" pitchFamily="50" charset="-128"/>
                </a:endParaRP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270" name="テキスト ボックス 269"/>
              <p:cNvSpPr txBox="1"/>
              <p:nvPr/>
            </p:nvSpPr>
            <p:spPr bwMode="gray">
              <a:xfrm>
                <a:off x="5584119" y="1407243"/>
                <a:ext cx="3209916" cy="139537"/>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Dashboard</a:t>
                </a:r>
              </a:p>
            </p:txBody>
          </p:sp>
        </p:grpSp>
        <p:sp>
          <p:nvSpPr>
            <p:cNvPr id="17" name="テキスト ボックス 16"/>
            <p:cNvSpPr txBox="1"/>
            <p:nvPr/>
          </p:nvSpPr>
          <p:spPr>
            <a:xfrm>
              <a:off x="45281" y="6689913"/>
              <a:ext cx="1043876" cy="147284"/>
            </a:xfrm>
            <a:prstGeom prst="rect">
              <a:avLst/>
            </a:prstGeom>
            <a:noFill/>
          </p:spPr>
          <p:txBody>
            <a:bodyPr wrap="none" rtlCol="0">
              <a:spAutoFit/>
            </a:bodyPr>
            <a:lstStyle/>
            <a:p>
              <a:r>
                <a:rPr lang="ja-JP" altLang="en-US" sz="286" noProof="1">
                  <a:latin typeface="Meiryo UI" panose="020B0604030504040204" pitchFamily="50" charset="-128"/>
                  <a:ea typeface="Meiryo UI" panose="020B0604030504040204" pitchFamily="50" charset="-128"/>
                </a:rPr>
                <a:t>Some OSS lists duplicate categories.</a:t>
              </a:r>
            </a:p>
          </p:txBody>
        </p:sp>
      </p:grpSp>
    </p:spTree>
    <p:extLst>
      <p:ext uri="{BB962C8B-B14F-4D97-AF65-F5344CB8AC3E}">
        <p14:creationId xmlns:p14="http://schemas.microsoft.com/office/powerpoint/2010/main" val="21703589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グループ化 14"/>
          <p:cNvGrpSpPr/>
          <p:nvPr/>
        </p:nvGrpSpPr>
        <p:grpSpPr>
          <a:xfrm>
            <a:off x="1569284" y="60809"/>
            <a:ext cx="9051931" cy="6776391"/>
            <a:chOff x="45281" y="60806"/>
            <a:chExt cx="9051931" cy="6776391"/>
          </a:xfrm>
        </p:grpSpPr>
        <p:sp>
          <p:nvSpPr>
            <p:cNvPr id="236" name="Freeform 262"/>
            <p:cNvSpPr>
              <a:spLocks noChangeArrowheads="1"/>
            </p:cNvSpPr>
            <p:nvPr/>
          </p:nvSpPr>
          <p:spPr bwMode="auto">
            <a:xfrm>
              <a:off x="3052460" y="370910"/>
              <a:ext cx="3002005" cy="2748971"/>
            </a:xfrm>
            <a:custGeom>
              <a:avLst/>
              <a:gdLst>
                <a:gd name="T0" fmla="*/ 2657 w 2658"/>
                <a:gd name="T1" fmla="*/ 3074 h 3075"/>
                <a:gd name="T2" fmla="*/ 0 w 2658"/>
                <a:gd name="T3" fmla="*/ 3074 h 3075"/>
                <a:gd name="T4" fmla="*/ 0 w 2658"/>
                <a:gd name="T5" fmla="*/ 0 h 3075"/>
                <a:gd name="T6" fmla="*/ 2657 w 2658"/>
                <a:gd name="T7" fmla="*/ 0 h 3075"/>
                <a:gd name="T8" fmla="*/ 2657 w 2658"/>
                <a:gd name="T9" fmla="*/ 3074 h 3075"/>
              </a:gdLst>
              <a:ahLst/>
              <a:cxnLst>
                <a:cxn ang="0">
                  <a:pos x="T0" y="T1"/>
                </a:cxn>
                <a:cxn ang="0">
                  <a:pos x="T2" y="T3"/>
                </a:cxn>
                <a:cxn ang="0">
                  <a:pos x="T4" y="T5"/>
                </a:cxn>
                <a:cxn ang="0">
                  <a:pos x="T6" y="T7"/>
                </a:cxn>
                <a:cxn ang="0">
                  <a:pos x="T8" y="T9"/>
                </a:cxn>
              </a:cxnLst>
              <a:rect l="0" t="0" r="r" b="b"/>
              <a:pathLst>
                <a:path w="2658" h="3075">
                  <a:moveTo>
                    <a:pt x="2657" y="3074"/>
                  </a:moveTo>
                  <a:lnTo>
                    <a:pt x="0" y="3074"/>
                  </a:lnTo>
                  <a:lnTo>
                    <a:pt x="0" y="0"/>
                  </a:lnTo>
                  <a:lnTo>
                    <a:pt x="2657" y="0"/>
                  </a:lnTo>
                  <a:lnTo>
                    <a:pt x="2657" y="3074"/>
                  </a:lnTo>
                </a:path>
              </a:pathLst>
            </a:custGeom>
            <a:solidFill>
              <a:schemeClr val="accent2">
                <a:lumMod val="20000"/>
                <a:lumOff val="80000"/>
              </a:schemeClr>
            </a:solidFill>
            <a:ln w="9525" cap="flat">
              <a:solidFill>
                <a:schemeClr val="tx1"/>
              </a:solidFill>
              <a:round/>
              <a:headEnd/>
              <a:tailEnd/>
            </a:ln>
            <a:effectLst/>
          </p:spPr>
          <p:txBody>
            <a:bodyPr wrap="none" lIns="82943" tIns="41471" rIns="82943" bIns="41471" anchor="t"/>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Big Data</a:t>
              </a:r>
            </a:p>
          </p:txBody>
        </p:sp>
        <p:sp>
          <p:nvSpPr>
            <p:cNvPr id="14" name="Freeform 297"/>
            <p:cNvSpPr>
              <a:spLocks noChangeArrowheads="1"/>
            </p:cNvSpPr>
            <p:nvPr/>
          </p:nvSpPr>
          <p:spPr bwMode="auto">
            <a:xfrm>
              <a:off x="6171524" y="905325"/>
              <a:ext cx="2849569" cy="2985056"/>
            </a:xfrm>
            <a:custGeom>
              <a:avLst/>
              <a:gdLst>
                <a:gd name="T0" fmla="*/ 8098 w 8099"/>
                <a:gd name="T1" fmla="*/ 5292 h 5293"/>
                <a:gd name="T2" fmla="*/ 0 w 8099"/>
                <a:gd name="T3" fmla="*/ 5292 h 5293"/>
                <a:gd name="T4" fmla="*/ 0 w 8099"/>
                <a:gd name="T5" fmla="*/ 0 h 5293"/>
                <a:gd name="T6" fmla="*/ 8098 w 8099"/>
                <a:gd name="T7" fmla="*/ 0 h 5293"/>
                <a:gd name="T8" fmla="*/ 8098 w 8099"/>
                <a:gd name="T9" fmla="*/ 5292 h 5293"/>
              </a:gdLst>
              <a:ahLst/>
              <a:cxnLst>
                <a:cxn ang="0">
                  <a:pos x="T0" y="T1"/>
                </a:cxn>
                <a:cxn ang="0">
                  <a:pos x="T2" y="T3"/>
                </a:cxn>
                <a:cxn ang="0">
                  <a:pos x="T4" y="T5"/>
                </a:cxn>
                <a:cxn ang="0">
                  <a:pos x="T6" y="T7"/>
                </a:cxn>
                <a:cxn ang="0">
                  <a:pos x="T8" y="T9"/>
                </a:cxn>
              </a:cxnLst>
              <a:rect l="0" t="0" r="r" b="b"/>
              <a:pathLst>
                <a:path w="8099" h="5293">
                  <a:moveTo>
                    <a:pt x="8098" y="5292"/>
                  </a:moveTo>
                  <a:lnTo>
                    <a:pt x="0" y="5292"/>
                  </a:lnTo>
                  <a:lnTo>
                    <a:pt x="0" y="0"/>
                  </a:lnTo>
                  <a:lnTo>
                    <a:pt x="8098" y="0"/>
                  </a:lnTo>
                  <a:lnTo>
                    <a:pt x="8098" y="5292"/>
                  </a:lnTo>
                </a:path>
              </a:pathLst>
            </a:custGeom>
            <a:solidFill>
              <a:srgbClr val="C6BFDF"/>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Development support</a:t>
              </a:r>
            </a:p>
          </p:txBody>
        </p:sp>
        <p:sp>
          <p:nvSpPr>
            <p:cNvPr id="18" name="Freeform 1"/>
            <p:cNvSpPr>
              <a:spLocks noChangeArrowheads="1"/>
            </p:cNvSpPr>
            <p:nvPr/>
          </p:nvSpPr>
          <p:spPr bwMode="auto">
            <a:xfrm>
              <a:off x="45783" y="60806"/>
              <a:ext cx="9051429" cy="6762857"/>
            </a:xfrm>
            <a:custGeom>
              <a:avLst/>
              <a:gdLst>
                <a:gd name="T0" fmla="*/ 110 w 26729"/>
                <a:gd name="T1" fmla="*/ 11 h 16277"/>
                <a:gd name="T2" fmla="*/ 110 w 26729"/>
                <a:gd name="T3" fmla="*/ 1 h 16277"/>
                <a:gd name="T4" fmla="*/ 56 w 26729"/>
                <a:gd name="T5" fmla="*/ 14 h 16277"/>
                <a:gd name="T6" fmla="*/ 18 w 26729"/>
                <a:gd name="T7" fmla="*/ 47 h 16277"/>
                <a:gd name="T8" fmla="*/ 1 w 26729"/>
                <a:gd name="T9" fmla="*/ 110 h 16277"/>
                <a:gd name="T10" fmla="*/ 1 w 26729"/>
                <a:gd name="T11" fmla="*/ 16166 h 16277"/>
                <a:gd name="T12" fmla="*/ 14 w 26729"/>
                <a:gd name="T13" fmla="*/ 16220 h 16277"/>
                <a:gd name="T14" fmla="*/ 47 w 26729"/>
                <a:gd name="T15" fmla="*/ 16258 h 16277"/>
                <a:gd name="T16" fmla="*/ 110 w 26729"/>
                <a:gd name="T17" fmla="*/ 16276 h 16277"/>
                <a:gd name="T18" fmla="*/ 26618 w 26729"/>
                <a:gd name="T19" fmla="*/ 16276 h 16277"/>
                <a:gd name="T20" fmla="*/ 26672 w 26729"/>
                <a:gd name="T21" fmla="*/ 16262 h 16277"/>
                <a:gd name="T22" fmla="*/ 26711 w 26729"/>
                <a:gd name="T23" fmla="*/ 16229 h 16277"/>
                <a:gd name="T24" fmla="*/ 26728 w 26729"/>
                <a:gd name="T25" fmla="*/ 16166 h 16277"/>
                <a:gd name="T26" fmla="*/ 26728 w 26729"/>
                <a:gd name="T27" fmla="*/ 110 h 16277"/>
                <a:gd name="T28" fmla="*/ 26714 w 26729"/>
                <a:gd name="T29" fmla="*/ 56 h 16277"/>
                <a:gd name="T30" fmla="*/ 26682 w 26729"/>
                <a:gd name="T31" fmla="*/ 18 h 16277"/>
                <a:gd name="T32" fmla="*/ 26618 w 26729"/>
                <a:gd name="T33" fmla="*/ 1 h 16277"/>
                <a:gd name="T34" fmla="*/ 110 w 26729"/>
                <a:gd name="T35" fmla="*/ 1 h 16277"/>
                <a:gd name="T36" fmla="*/ 110 w 26729"/>
                <a:gd name="T37" fmla="*/ 11 h 16277"/>
                <a:gd name="T38" fmla="*/ 110 w 26729"/>
                <a:gd name="T39" fmla="*/ 20 h 16277"/>
                <a:gd name="T40" fmla="*/ 26618 w 26729"/>
                <a:gd name="T41" fmla="*/ 20 h 16277"/>
                <a:gd name="T42" fmla="*/ 26670 w 26729"/>
                <a:gd name="T43" fmla="*/ 34 h 16277"/>
                <a:gd name="T44" fmla="*/ 26703 w 26729"/>
                <a:gd name="T45" fmla="*/ 81 h 16277"/>
                <a:gd name="T46" fmla="*/ 26708 w 26729"/>
                <a:gd name="T47" fmla="*/ 102 h 16277"/>
                <a:gd name="T48" fmla="*/ 26708 w 26729"/>
                <a:gd name="T49" fmla="*/ 108 h 16277"/>
                <a:gd name="T50" fmla="*/ 26708 w 26729"/>
                <a:gd name="T51" fmla="*/ 110 h 16277"/>
                <a:gd name="T52" fmla="*/ 26708 w 26729"/>
                <a:gd name="T53" fmla="*/ 16166 h 16277"/>
                <a:gd name="T54" fmla="*/ 26694 w 26729"/>
                <a:gd name="T55" fmla="*/ 16218 h 16277"/>
                <a:gd name="T56" fmla="*/ 26647 w 26729"/>
                <a:gd name="T57" fmla="*/ 16251 h 16277"/>
                <a:gd name="T58" fmla="*/ 26627 w 26729"/>
                <a:gd name="T59" fmla="*/ 16255 h 16277"/>
                <a:gd name="T60" fmla="*/ 26620 w 26729"/>
                <a:gd name="T61" fmla="*/ 16255 h 16277"/>
                <a:gd name="T62" fmla="*/ 26619 w 26729"/>
                <a:gd name="T63" fmla="*/ 16255 h 16277"/>
                <a:gd name="T64" fmla="*/ 26618 w 26729"/>
                <a:gd name="T65" fmla="*/ 16255 h 16277"/>
                <a:gd name="T66" fmla="*/ 110 w 26729"/>
                <a:gd name="T67" fmla="*/ 16255 h 16277"/>
                <a:gd name="T68" fmla="*/ 58 w 26729"/>
                <a:gd name="T69" fmla="*/ 16242 h 16277"/>
                <a:gd name="T70" fmla="*/ 26 w 26729"/>
                <a:gd name="T71" fmla="*/ 16195 h 16277"/>
                <a:gd name="T72" fmla="*/ 21 w 26729"/>
                <a:gd name="T73" fmla="*/ 16174 h 16277"/>
                <a:gd name="T74" fmla="*/ 21 w 26729"/>
                <a:gd name="T75" fmla="*/ 16168 h 16277"/>
                <a:gd name="T76" fmla="*/ 20 w 26729"/>
                <a:gd name="T77" fmla="*/ 16167 h 16277"/>
                <a:gd name="T78" fmla="*/ 20 w 26729"/>
                <a:gd name="T79" fmla="*/ 16166 h 16277"/>
                <a:gd name="T80" fmla="*/ 20 w 26729"/>
                <a:gd name="T81" fmla="*/ 110 h 16277"/>
                <a:gd name="T82" fmla="*/ 34 w 26729"/>
                <a:gd name="T83" fmla="*/ 58 h 16277"/>
                <a:gd name="T84" fmla="*/ 81 w 26729"/>
                <a:gd name="T85" fmla="*/ 26 h 16277"/>
                <a:gd name="T86" fmla="*/ 102 w 26729"/>
                <a:gd name="T87" fmla="*/ 21 h 16277"/>
                <a:gd name="T88" fmla="*/ 108 w 26729"/>
                <a:gd name="T89" fmla="*/ 21 h 16277"/>
                <a:gd name="T90" fmla="*/ 110 w 26729"/>
                <a:gd name="T91" fmla="*/ 20 h 16277"/>
                <a:gd name="T92" fmla="*/ 110 w 26729"/>
                <a:gd name="T93" fmla="*/ 11 h 16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729" h="16277">
                  <a:moveTo>
                    <a:pt x="110" y="11"/>
                  </a:moveTo>
                  <a:lnTo>
                    <a:pt x="110" y="1"/>
                  </a:lnTo>
                  <a:cubicBezTo>
                    <a:pt x="109" y="1"/>
                    <a:pt x="83" y="0"/>
                    <a:pt x="56" y="14"/>
                  </a:cubicBezTo>
                  <a:cubicBezTo>
                    <a:pt x="42" y="21"/>
                    <a:pt x="28" y="31"/>
                    <a:pt x="18" y="47"/>
                  </a:cubicBezTo>
                  <a:cubicBezTo>
                    <a:pt x="8" y="63"/>
                    <a:pt x="0" y="84"/>
                    <a:pt x="1" y="110"/>
                  </a:cubicBezTo>
                  <a:lnTo>
                    <a:pt x="1" y="16166"/>
                  </a:lnTo>
                  <a:cubicBezTo>
                    <a:pt x="1" y="16167"/>
                    <a:pt x="0" y="16193"/>
                    <a:pt x="14" y="16220"/>
                  </a:cubicBezTo>
                  <a:cubicBezTo>
                    <a:pt x="21" y="16234"/>
                    <a:pt x="31" y="16248"/>
                    <a:pt x="47" y="16258"/>
                  </a:cubicBezTo>
                  <a:cubicBezTo>
                    <a:pt x="63" y="16268"/>
                    <a:pt x="84" y="16276"/>
                    <a:pt x="110" y="16276"/>
                  </a:cubicBezTo>
                  <a:lnTo>
                    <a:pt x="26618" y="16276"/>
                  </a:lnTo>
                  <a:cubicBezTo>
                    <a:pt x="26620" y="16275"/>
                    <a:pt x="26645" y="16276"/>
                    <a:pt x="26672" y="16262"/>
                  </a:cubicBezTo>
                  <a:cubicBezTo>
                    <a:pt x="26686" y="16255"/>
                    <a:pt x="26700" y="16245"/>
                    <a:pt x="26711" y="16229"/>
                  </a:cubicBezTo>
                  <a:cubicBezTo>
                    <a:pt x="26721" y="16213"/>
                    <a:pt x="26728" y="16192"/>
                    <a:pt x="26728" y="16166"/>
                  </a:cubicBezTo>
                  <a:lnTo>
                    <a:pt x="26728" y="110"/>
                  </a:lnTo>
                  <a:cubicBezTo>
                    <a:pt x="26727" y="109"/>
                    <a:pt x="26728" y="83"/>
                    <a:pt x="26714" y="56"/>
                  </a:cubicBezTo>
                  <a:cubicBezTo>
                    <a:pt x="26708" y="42"/>
                    <a:pt x="26697" y="28"/>
                    <a:pt x="26682" y="18"/>
                  </a:cubicBezTo>
                  <a:cubicBezTo>
                    <a:pt x="26666" y="8"/>
                    <a:pt x="26645" y="0"/>
                    <a:pt x="26618" y="1"/>
                  </a:cubicBezTo>
                  <a:lnTo>
                    <a:pt x="110" y="1"/>
                  </a:lnTo>
                  <a:lnTo>
                    <a:pt x="110" y="11"/>
                  </a:lnTo>
                  <a:lnTo>
                    <a:pt x="110" y="20"/>
                  </a:lnTo>
                  <a:lnTo>
                    <a:pt x="26618" y="20"/>
                  </a:lnTo>
                  <a:cubicBezTo>
                    <a:pt x="26642" y="21"/>
                    <a:pt x="26658" y="26"/>
                    <a:pt x="26670" y="34"/>
                  </a:cubicBezTo>
                  <a:cubicBezTo>
                    <a:pt x="26689" y="47"/>
                    <a:pt x="26698" y="65"/>
                    <a:pt x="26703" y="81"/>
                  </a:cubicBezTo>
                  <a:cubicBezTo>
                    <a:pt x="26706" y="89"/>
                    <a:pt x="26707" y="97"/>
                    <a:pt x="26708" y="102"/>
                  </a:cubicBezTo>
                  <a:cubicBezTo>
                    <a:pt x="26708" y="104"/>
                    <a:pt x="26708" y="106"/>
                    <a:pt x="26708" y="108"/>
                  </a:cubicBezTo>
                  <a:lnTo>
                    <a:pt x="26708" y="110"/>
                  </a:lnTo>
                  <a:lnTo>
                    <a:pt x="26708" y="16166"/>
                  </a:lnTo>
                  <a:cubicBezTo>
                    <a:pt x="26708" y="16190"/>
                    <a:pt x="26702" y="16206"/>
                    <a:pt x="26694" y="16218"/>
                  </a:cubicBezTo>
                  <a:cubicBezTo>
                    <a:pt x="26682" y="16237"/>
                    <a:pt x="26663" y="16246"/>
                    <a:pt x="26647" y="16251"/>
                  </a:cubicBezTo>
                  <a:cubicBezTo>
                    <a:pt x="26639" y="16253"/>
                    <a:pt x="26631" y="16254"/>
                    <a:pt x="26627" y="16255"/>
                  </a:cubicBezTo>
                  <a:cubicBezTo>
                    <a:pt x="26624" y="16255"/>
                    <a:pt x="26622" y="16255"/>
                    <a:pt x="26620" y="16255"/>
                  </a:cubicBezTo>
                  <a:lnTo>
                    <a:pt x="26619" y="16255"/>
                  </a:lnTo>
                  <a:lnTo>
                    <a:pt x="26618" y="16255"/>
                  </a:lnTo>
                  <a:lnTo>
                    <a:pt x="110" y="16255"/>
                  </a:lnTo>
                  <a:cubicBezTo>
                    <a:pt x="86" y="16255"/>
                    <a:pt x="71" y="16250"/>
                    <a:pt x="58" y="16242"/>
                  </a:cubicBezTo>
                  <a:cubicBezTo>
                    <a:pt x="39" y="16229"/>
                    <a:pt x="30" y="16211"/>
                    <a:pt x="26" y="16195"/>
                  </a:cubicBezTo>
                  <a:cubicBezTo>
                    <a:pt x="23" y="16187"/>
                    <a:pt x="22" y="16179"/>
                    <a:pt x="21" y="16174"/>
                  </a:cubicBezTo>
                  <a:cubicBezTo>
                    <a:pt x="21" y="16172"/>
                    <a:pt x="21" y="16170"/>
                    <a:pt x="21" y="16168"/>
                  </a:cubicBezTo>
                  <a:lnTo>
                    <a:pt x="20" y="16167"/>
                  </a:lnTo>
                  <a:lnTo>
                    <a:pt x="20" y="16166"/>
                  </a:lnTo>
                  <a:lnTo>
                    <a:pt x="20" y="110"/>
                  </a:lnTo>
                  <a:cubicBezTo>
                    <a:pt x="21" y="86"/>
                    <a:pt x="26" y="71"/>
                    <a:pt x="34" y="58"/>
                  </a:cubicBezTo>
                  <a:cubicBezTo>
                    <a:pt x="47" y="39"/>
                    <a:pt x="65" y="30"/>
                    <a:pt x="81" y="26"/>
                  </a:cubicBezTo>
                  <a:cubicBezTo>
                    <a:pt x="89" y="23"/>
                    <a:pt x="96" y="22"/>
                    <a:pt x="102" y="21"/>
                  </a:cubicBezTo>
                  <a:cubicBezTo>
                    <a:pt x="104" y="21"/>
                    <a:pt x="106" y="21"/>
                    <a:pt x="108" y="21"/>
                  </a:cubicBezTo>
                  <a:lnTo>
                    <a:pt x="110" y="20"/>
                  </a:lnTo>
                  <a:lnTo>
                    <a:pt x="110" y="11"/>
                  </a:lnTo>
                </a:path>
              </a:pathLst>
            </a:custGeom>
            <a:solidFill>
              <a:srgbClr val="00A6E7"/>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pPr algn="l"/>
              <a:r>
                <a:rPr lang="en-US" altLang="ja-JP" sz="1029" noProof="1">
                  <a:latin typeface="Meiryo UI" panose="020B0604030504040204" pitchFamily="50" charset="-128"/>
                  <a:ea typeface="Meiryo UI" panose="020B0604030504040204" pitchFamily="50" charset="-128"/>
                  <a:cs typeface="Meiryo UI" panose="020B0604030504040204" pitchFamily="50" charset="-128"/>
                </a:rPr>
                <a:t>OSS bird's-eye view 2019 (2019/4/19)</a:t>
              </a:r>
              <a:endParaRPr lang="ja-JP" altLang="en-US" sz="1029"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Freeform 50"/>
            <p:cNvSpPr>
              <a:spLocks noChangeArrowheads="1"/>
            </p:cNvSpPr>
            <p:nvPr/>
          </p:nvSpPr>
          <p:spPr bwMode="auto">
            <a:xfrm>
              <a:off x="104173" y="368659"/>
              <a:ext cx="2862826" cy="1805844"/>
            </a:xfrm>
            <a:custGeom>
              <a:avLst/>
              <a:gdLst>
                <a:gd name="T0" fmla="*/ 8335 w 8336"/>
                <a:gd name="T1" fmla="*/ 4819 h 4820"/>
                <a:gd name="T2" fmla="*/ 0 w 8336"/>
                <a:gd name="T3" fmla="*/ 4819 h 4820"/>
                <a:gd name="T4" fmla="*/ 0 w 8336"/>
                <a:gd name="T5" fmla="*/ 0 h 4820"/>
                <a:gd name="T6" fmla="*/ 8335 w 8336"/>
                <a:gd name="T7" fmla="*/ 0 h 4820"/>
                <a:gd name="T8" fmla="*/ 8335 w 8336"/>
                <a:gd name="T9" fmla="*/ 4819 h 4820"/>
              </a:gdLst>
              <a:ahLst/>
              <a:cxnLst>
                <a:cxn ang="0">
                  <a:pos x="T0" y="T1"/>
                </a:cxn>
                <a:cxn ang="0">
                  <a:pos x="T2" y="T3"/>
                </a:cxn>
                <a:cxn ang="0">
                  <a:pos x="T4" y="T5"/>
                </a:cxn>
                <a:cxn ang="0">
                  <a:pos x="T6" y="T7"/>
                </a:cxn>
                <a:cxn ang="0">
                  <a:pos x="T8" y="T9"/>
                </a:cxn>
              </a:cxnLst>
              <a:rect l="0" t="0" r="r" b="b"/>
              <a:pathLst>
                <a:path w="8336" h="4820">
                  <a:moveTo>
                    <a:pt x="8335" y="4819"/>
                  </a:moveTo>
                  <a:lnTo>
                    <a:pt x="0" y="4819"/>
                  </a:lnTo>
                  <a:lnTo>
                    <a:pt x="0" y="0"/>
                  </a:lnTo>
                  <a:lnTo>
                    <a:pt x="8335" y="0"/>
                  </a:lnTo>
                  <a:lnTo>
                    <a:pt x="8335" y="4819"/>
                  </a:lnTo>
                </a:path>
              </a:pathLst>
            </a:custGeom>
            <a:solidFill>
              <a:srgbClr val="FCD697"/>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Desktop business applications</a:t>
              </a:r>
            </a:p>
          </p:txBody>
        </p:sp>
        <p:sp>
          <p:nvSpPr>
            <p:cNvPr id="7" name="Freeform 196"/>
            <p:cNvSpPr>
              <a:spLocks noChangeArrowheads="1"/>
            </p:cNvSpPr>
            <p:nvPr/>
          </p:nvSpPr>
          <p:spPr bwMode="auto">
            <a:xfrm>
              <a:off x="104174" y="4250858"/>
              <a:ext cx="1921323" cy="2425521"/>
            </a:xfrm>
            <a:custGeom>
              <a:avLst/>
              <a:gdLst>
                <a:gd name="T0" fmla="*/ 8335 w 8336"/>
                <a:gd name="T1" fmla="*/ 3826 h 3827"/>
                <a:gd name="T2" fmla="*/ 0 w 8336"/>
                <a:gd name="T3" fmla="*/ 3826 h 3827"/>
                <a:gd name="T4" fmla="*/ 0 w 8336"/>
                <a:gd name="T5" fmla="*/ 0 h 3827"/>
                <a:gd name="T6" fmla="*/ 8335 w 8336"/>
                <a:gd name="T7" fmla="*/ 0 h 3827"/>
                <a:gd name="T8" fmla="*/ 8335 w 8336"/>
                <a:gd name="T9" fmla="*/ 3826 h 3827"/>
              </a:gdLst>
              <a:ahLst/>
              <a:cxnLst>
                <a:cxn ang="0">
                  <a:pos x="T0" y="T1"/>
                </a:cxn>
                <a:cxn ang="0">
                  <a:pos x="T2" y="T3"/>
                </a:cxn>
                <a:cxn ang="0">
                  <a:pos x="T4" y="T5"/>
                </a:cxn>
                <a:cxn ang="0">
                  <a:pos x="T6" y="T7"/>
                </a:cxn>
                <a:cxn ang="0">
                  <a:pos x="T8" y="T9"/>
                </a:cxn>
              </a:cxnLst>
              <a:rect l="0" t="0" r="r" b="b"/>
              <a:pathLst>
                <a:path w="8336" h="3827">
                  <a:moveTo>
                    <a:pt x="8335" y="3826"/>
                  </a:moveTo>
                  <a:lnTo>
                    <a:pt x="0" y="3826"/>
                  </a:lnTo>
                  <a:lnTo>
                    <a:pt x="0" y="0"/>
                  </a:lnTo>
                  <a:lnTo>
                    <a:pt x="8335" y="0"/>
                  </a:lnTo>
                  <a:lnTo>
                    <a:pt x="8335" y="3826"/>
                  </a:lnTo>
                </a:path>
              </a:pathLst>
            </a:custGeom>
            <a:solidFill>
              <a:srgbClr val="F3F8FC"/>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Operations management</a:t>
              </a:r>
            </a:p>
          </p:txBody>
        </p:sp>
        <p:sp>
          <p:nvSpPr>
            <p:cNvPr id="10" name="Freeform 368"/>
            <p:cNvSpPr>
              <a:spLocks noChangeArrowheads="1"/>
            </p:cNvSpPr>
            <p:nvPr/>
          </p:nvSpPr>
          <p:spPr bwMode="auto">
            <a:xfrm>
              <a:off x="6162508" y="3923616"/>
              <a:ext cx="2858585" cy="1739236"/>
            </a:xfrm>
            <a:custGeom>
              <a:avLst/>
              <a:gdLst>
                <a:gd name="T0" fmla="*/ 8098 w 8099"/>
                <a:gd name="T1" fmla="*/ 4327 h 4328"/>
                <a:gd name="T2" fmla="*/ 0 w 8099"/>
                <a:gd name="T3" fmla="*/ 4327 h 4328"/>
                <a:gd name="T4" fmla="*/ 0 w 8099"/>
                <a:gd name="T5" fmla="*/ 0 h 4328"/>
                <a:gd name="T6" fmla="*/ 8098 w 8099"/>
                <a:gd name="T7" fmla="*/ 0 h 4328"/>
                <a:gd name="T8" fmla="*/ 8098 w 8099"/>
                <a:gd name="T9" fmla="*/ 4327 h 4328"/>
              </a:gdLst>
              <a:ahLst/>
              <a:cxnLst>
                <a:cxn ang="0">
                  <a:pos x="T0" y="T1"/>
                </a:cxn>
                <a:cxn ang="0">
                  <a:pos x="T2" y="T3"/>
                </a:cxn>
                <a:cxn ang="0">
                  <a:pos x="T4" y="T5"/>
                </a:cxn>
                <a:cxn ang="0">
                  <a:pos x="T6" y="T7"/>
                </a:cxn>
                <a:cxn ang="0">
                  <a:pos x="T8" y="T9"/>
                </a:cxn>
              </a:cxnLst>
              <a:rect l="0" t="0" r="r" b="b"/>
              <a:pathLst>
                <a:path w="8099" h="4328">
                  <a:moveTo>
                    <a:pt x="8098" y="4327"/>
                  </a:moveTo>
                  <a:lnTo>
                    <a:pt x="0" y="4327"/>
                  </a:lnTo>
                  <a:lnTo>
                    <a:pt x="0" y="0"/>
                  </a:lnTo>
                  <a:lnTo>
                    <a:pt x="8098" y="0"/>
                  </a:lnTo>
                  <a:lnTo>
                    <a:pt x="8098" y="4327"/>
                  </a:lnTo>
                </a:path>
              </a:pathLst>
            </a:custGeom>
            <a:solidFill>
              <a:srgbClr val="F0BFA6"/>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Security</a:t>
              </a:r>
            </a:p>
          </p:txBody>
        </p:sp>
        <p:sp>
          <p:nvSpPr>
            <p:cNvPr id="11" name="Freeform 429"/>
            <p:cNvSpPr>
              <a:spLocks noChangeArrowheads="1"/>
            </p:cNvSpPr>
            <p:nvPr/>
          </p:nvSpPr>
          <p:spPr bwMode="auto">
            <a:xfrm>
              <a:off x="6162508" y="5686812"/>
              <a:ext cx="2858585" cy="1084600"/>
            </a:xfrm>
            <a:custGeom>
              <a:avLst/>
              <a:gdLst>
                <a:gd name="T0" fmla="*/ 8098 w 8099"/>
                <a:gd name="T1" fmla="*/ 3044 h 3045"/>
                <a:gd name="T2" fmla="*/ 0 w 8099"/>
                <a:gd name="T3" fmla="*/ 3044 h 3045"/>
                <a:gd name="T4" fmla="*/ 0 w 8099"/>
                <a:gd name="T5" fmla="*/ 0 h 3045"/>
                <a:gd name="T6" fmla="*/ 8098 w 8099"/>
                <a:gd name="T7" fmla="*/ 0 h 3045"/>
                <a:gd name="T8" fmla="*/ 8098 w 8099"/>
                <a:gd name="T9" fmla="*/ 3044 h 3045"/>
              </a:gdLst>
              <a:ahLst/>
              <a:cxnLst>
                <a:cxn ang="0">
                  <a:pos x="T0" y="T1"/>
                </a:cxn>
                <a:cxn ang="0">
                  <a:pos x="T2" y="T3"/>
                </a:cxn>
                <a:cxn ang="0">
                  <a:pos x="T4" y="T5"/>
                </a:cxn>
                <a:cxn ang="0">
                  <a:pos x="T6" y="T7"/>
                </a:cxn>
                <a:cxn ang="0">
                  <a:pos x="T8" y="T9"/>
                </a:cxn>
              </a:cxnLst>
              <a:rect l="0" t="0" r="r" b="b"/>
              <a:pathLst>
                <a:path w="8099" h="3045">
                  <a:moveTo>
                    <a:pt x="8098" y="3044"/>
                  </a:moveTo>
                  <a:lnTo>
                    <a:pt x="0" y="3044"/>
                  </a:lnTo>
                  <a:lnTo>
                    <a:pt x="0" y="0"/>
                  </a:lnTo>
                  <a:lnTo>
                    <a:pt x="8098" y="0"/>
                  </a:lnTo>
                  <a:lnTo>
                    <a:pt x="8098" y="3044"/>
                  </a:lnTo>
                </a:path>
              </a:pathLst>
            </a:custGeom>
            <a:solidFill>
              <a:srgbClr val="E6E6E7"/>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File servers, mail servers, etc.</a:t>
              </a:r>
              <a:r>
                <a:rPr lang="ja-JP" altLang="en-US" sz="457">
                  <a:latin typeface="Meiryo UI" panose="020B0604030504040204" pitchFamily="50" charset="-128"/>
                  <a:ea typeface="Meiryo UI" panose="020B0604030504040204" pitchFamily="50" charset="-128"/>
                  <a:cs typeface="Meiryo UI" panose="020B0604030504040204" pitchFamily="50" charset="-128"/>
                </a:rPr>
                <a:t>　　</a:t>
              </a:r>
              <a:endParaRPr lang="en-US" altLang="ja-JP" sz="457" dirty="0">
                <a:solidFill>
                  <a:schemeClr val="accent2"/>
                </a:solidFill>
                <a:latin typeface="Meiryo UI" panose="020B0604030504040204" pitchFamily="50" charset="-128"/>
                <a:ea typeface="Meiryo UI" panose="020B0604030504040204" pitchFamily="50" charset="-128"/>
                <a:cs typeface="Meiryo UI" panose="020B0604030504040204" pitchFamily="50" charset="-128"/>
              </a:endParaRPr>
            </a:p>
            <a:p>
              <a:endParaRPr lang="en-US" altLang="ja-JP" sz="457" dirty="0">
                <a:solidFill>
                  <a:schemeClr val="accent2"/>
                </a:solidFill>
                <a:latin typeface="Meiryo UI" panose="020B0604030504040204" pitchFamily="50" charset="-128"/>
                <a:ea typeface="Meiryo UI" panose="020B0604030504040204" pitchFamily="50" charset="-128"/>
                <a:cs typeface="Meiryo UI" panose="020B0604030504040204" pitchFamily="50" charset="-128"/>
              </a:endParaRPr>
            </a:p>
            <a:p>
              <a:endParaRPr lang="ja-JP" altLang="en-US" sz="457" dirty="0">
                <a:solidFill>
                  <a:schemeClr val="accent2"/>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3" name="Freeform 6"/>
            <p:cNvSpPr>
              <a:spLocks noChangeArrowheads="1"/>
            </p:cNvSpPr>
            <p:nvPr/>
          </p:nvSpPr>
          <p:spPr bwMode="auto">
            <a:xfrm>
              <a:off x="2050167" y="4253507"/>
              <a:ext cx="916833" cy="2216368"/>
            </a:xfrm>
            <a:custGeom>
              <a:avLst/>
              <a:gdLst>
                <a:gd name="T0" fmla="*/ 2735 w 2736"/>
                <a:gd name="T1" fmla="*/ 4819 h 4820"/>
                <a:gd name="T2" fmla="*/ 0 w 2736"/>
                <a:gd name="T3" fmla="*/ 4819 h 4820"/>
                <a:gd name="T4" fmla="*/ 0 w 2736"/>
                <a:gd name="T5" fmla="*/ 0 h 4820"/>
                <a:gd name="T6" fmla="*/ 2735 w 2736"/>
                <a:gd name="T7" fmla="*/ 0 h 4820"/>
                <a:gd name="T8" fmla="*/ 2735 w 2736"/>
                <a:gd name="T9" fmla="*/ 4819 h 4820"/>
              </a:gdLst>
              <a:ahLst/>
              <a:cxnLst>
                <a:cxn ang="0">
                  <a:pos x="T0" y="T1"/>
                </a:cxn>
                <a:cxn ang="0">
                  <a:pos x="T2" y="T3"/>
                </a:cxn>
                <a:cxn ang="0">
                  <a:pos x="T4" y="T5"/>
                </a:cxn>
                <a:cxn ang="0">
                  <a:pos x="T6" y="T7"/>
                </a:cxn>
                <a:cxn ang="0">
                  <a:pos x="T8" y="T9"/>
                </a:cxn>
              </a:cxnLst>
              <a:rect l="0" t="0" r="r" b="b"/>
              <a:pathLst>
                <a:path w="2736" h="4820">
                  <a:moveTo>
                    <a:pt x="2735" y="4819"/>
                  </a:moveTo>
                  <a:lnTo>
                    <a:pt x="0" y="4819"/>
                  </a:lnTo>
                  <a:lnTo>
                    <a:pt x="0" y="0"/>
                  </a:lnTo>
                  <a:lnTo>
                    <a:pt x="2735" y="0"/>
                  </a:lnTo>
                  <a:lnTo>
                    <a:pt x="2735" y="4819"/>
                  </a:lnTo>
                </a:path>
              </a:pathLst>
            </a:custGeom>
            <a:solidFill>
              <a:srgbClr val="F4F7F3"/>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Web site construction</a:t>
              </a:r>
            </a:p>
          </p:txBody>
        </p:sp>
        <p:sp>
          <p:nvSpPr>
            <p:cNvPr id="16" name="Freeform 33"/>
            <p:cNvSpPr>
              <a:spLocks noChangeArrowheads="1"/>
            </p:cNvSpPr>
            <p:nvPr/>
          </p:nvSpPr>
          <p:spPr bwMode="auto">
            <a:xfrm>
              <a:off x="3047157" y="3964804"/>
              <a:ext cx="3000177" cy="2816330"/>
            </a:xfrm>
            <a:custGeom>
              <a:avLst/>
              <a:gdLst>
                <a:gd name="T0" fmla="*/ 0 w 3904"/>
                <a:gd name="T1" fmla="*/ 3595 h 3596"/>
                <a:gd name="T2" fmla="*/ 3903 w 3904"/>
                <a:gd name="T3" fmla="*/ 3595 h 3596"/>
                <a:gd name="T4" fmla="*/ 3903 w 3904"/>
                <a:gd name="T5" fmla="*/ 0 h 3596"/>
                <a:gd name="T6" fmla="*/ 0 w 3904"/>
                <a:gd name="T7" fmla="*/ 0 h 3596"/>
                <a:gd name="T8" fmla="*/ 0 w 3904"/>
                <a:gd name="T9" fmla="*/ 3595 h 3596"/>
              </a:gdLst>
              <a:ahLst/>
              <a:cxnLst>
                <a:cxn ang="0">
                  <a:pos x="T0" y="T1"/>
                </a:cxn>
                <a:cxn ang="0">
                  <a:pos x="T2" y="T3"/>
                </a:cxn>
                <a:cxn ang="0">
                  <a:pos x="T4" y="T5"/>
                </a:cxn>
                <a:cxn ang="0">
                  <a:pos x="T6" y="T7"/>
                </a:cxn>
                <a:cxn ang="0">
                  <a:pos x="T8" y="T9"/>
                </a:cxn>
              </a:cxnLst>
              <a:rect l="0" t="0" r="r" b="b"/>
              <a:pathLst>
                <a:path w="3904" h="3596">
                  <a:moveTo>
                    <a:pt x="0" y="3595"/>
                  </a:moveTo>
                  <a:lnTo>
                    <a:pt x="3903" y="3595"/>
                  </a:lnTo>
                  <a:lnTo>
                    <a:pt x="3903" y="0"/>
                  </a:lnTo>
                  <a:lnTo>
                    <a:pt x="0" y="0"/>
                  </a:lnTo>
                  <a:lnTo>
                    <a:pt x="0" y="3595"/>
                  </a:lnTo>
                </a:path>
              </a:pathLst>
            </a:custGeom>
            <a:solidFill>
              <a:srgbClr val="BAD9EA"/>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OS, virtualization, cloud</a:t>
              </a:r>
            </a:p>
          </p:txBody>
        </p:sp>
        <p:grpSp>
          <p:nvGrpSpPr>
            <p:cNvPr id="4" name="グループ化 3"/>
            <p:cNvGrpSpPr/>
            <p:nvPr/>
          </p:nvGrpSpPr>
          <p:grpSpPr>
            <a:xfrm>
              <a:off x="1101829" y="548060"/>
              <a:ext cx="884377" cy="214641"/>
              <a:chOff x="1518262" y="786348"/>
              <a:chExt cx="1249247" cy="300498"/>
            </a:xfrm>
          </p:grpSpPr>
          <p:sp>
            <p:nvSpPr>
              <p:cNvPr id="35" name="正方形/長方形 34"/>
              <p:cNvSpPr/>
              <p:nvPr/>
            </p:nvSpPr>
            <p:spPr bwMode="gray">
              <a:xfrm>
                <a:off x="1518262" y="890223"/>
                <a:ext cx="1249247" cy="196623"/>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2"/>
                  </a:rPr>
                  <a:t>Pentaho</a:t>
                </a:r>
                <a:endParaRPr kumimoji="0" lang="en-US" altLang="ja-JP" sz="457" kern="0" dirty="0">
                  <a:latin typeface="Meiryo UI" pitchFamily="50" charset="-128"/>
                  <a:ea typeface="Meiryo UI" pitchFamily="50" charset="-128"/>
                  <a:cs typeface="Meiryo UI" pitchFamily="50" charset="-128"/>
                </a:endParaRPr>
              </a:p>
            </p:txBody>
          </p:sp>
          <p:sp>
            <p:nvSpPr>
              <p:cNvPr id="36" name="テキスト ボックス 35"/>
              <p:cNvSpPr txBox="1"/>
              <p:nvPr/>
            </p:nvSpPr>
            <p:spPr bwMode="gray">
              <a:xfrm>
                <a:off x="1518262" y="786348"/>
                <a:ext cx="1249247" cy="145232"/>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BA/BI</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 name="グループ化 1"/>
            <p:cNvGrpSpPr/>
            <p:nvPr/>
          </p:nvGrpSpPr>
          <p:grpSpPr>
            <a:xfrm>
              <a:off x="2037341" y="912844"/>
              <a:ext cx="892319" cy="525609"/>
              <a:chOff x="2843368" y="786348"/>
              <a:chExt cx="1249247" cy="697598"/>
            </a:xfrm>
          </p:grpSpPr>
          <p:sp>
            <p:nvSpPr>
              <p:cNvPr id="38" name="正方形/長方形 37"/>
              <p:cNvSpPr/>
              <p:nvPr/>
            </p:nvSpPr>
            <p:spPr bwMode="gray">
              <a:xfrm>
                <a:off x="2843368" y="931507"/>
                <a:ext cx="1249247" cy="552439"/>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3"/>
                  </a:rPr>
                  <a:t>Compiere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4"/>
                  </a:rPr>
                  <a:t>ERP5</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5"/>
                  </a:rPr>
                  <a:t>iDempiere</a:t>
                </a:r>
                <a:endParaRPr kumimoji="0" lang="en-US" altLang="ja-JP" sz="457" kern="0" dirty="0">
                  <a:latin typeface="Meiryo UI" pitchFamily="50" charset="-128"/>
                  <a:ea typeface="Meiryo UI" pitchFamily="50" charset="-128"/>
                  <a:cs typeface="Meiryo UI" pitchFamily="50" charset="-128"/>
                  <a:hlinkClick r:id="rId6"/>
                </a:endParaRPr>
              </a:p>
              <a:p>
                <a:r>
                  <a:rPr kumimoji="0" lang="en-US" altLang="ja-JP" sz="457" kern="0" noProof="1">
                    <a:latin typeface="Meiryo UI" pitchFamily="50" charset="-128"/>
                    <a:ea typeface="Meiryo UI" pitchFamily="50" charset="-128"/>
                    <a:cs typeface="Meiryo UI" pitchFamily="50" charset="-128"/>
                    <a:hlinkClick r:id="rId6"/>
                  </a:rPr>
                  <a:t>Openbravo</a:t>
                </a:r>
                <a:endParaRPr kumimoji="0" lang="en-US" altLang="ja-JP" sz="457" kern="0" dirty="0">
                  <a:latin typeface="Meiryo UI" pitchFamily="50" charset="-128"/>
                  <a:ea typeface="Meiryo UI" pitchFamily="50" charset="-128"/>
                  <a:cs typeface="Meiryo UI" pitchFamily="50" charset="-128"/>
                </a:endParaRPr>
              </a:p>
            </p:txBody>
          </p:sp>
          <p:sp>
            <p:nvSpPr>
              <p:cNvPr id="39" name="テキスト ボックス 38"/>
              <p:cNvSpPr txBox="1"/>
              <p:nvPr/>
            </p:nvSpPr>
            <p:spPr bwMode="gray">
              <a:xfrm>
                <a:off x="2843368" y="786348"/>
                <a:ext cx="1249247" cy="145231"/>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ERP</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40" name="グループ化 39"/>
            <p:cNvGrpSpPr/>
            <p:nvPr/>
          </p:nvGrpSpPr>
          <p:grpSpPr>
            <a:xfrm>
              <a:off x="1100034" y="1041557"/>
              <a:ext cx="886002" cy="295596"/>
              <a:chOff x="5686213" y="1408586"/>
              <a:chExt cx="3218525" cy="375614"/>
            </a:xfrm>
          </p:grpSpPr>
          <p:sp>
            <p:nvSpPr>
              <p:cNvPr id="41" name="正方形/長方形 40"/>
              <p:cNvSpPr/>
              <p:nvPr/>
            </p:nvSpPr>
            <p:spPr bwMode="gray">
              <a:xfrm>
                <a:off x="5686213" y="1518597"/>
                <a:ext cx="3218525" cy="265603"/>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7"/>
                  </a:rPr>
                  <a:t>Apache OpenOffice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8"/>
                  </a:rPr>
                  <a:t>LibreOffice</a:t>
                </a:r>
                <a:endParaRPr kumimoji="0" lang="en-US" altLang="ja-JP" sz="457" kern="0" dirty="0">
                  <a:latin typeface="Meiryo UI" pitchFamily="50" charset="-128"/>
                  <a:ea typeface="Meiryo UI" pitchFamily="50" charset="-128"/>
                  <a:cs typeface="Meiryo UI" pitchFamily="50" charset="-128"/>
                </a:endParaRPr>
              </a:p>
            </p:txBody>
          </p:sp>
          <p:sp>
            <p:nvSpPr>
              <p:cNvPr id="42" name="テキスト ボックス 41"/>
              <p:cNvSpPr txBox="1"/>
              <p:nvPr/>
            </p:nvSpPr>
            <p:spPr bwMode="gray">
              <a:xfrm>
                <a:off x="5686213" y="1408586"/>
                <a:ext cx="3218040" cy="129160"/>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Office Suites</a:t>
                </a:r>
              </a:p>
            </p:txBody>
          </p:sp>
        </p:grpSp>
        <p:grpSp>
          <p:nvGrpSpPr>
            <p:cNvPr id="6" name="グループ化 5"/>
            <p:cNvGrpSpPr/>
            <p:nvPr/>
          </p:nvGrpSpPr>
          <p:grpSpPr>
            <a:xfrm>
              <a:off x="1100034" y="1383221"/>
              <a:ext cx="888090" cy="731493"/>
              <a:chOff x="183020" y="2502725"/>
              <a:chExt cx="1249537" cy="1101116"/>
            </a:xfrm>
          </p:grpSpPr>
          <p:sp>
            <p:nvSpPr>
              <p:cNvPr id="44" name="正方形/長方形 43"/>
              <p:cNvSpPr/>
              <p:nvPr/>
            </p:nvSpPr>
            <p:spPr bwMode="gray">
              <a:xfrm>
                <a:off x="183310" y="2623900"/>
                <a:ext cx="1249247" cy="979941"/>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9"/>
                  </a:rPr>
                  <a:t>Asakusa Framework</a:t>
                </a:r>
                <a:endParaRPr kumimoji="0" lang="en-US" altLang="ja-JP" sz="457" kern="0" dirty="0">
                  <a:latin typeface="Meiryo UI" pitchFamily="50" charset="-128"/>
                  <a:ea typeface="Meiryo UI" pitchFamily="50" charset="-128"/>
                  <a:cs typeface="Meiryo UI" pitchFamily="50" charset="-128"/>
                  <a:hlinkClick r:id="rId10"/>
                </a:endParaRPr>
              </a:p>
              <a:p>
                <a:pPr>
                  <a:defRPr/>
                </a:pPr>
                <a:r>
                  <a:rPr kumimoji="0" lang="en-US" altLang="ja-JP" sz="457" kern="0" noProof="1">
                    <a:latin typeface="Meiryo UI" pitchFamily="50" charset="-128"/>
                    <a:ea typeface="Meiryo UI" pitchFamily="50" charset="-128"/>
                    <a:cs typeface="Meiryo UI" pitchFamily="50" charset="-128"/>
                    <a:hlinkClick r:id="rId11"/>
                  </a:rPr>
                  <a:t>Audacity</a:t>
                </a:r>
                <a:endParaRPr kumimoji="0" lang="en-US" altLang="ja-JP" sz="457" kern="0" dirty="0">
                  <a:latin typeface="Meiryo UI" pitchFamily="50" charset="-128"/>
                  <a:ea typeface="Meiryo UI" pitchFamily="50" charset="-128"/>
                  <a:cs typeface="Meiryo UI" pitchFamily="50" charset="-128"/>
                  <a:hlinkClick r:id="rId12"/>
                </a:endParaRPr>
              </a:p>
              <a:p>
                <a:pPr defTabSz="653156">
                  <a:defRPr/>
                </a:pPr>
                <a:r>
                  <a:rPr kumimoji="0" lang="en-US" altLang="ja-JP" sz="457" kern="0" noProof="1">
                    <a:latin typeface="Meiryo UI" pitchFamily="50" charset="-128"/>
                    <a:ea typeface="Meiryo UI" pitchFamily="50" charset="-128"/>
                    <a:cs typeface="Meiryo UI" pitchFamily="50" charset="-128"/>
                    <a:hlinkClick r:id="rId10"/>
                  </a:rPr>
                  <a:t>Blender</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3"/>
                  </a:rPr>
                  <a:t>Dia</a:t>
                </a:r>
                <a:endParaRPr kumimoji="0" lang="en-US" altLang="ja-JP" sz="457" kern="0" dirty="0">
                  <a:latin typeface="Meiryo UI" pitchFamily="50" charset="-128"/>
                  <a:ea typeface="Meiryo UI" pitchFamily="50" charset="-128"/>
                  <a:cs typeface="Meiryo UI" pitchFamily="50" charset="-128"/>
                </a:endParaRPr>
              </a:p>
              <a:p>
                <a:pPr defTabSz="653156">
                  <a:defRPr/>
                </a:pPr>
                <a:r>
                  <a:rPr lang="en-US" altLang="ja-JP" sz="457" noProof="1">
                    <a:latin typeface="Meiryo UI" panose="020B0604030504040204" pitchFamily="50" charset="-128"/>
                    <a:ea typeface="Meiryo UI" panose="020B0604030504040204" pitchFamily="50" charset="-128"/>
                    <a:hlinkClick r:id="rId14"/>
                  </a:rPr>
                  <a:t>e-Commap</a:t>
                </a:r>
                <a:endParaRPr kumimoji="0" lang="en-US" altLang="ja-JP" sz="100"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5"/>
                  </a:rPr>
                  <a:t>QGIS</a:t>
                </a:r>
                <a:endParaRPr kumimoji="0" lang="en-US" altLang="ja-JP" sz="457" u="sng"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6"/>
                  </a:rPr>
                  <a:t>WEKA</a:t>
                </a:r>
                <a:endParaRPr kumimoji="0" lang="en-US" altLang="ja-JP" sz="457" kern="0" dirty="0">
                  <a:latin typeface="Meiryo UI" pitchFamily="50" charset="-128"/>
                  <a:ea typeface="Meiryo UI" pitchFamily="50" charset="-128"/>
                  <a:cs typeface="Meiryo UI" pitchFamily="50" charset="-128"/>
                </a:endParaRPr>
              </a:p>
            </p:txBody>
          </p:sp>
          <p:sp>
            <p:nvSpPr>
              <p:cNvPr id="45" name="テキスト ボックス 44"/>
              <p:cNvSpPr txBox="1"/>
              <p:nvPr/>
            </p:nvSpPr>
            <p:spPr bwMode="gray">
              <a:xfrm>
                <a:off x="183020" y="2502725"/>
                <a:ext cx="1249247" cy="145161"/>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Professional software (such as CAD)</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3" name="グループ化 2"/>
            <p:cNvGrpSpPr/>
            <p:nvPr/>
          </p:nvGrpSpPr>
          <p:grpSpPr>
            <a:xfrm>
              <a:off x="2034258" y="548057"/>
              <a:ext cx="892319" cy="314547"/>
              <a:chOff x="1513251" y="1435438"/>
              <a:chExt cx="1249247" cy="464147"/>
            </a:xfrm>
          </p:grpSpPr>
          <p:sp>
            <p:nvSpPr>
              <p:cNvPr id="47" name="正方形/長方形 46"/>
              <p:cNvSpPr/>
              <p:nvPr/>
            </p:nvSpPr>
            <p:spPr bwMode="gray">
              <a:xfrm>
                <a:off x="1513251" y="1566871"/>
                <a:ext cx="1249247" cy="332714"/>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17"/>
                  </a:rPr>
                  <a:t>OpenPSA</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8"/>
                  </a:rPr>
                  <a:t>SugarCRM</a:t>
                </a:r>
                <a:endParaRPr kumimoji="0" lang="en-US" altLang="ja-JP" sz="457" kern="0" dirty="0">
                  <a:latin typeface="Meiryo UI" pitchFamily="50" charset="-128"/>
                  <a:ea typeface="Meiryo UI" pitchFamily="50" charset="-128"/>
                  <a:cs typeface="Meiryo UI" pitchFamily="50" charset="-128"/>
                </a:endParaRPr>
              </a:p>
            </p:txBody>
          </p:sp>
          <p:sp>
            <p:nvSpPr>
              <p:cNvPr id="48" name="テキスト ボックス 47"/>
              <p:cNvSpPr txBox="1"/>
              <p:nvPr/>
            </p:nvSpPr>
            <p:spPr bwMode="gray">
              <a:xfrm>
                <a:off x="1513251" y="1435438"/>
                <a:ext cx="1249247" cy="147066"/>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CRM</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2" name="グループ化 11"/>
            <p:cNvGrpSpPr/>
            <p:nvPr/>
          </p:nvGrpSpPr>
          <p:grpSpPr>
            <a:xfrm>
              <a:off x="1099133" y="785049"/>
              <a:ext cx="887075" cy="216516"/>
              <a:chOff x="1528253" y="1740333"/>
              <a:chExt cx="1248650" cy="335737"/>
            </a:xfrm>
          </p:grpSpPr>
          <p:sp>
            <p:nvSpPr>
              <p:cNvPr id="50" name="正方形/長方形 49"/>
              <p:cNvSpPr/>
              <p:nvPr/>
            </p:nvSpPr>
            <p:spPr bwMode="gray">
              <a:xfrm>
                <a:off x="1529523" y="1860596"/>
                <a:ext cx="1247379" cy="215474"/>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19"/>
                  </a:rPr>
                  <a:t>Zimbra</a:t>
                </a:r>
                <a:endParaRPr kumimoji="0" lang="en-US" altLang="ja-JP" sz="457" kern="0" dirty="0">
                  <a:latin typeface="Meiryo UI" pitchFamily="50" charset="-128"/>
                  <a:ea typeface="Meiryo UI" pitchFamily="50" charset="-128"/>
                  <a:cs typeface="Meiryo UI" pitchFamily="50" charset="-128"/>
                </a:endParaRPr>
              </a:p>
            </p:txBody>
          </p:sp>
          <p:sp>
            <p:nvSpPr>
              <p:cNvPr id="51" name="テキスト ボックス 50"/>
              <p:cNvSpPr txBox="1"/>
              <p:nvPr/>
            </p:nvSpPr>
            <p:spPr bwMode="gray">
              <a:xfrm>
                <a:off x="1528253" y="1740333"/>
                <a:ext cx="1248650" cy="153698"/>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Groupware</a:t>
                </a:r>
              </a:p>
            </p:txBody>
          </p:sp>
        </p:grpSp>
        <p:grpSp>
          <p:nvGrpSpPr>
            <p:cNvPr id="27" name="グループ化 26"/>
            <p:cNvGrpSpPr/>
            <p:nvPr/>
          </p:nvGrpSpPr>
          <p:grpSpPr>
            <a:xfrm>
              <a:off x="2036788" y="1898785"/>
              <a:ext cx="889789" cy="206906"/>
              <a:chOff x="2833469" y="2105575"/>
              <a:chExt cx="1249248" cy="289668"/>
            </a:xfrm>
          </p:grpSpPr>
          <p:sp>
            <p:nvSpPr>
              <p:cNvPr id="53" name="正方形/長方形 52"/>
              <p:cNvSpPr/>
              <p:nvPr/>
            </p:nvSpPr>
            <p:spPr bwMode="gray">
              <a:xfrm>
                <a:off x="2833469" y="2209046"/>
                <a:ext cx="1249248" cy="186197"/>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20"/>
                  </a:rPr>
                  <a:t>MosP</a:t>
                </a:r>
                <a:endParaRPr kumimoji="0" lang="en-US" altLang="ja-JP" sz="457" kern="0" dirty="0">
                  <a:latin typeface="Meiryo UI" pitchFamily="50" charset="-128"/>
                  <a:ea typeface="Meiryo UI" pitchFamily="50" charset="-128"/>
                  <a:cs typeface="Meiryo UI" pitchFamily="50" charset="-128"/>
                </a:endParaRPr>
              </a:p>
            </p:txBody>
          </p:sp>
          <p:sp>
            <p:nvSpPr>
              <p:cNvPr id="54" name="テキスト ボックス 53"/>
              <p:cNvSpPr txBox="1"/>
              <p:nvPr/>
            </p:nvSpPr>
            <p:spPr bwMode="gray">
              <a:xfrm>
                <a:off x="2833469" y="2105575"/>
                <a:ext cx="1249247" cy="145232"/>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Personnel and Salary</a:t>
                </a:r>
              </a:p>
            </p:txBody>
          </p:sp>
        </p:grpSp>
        <p:grpSp>
          <p:nvGrpSpPr>
            <p:cNvPr id="55" name="グループ化 54"/>
            <p:cNvGrpSpPr/>
            <p:nvPr/>
          </p:nvGrpSpPr>
          <p:grpSpPr>
            <a:xfrm>
              <a:off x="2036788" y="1476360"/>
              <a:ext cx="889788" cy="388243"/>
              <a:chOff x="5712997" y="1408586"/>
              <a:chExt cx="3201234" cy="493341"/>
            </a:xfrm>
          </p:grpSpPr>
          <p:sp>
            <p:nvSpPr>
              <p:cNvPr id="56" name="正方形/長方形 55"/>
              <p:cNvSpPr/>
              <p:nvPr/>
            </p:nvSpPr>
            <p:spPr bwMode="gray">
              <a:xfrm>
                <a:off x="5713747" y="1509584"/>
                <a:ext cx="3200484" cy="392343"/>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21"/>
                  </a:rPr>
                  <a:t>Asterisk</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2"/>
                  </a:rPr>
                  <a:t>LimeSurvey</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3"/>
                  </a:rPr>
                  <a:t>OTRS</a:t>
                </a:r>
                <a:endParaRPr kumimoji="0" lang="en-US" altLang="ja-JP" sz="457" kern="0" dirty="0">
                  <a:latin typeface="Meiryo UI" pitchFamily="50" charset="-128"/>
                  <a:ea typeface="Meiryo UI" pitchFamily="50" charset="-128"/>
                  <a:cs typeface="Meiryo UI" pitchFamily="50" charset="-128"/>
                </a:endParaRPr>
              </a:p>
            </p:txBody>
          </p:sp>
          <p:sp>
            <p:nvSpPr>
              <p:cNvPr id="57" name="テキスト ボックス 56"/>
              <p:cNvSpPr txBox="1"/>
              <p:nvPr/>
            </p:nvSpPr>
            <p:spPr bwMode="gray">
              <a:xfrm>
                <a:off x="5712997" y="1408586"/>
                <a:ext cx="3198690" cy="131819"/>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Operations and Manufacturing Management</a:t>
                </a:r>
              </a:p>
            </p:txBody>
          </p:sp>
        </p:grpSp>
        <p:grpSp>
          <p:nvGrpSpPr>
            <p:cNvPr id="61" name="グループ化 60"/>
            <p:cNvGrpSpPr/>
            <p:nvPr/>
          </p:nvGrpSpPr>
          <p:grpSpPr>
            <a:xfrm>
              <a:off x="2076002" y="4413325"/>
              <a:ext cx="855598" cy="1668957"/>
              <a:chOff x="5688124" y="1408586"/>
              <a:chExt cx="3107010" cy="2353286"/>
            </a:xfrm>
          </p:grpSpPr>
          <p:sp>
            <p:nvSpPr>
              <p:cNvPr id="62" name="正方形/長方形 61"/>
              <p:cNvSpPr/>
              <p:nvPr/>
            </p:nvSpPr>
            <p:spPr bwMode="gray">
              <a:xfrm>
                <a:off x="5688124" y="1546560"/>
                <a:ext cx="3107007" cy="2215312"/>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24"/>
                  </a:rPr>
                  <a:t>Alfresco</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5"/>
                  </a:rPr>
                  <a:t>Drupal</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6"/>
                  </a:rPr>
                  <a:t>eZ Publish</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7"/>
                  </a:rPr>
                  <a:t>Geeklog</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8"/>
                  </a:rPr>
                  <a:t>Iroha board</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9"/>
                  </a:rPr>
                  <a:t>Joomla!</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0"/>
                  </a:rPr>
                  <a:t>Liferay Portal</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1"/>
                  </a:rPr>
                  <a:t>moodle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2"/>
                  </a:rPr>
                  <a:t>Movable Type Open Source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3"/>
                  </a:rPr>
                  <a:t>NetCommons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4"/>
                  </a:rPr>
                  <a:t>OpenPNE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5"/>
                  </a:rPr>
                  <a:t>Plone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6"/>
                  </a:rPr>
                  <a:t>SHIRASAGI</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7"/>
                  </a:rPr>
                  <a:t>WordPress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8"/>
                  </a:rPr>
                  <a:t>Xoops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9"/>
                  </a:rPr>
                  <a:t>XOOPS cube</a:t>
                </a:r>
                <a:endParaRPr kumimoji="0" lang="en-US" altLang="ja-JP" sz="457" kern="0" dirty="0">
                  <a:latin typeface="Meiryo UI" pitchFamily="50" charset="-128"/>
                  <a:ea typeface="Meiryo UI" pitchFamily="50" charset="-128"/>
                  <a:cs typeface="Meiryo UI" pitchFamily="50" charset="-128"/>
                </a:endParaRPr>
              </a:p>
            </p:txBody>
          </p:sp>
          <p:sp>
            <p:nvSpPr>
              <p:cNvPr id="63" name="テキスト ボックス 62"/>
              <p:cNvSpPr txBox="1"/>
              <p:nvPr/>
            </p:nvSpPr>
            <p:spPr bwMode="gray">
              <a:xfrm>
                <a:off x="5688124" y="1408586"/>
                <a:ext cx="3107010" cy="173714"/>
              </a:xfrm>
              <a:prstGeom prst="rect">
                <a:avLst/>
              </a:prstGeom>
              <a:solidFill>
                <a:srgbClr val="D0DD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CMS Portal</a:t>
                </a:r>
              </a:p>
            </p:txBody>
          </p:sp>
        </p:grpSp>
        <p:grpSp>
          <p:nvGrpSpPr>
            <p:cNvPr id="67" name="グループ化 66"/>
            <p:cNvGrpSpPr/>
            <p:nvPr/>
          </p:nvGrpSpPr>
          <p:grpSpPr>
            <a:xfrm>
              <a:off x="4120372" y="1178275"/>
              <a:ext cx="904088" cy="532758"/>
              <a:chOff x="-1922784" y="6174792"/>
              <a:chExt cx="3240360" cy="527082"/>
            </a:xfrm>
          </p:grpSpPr>
          <p:sp>
            <p:nvSpPr>
              <p:cNvPr id="68" name="正方形/長方形 67"/>
              <p:cNvSpPr/>
              <p:nvPr/>
            </p:nvSpPr>
            <p:spPr bwMode="gray">
              <a:xfrm>
                <a:off x="-1921193" y="6254748"/>
                <a:ext cx="3238769" cy="447126"/>
              </a:xfrm>
              <a:prstGeom prst="rect">
                <a:avLst/>
              </a:prstGeom>
              <a:solidFill>
                <a:schemeClr val="bg1"/>
              </a:solidFill>
              <a:ln w="9525">
                <a:solidFill>
                  <a:schemeClr val="tx1"/>
                </a:solidFill>
                <a:miter lim="800000"/>
                <a:headEnd/>
                <a:tailEnd/>
              </a:ln>
            </p:spPr>
            <p:txBody>
              <a:bodyPr lIns="25714" rIns="25714" numCol="1" anchor="t"/>
              <a:lstStyle/>
              <a:p>
                <a:r>
                  <a:rPr kumimoji="0" lang="en-US" altLang="ja-JP" sz="457" kern="0" noProof="1">
                    <a:latin typeface="Meiryo UI" pitchFamily="50" charset="-128"/>
                    <a:ea typeface="Meiryo UI" pitchFamily="50" charset="-128"/>
                    <a:cs typeface="Meiryo UI" pitchFamily="50" charset="-128"/>
                    <a:hlinkClick r:id="rId40"/>
                  </a:rPr>
                  <a:t>Apache ManifoldCF</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41"/>
                  </a:rPr>
                  <a:t>Apache Solr</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42"/>
                  </a:rPr>
                  <a:t>Elasticsearch</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43"/>
                  </a:rPr>
                  <a:t>Elastic Beats</a:t>
                </a:r>
              </a:p>
              <a:p>
                <a:endParaRPr kumimoji="0" lang="en-US" altLang="ja-JP" sz="457"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69" name="テキスト ボックス 68"/>
              <p:cNvSpPr txBox="1"/>
              <p:nvPr/>
            </p:nvSpPr>
            <p:spPr bwMode="gray">
              <a:xfrm>
                <a:off x="-1922784" y="6174792"/>
                <a:ext cx="3240360" cy="89668"/>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numCol="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Search Engine</a:t>
                </a:r>
              </a:p>
            </p:txBody>
          </p:sp>
        </p:grpSp>
        <p:grpSp>
          <p:nvGrpSpPr>
            <p:cNvPr id="70" name="グループ化 69"/>
            <p:cNvGrpSpPr/>
            <p:nvPr/>
          </p:nvGrpSpPr>
          <p:grpSpPr>
            <a:xfrm>
              <a:off x="2076001" y="6136213"/>
              <a:ext cx="855599" cy="263345"/>
              <a:chOff x="5688124" y="1408586"/>
              <a:chExt cx="3240360" cy="334635"/>
            </a:xfrm>
          </p:grpSpPr>
          <p:sp>
            <p:nvSpPr>
              <p:cNvPr id="71" name="正方形/長方形 70"/>
              <p:cNvSpPr/>
              <p:nvPr/>
            </p:nvSpPr>
            <p:spPr bwMode="gray">
              <a:xfrm>
                <a:off x="5688124" y="1540339"/>
                <a:ext cx="3240360" cy="202882"/>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44"/>
                  </a:rPr>
                  <a:t>EC-CUBE</a:t>
                </a:r>
                <a:endParaRPr kumimoji="0" lang="en-US" altLang="ja-JP" sz="457" kern="0" dirty="0">
                  <a:latin typeface="Meiryo UI" pitchFamily="50" charset="-128"/>
                  <a:ea typeface="Meiryo UI" pitchFamily="50" charset="-128"/>
                  <a:cs typeface="Meiryo UI" pitchFamily="50" charset="-128"/>
                </a:endParaRPr>
              </a:p>
              <a:p>
                <a:endParaRPr kumimoji="0" lang="en-US" altLang="ja-JP" sz="457" kern="0" dirty="0">
                  <a:latin typeface="Meiryo UI" pitchFamily="50" charset="-128"/>
                  <a:ea typeface="Meiryo UI" pitchFamily="50" charset="-128"/>
                  <a:cs typeface="Meiryo UI" pitchFamily="50" charset="-128"/>
                </a:endParaRPr>
              </a:p>
            </p:txBody>
          </p:sp>
          <p:sp>
            <p:nvSpPr>
              <p:cNvPr id="72" name="テキスト ボックス 71"/>
              <p:cNvSpPr txBox="1"/>
              <p:nvPr/>
            </p:nvSpPr>
            <p:spPr bwMode="gray">
              <a:xfrm>
                <a:off x="5688124" y="1408586"/>
                <a:ext cx="3240360" cy="131819"/>
              </a:xfrm>
              <a:prstGeom prst="rect">
                <a:avLst/>
              </a:prstGeom>
              <a:solidFill>
                <a:srgbClr val="D0DD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E-commerce</a:t>
                </a:r>
              </a:p>
            </p:txBody>
          </p:sp>
        </p:grpSp>
        <p:grpSp>
          <p:nvGrpSpPr>
            <p:cNvPr id="76" name="グループ化 75"/>
            <p:cNvGrpSpPr/>
            <p:nvPr/>
          </p:nvGrpSpPr>
          <p:grpSpPr>
            <a:xfrm>
              <a:off x="6194775" y="2329934"/>
              <a:ext cx="879986" cy="1501191"/>
              <a:chOff x="5658448" y="1295990"/>
              <a:chExt cx="3195574" cy="1479898"/>
            </a:xfrm>
          </p:grpSpPr>
          <p:sp>
            <p:nvSpPr>
              <p:cNvPr id="77" name="正方形/長方形 76"/>
              <p:cNvSpPr/>
              <p:nvPr/>
            </p:nvSpPr>
            <p:spPr bwMode="gray">
              <a:xfrm>
                <a:off x="5658448" y="1422842"/>
                <a:ext cx="3195574" cy="1353046"/>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45"/>
                  </a:rPr>
                  <a:t>Apache Ant</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46"/>
                  </a:rPr>
                  <a:t>Apache Maven</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47"/>
                  </a:rPr>
                  <a:t>Apache Studio</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48"/>
                  </a:rPr>
                  <a:t>CheckStyle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49"/>
                  </a:rPr>
                  <a:t>Cobertura</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50"/>
                  </a:rPr>
                  <a:t>Eclipse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51"/>
                  </a:rPr>
                  <a:t>ESLint</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52"/>
                  </a:rPr>
                  <a:t>Gdb</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53"/>
                  </a:rPr>
                  <a:t>GitBucket</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54"/>
                  </a:rPr>
                  <a:t>Gitlab</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55"/>
                  </a:rPr>
                  <a:t>Gradle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56"/>
                  </a:rPr>
                  <a:t>Helm</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57"/>
                  </a:rPr>
                  <a:t>NetBeans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58"/>
                  </a:rPr>
                  <a:t>Swagger</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59"/>
                  </a:rPr>
                  <a:t>TUBAME</a:t>
                </a:r>
                <a:endParaRPr kumimoji="0" lang="en-US" altLang="ja-JP" sz="457" kern="0" dirty="0">
                  <a:latin typeface="Meiryo UI" pitchFamily="50" charset="-128"/>
                  <a:ea typeface="Meiryo UI" pitchFamily="50" charset="-128"/>
                  <a:cs typeface="Meiryo UI" pitchFamily="50" charset="-128"/>
                </a:endParaRPr>
              </a:p>
            </p:txBody>
          </p:sp>
          <p:sp>
            <p:nvSpPr>
              <p:cNvPr id="78" name="テキスト ボックス 77"/>
              <p:cNvSpPr txBox="1"/>
              <p:nvPr/>
            </p:nvSpPr>
            <p:spPr bwMode="gray">
              <a:xfrm>
                <a:off x="5658448" y="1295990"/>
                <a:ext cx="3195574" cy="146784"/>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Integrated development environment and build support</a:t>
                </a:r>
              </a:p>
            </p:txBody>
          </p:sp>
        </p:grpSp>
        <p:grpSp>
          <p:nvGrpSpPr>
            <p:cNvPr id="79" name="グループ化 78"/>
            <p:cNvGrpSpPr/>
            <p:nvPr/>
          </p:nvGrpSpPr>
          <p:grpSpPr>
            <a:xfrm>
              <a:off x="8086302" y="3260524"/>
              <a:ext cx="865783" cy="488040"/>
              <a:chOff x="5687527" y="1521677"/>
              <a:chExt cx="3240361" cy="636087"/>
            </a:xfrm>
          </p:grpSpPr>
          <p:sp>
            <p:nvSpPr>
              <p:cNvPr id="80" name="正方形/長方形 79"/>
              <p:cNvSpPr/>
              <p:nvPr/>
            </p:nvSpPr>
            <p:spPr bwMode="gray">
              <a:xfrm>
                <a:off x="5688123" y="1648778"/>
                <a:ext cx="3239765" cy="508986"/>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60"/>
                  </a:rPr>
                  <a:t>Apache Subversion</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61"/>
                  </a:rPr>
                  <a:t>CVS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62"/>
                  </a:rPr>
                  <a:t>Git</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63"/>
                  </a:rPr>
                  <a:t>Mercurial</a:t>
                </a:r>
                <a:endParaRPr kumimoji="0" lang="en-US" altLang="ja-JP" sz="457" kern="0" dirty="0">
                  <a:latin typeface="Meiryo UI" pitchFamily="50" charset="-128"/>
                  <a:ea typeface="Meiryo UI" pitchFamily="50" charset="-128"/>
                  <a:cs typeface="Meiryo UI" pitchFamily="50" charset="-128"/>
                </a:endParaRPr>
              </a:p>
            </p:txBody>
          </p:sp>
          <p:sp>
            <p:nvSpPr>
              <p:cNvPr id="81" name="テキスト ボックス 80"/>
              <p:cNvSpPr txBox="1"/>
              <p:nvPr/>
            </p:nvSpPr>
            <p:spPr bwMode="gray">
              <a:xfrm>
                <a:off x="5687527" y="1521677"/>
                <a:ext cx="3240360" cy="131819"/>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Versioning</a:t>
                </a:r>
              </a:p>
            </p:txBody>
          </p:sp>
        </p:grpSp>
        <p:grpSp>
          <p:nvGrpSpPr>
            <p:cNvPr id="82" name="グループ化 81"/>
            <p:cNvGrpSpPr/>
            <p:nvPr/>
          </p:nvGrpSpPr>
          <p:grpSpPr>
            <a:xfrm>
              <a:off x="8086302" y="1033431"/>
              <a:ext cx="865783" cy="2161029"/>
              <a:chOff x="5688124" y="1397823"/>
              <a:chExt cx="3222431" cy="2305454"/>
            </a:xfrm>
          </p:grpSpPr>
          <p:sp>
            <p:nvSpPr>
              <p:cNvPr id="83" name="正方形/長方形 82"/>
              <p:cNvSpPr/>
              <p:nvPr/>
            </p:nvSpPr>
            <p:spPr bwMode="gray">
              <a:xfrm>
                <a:off x="5688124" y="1500098"/>
                <a:ext cx="3222431" cy="2203179"/>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64"/>
                  </a:rPr>
                  <a:t>Akka</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65"/>
                  </a:rPr>
                  <a:t>Angular</a:t>
                </a:r>
                <a:endParaRPr kumimoji="0" lang="en-US" altLang="ja-JP" sz="457" u="sng" kern="0" dirty="0">
                  <a:latin typeface="Meiryo UI" pitchFamily="50" charset="-128"/>
                  <a:ea typeface="Meiryo UI" pitchFamily="50" charset="-128"/>
                  <a:cs typeface="Meiryo UI" pitchFamily="50" charset="-128"/>
                </a:endParaRPr>
              </a:p>
              <a:p>
                <a:r>
                  <a:rPr kumimoji="0" lang="en-US" altLang="ja-JP" sz="457" u="sng" kern="0" noProof="1">
                    <a:latin typeface="Meiryo UI" pitchFamily="50" charset="-128"/>
                    <a:ea typeface="Meiryo UI" pitchFamily="50" charset="-128"/>
                    <a:cs typeface="Meiryo UI" pitchFamily="50" charset="-128"/>
                    <a:hlinkClick r:id="rId66"/>
                  </a:rPr>
                  <a:t>Apache Logging Log4j</a:t>
                </a:r>
                <a:endParaRPr kumimoji="0" lang="en-US" altLang="ja-JP" sz="457" u="sng"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67"/>
                  </a:rPr>
                  <a:t>Apache PDFBox</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68"/>
                  </a:rPr>
                  <a:t>Apache Struts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69"/>
                  </a:rPr>
                  <a:t>Apache Tapestry</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70"/>
                  </a:rPr>
                  <a:t>ASM</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71"/>
                  </a:rPr>
                  <a:t>CKEditor</a:t>
                </a:r>
                <a:endParaRPr kumimoji="0" lang="en-US" altLang="ja-JP" sz="457" kern="0" dirty="0">
                  <a:latin typeface="Meiryo UI" pitchFamily="50" charset="-128"/>
                  <a:ea typeface="Meiryo UI" pitchFamily="50" charset="-128"/>
                  <a:cs typeface="Meiryo UI" pitchFamily="50" charset="-128"/>
                  <a:hlinkClick r:id="rId72"/>
                </a:endParaRPr>
              </a:p>
              <a:p>
                <a:r>
                  <a:rPr kumimoji="0" lang="en-US" altLang="ja-JP" sz="457" kern="0" noProof="1">
                    <a:latin typeface="Meiryo UI" pitchFamily="50" charset="-128"/>
                    <a:ea typeface="Meiryo UI" pitchFamily="50" charset="-128"/>
                    <a:cs typeface="Meiryo UI" pitchFamily="50" charset="-128"/>
                    <a:hlinkClick r:id="rId73"/>
                  </a:rPr>
                  <a:t>d3.js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74"/>
                  </a:rPr>
                  <a:t>Django</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75"/>
                  </a:rPr>
                  <a:t>DPDK</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76"/>
                  </a:rPr>
                  <a:t>Ehcache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77"/>
                  </a:rPr>
                  <a:t>gRPC</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78"/>
                  </a:rPr>
                  <a:t>Hibernate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79"/>
                  </a:rPr>
                  <a:t>Jetspeed2</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80"/>
                  </a:rPr>
                  <a:t>jQuery</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81"/>
                  </a:rPr>
                  <a:t>matplotlib</a:t>
                </a:r>
                <a:endParaRPr kumimoji="0" lang="en-US" altLang="ja-JP" sz="457" kern="0" dirty="0">
                  <a:latin typeface="Meiryo UI" pitchFamily="50" charset="-128"/>
                  <a:ea typeface="Meiryo UI" pitchFamily="50" charset="-128"/>
                  <a:cs typeface="Meiryo UI" pitchFamily="50" charset="-128"/>
                  <a:hlinkClick r:id="rId81"/>
                </a:endParaRPr>
              </a:p>
              <a:p>
                <a:r>
                  <a:rPr kumimoji="0" lang="en-US" altLang="ja-JP" sz="457" kern="0" noProof="1">
                    <a:latin typeface="Meiryo UI" pitchFamily="50" charset="-128"/>
                    <a:ea typeface="Meiryo UI" pitchFamily="50" charset="-128"/>
                    <a:cs typeface="Meiryo UI" pitchFamily="50" charset="-128"/>
                    <a:hlinkClick r:id="rId81"/>
                  </a:rPr>
                  <a:t>MyBatis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82"/>
                  </a:rPr>
                  <a:t>Node.js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83"/>
                  </a:rPr>
                  <a:t>Ruby on Rails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84"/>
                  </a:rPr>
                  <a:t>Spring</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85"/>
                  </a:rPr>
                  <a:t>Vue.js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86"/>
                  </a:rPr>
                  <a:t>Zope</a:t>
                </a:r>
                <a:endParaRPr kumimoji="0" lang="en-US" altLang="ja-JP" sz="457" kern="0" dirty="0">
                  <a:latin typeface="Meiryo UI" pitchFamily="50" charset="-128"/>
                  <a:ea typeface="Meiryo UI" pitchFamily="50" charset="-128"/>
                  <a:cs typeface="Meiryo UI" pitchFamily="50" charset="-128"/>
                </a:endParaRPr>
              </a:p>
            </p:txBody>
          </p:sp>
          <p:sp>
            <p:nvSpPr>
              <p:cNvPr id="84" name="テキスト ボックス 83"/>
              <p:cNvSpPr txBox="1"/>
              <p:nvPr/>
            </p:nvSpPr>
            <p:spPr bwMode="gray">
              <a:xfrm>
                <a:off x="5688124" y="1397823"/>
                <a:ext cx="3222431" cy="131819"/>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Development Framework</a:t>
                </a:r>
              </a:p>
            </p:txBody>
          </p:sp>
        </p:grpSp>
        <p:grpSp>
          <p:nvGrpSpPr>
            <p:cNvPr id="88" name="グループ化 87"/>
            <p:cNvGrpSpPr/>
            <p:nvPr/>
          </p:nvGrpSpPr>
          <p:grpSpPr>
            <a:xfrm>
              <a:off x="7139913" y="2814142"/>
              <a:ext cx="883171" cy="644461"/>
              <a:chOff x="6148335" y="1412739"/>
              <a:chExt cx="2484527" cy="818924"/>
            </a:xfrm>
          </p:grpSpPr>
          <p:sp>
            <p:nvSpPr>
              <p:cNvPr id="89" name="正方形/長方形 88"/>
              <p:cNvSpPr/>
              <p:nvPr/>
            </p:nvSpPr>
            <p:spPr bwMode="gray">
              <a:xfrm>
                <a:off x="6152128" y="1505826"/>
                <a:ext cx="2480734" cy="725837"/>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87"/>
                  </a:rPr>
                  <a:t>BIRT</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88"/>
                  </a:rPr>
                  <a:t>Doxygen</a:t>
                </a:r>
                <a:endParaRPr kumimoji="0" lang="en-US" altLang="ja-JP" sz="457" kern="0" dirty="0">
                  <a:latin typeface="Meiryo UI" pitchFamily="50" charset="-128"/>
                  <a:ea typeface="Meiryo UI" pitchFamily="50" charset="-128"/>
                  <a:cs typeface="Meiryo UI" pitchFamily="50" charset="-128"/>
                  <a:hlinkClick r:id="rId89"/>
                </a:endParaRPr>
              </a:p>
              <a:p>
                <a:r>
                  <a:rPr kumimoji="0" lang="en-US" altLang="ja-JP" sz="457" kern="0" noProof="1">
                    <a:latin typeface="Meiryo UI" pitchFamily="50" charset="-128"/>
                    <a:ea typeface="Meiryo UI" pitchFamily="50" charset="-128"/>
                    <a:cs typeface="Meiryo UI" pitchFamily="50" charset="-128"/>
                    <a:hlinkClick r:id="rId89"/>
                  </a:rPr>
                  <a:t>iReport Open Source Edition</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89"/>
                  </a:rPr>
                  <a:t>JasperReports Open Source Edition</a:t>
                </a:r>
                <a:endParaRPr kumimoji="0" lang="en-US" altLang="ja-JP" sz="457" kern="0" dirty="0">
                  <a:latin typeface="Meiryo UI" pitchFamily="50" charset="-128"/>
                  <a:ea typeface="Meiryo UI" pitchFamily="50" charset="-128"/>
                  <a:cs typeface="Meiryo UI" pitchFamily="50" charset="-128"/>
                </a:endParaRPr>
              </a:p>
            </p:txBody>
          </p:sp>
          <p:sp>
            <p:nvSpPr>
              <p:cNvPr id="90" name="テキスト ボックス 89"/>
              <p:cNvSpPr txBox="1"/>
              <p:nvPr/>
            </p:nvSpPr>
            <p:spPr bwMode="gray">
              <a:xfrm>
                <a:off x="6148335" y="1412739"/>
                <a:ext cx="2484525" cy="131561"/>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forms tool</a:t>
                </a:r>
              </a:p>
            </p:txBody>
          </p:sp>
        </p:grpSp>
        <p:grpSp>
          <p:nvGrpSpPr>
            <p:cNvPr id="92" name="グループ化 91"/>
            <p:cNvGrpSpPr/>
            <p:nvPr/>
          </p:nvGrpSpPr>
          <p:grpSpPr>
            <a:xfrm>
              <a:off x="6194775" y="1033432"/>
              <a:ext cx="880986" cy="1263568"/>
              <a:chOff x="5729278" y="1409463"/>
              <a:chExt cx="3199206" cy="1168339"/>
            </a:xfrm>
          </p:grpSpPr>
          <p:sp>
            <p:nvSpPr>
              <p:cNvPr id="93" name="正方形/長方形 92"/>
              <p:cNvSpPr/>
              <p:nvPr/>
            </p:nvSpPr>
            <p:spPr bwMode="gray">
              <a:xfrm>
                <a:off x="5729278" y="1492477"/>
                <a:ext cx="3199206" cy="1085325"/>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90"/>
                  </a:rPr>
                  <a:t>Amazon Corretto</a:t>
                </a:r>
                <a:endParaRPr kumimoji="0" lang="en-US" altLang="ja-JP" sz="457" kern="0" dirty="0">
                  <a:latin typeface="Meiryo UI" pitchFamily="50" charset="-128"/>
                  <a:ea typeface="Meiryo UI" pitchFamily="50" charset="-128"/>
                  <a:cs typeface="Meiryo UI" pitchFamily="50" charset="-128"/>
                  <a:hlinkClick r:id="rId90"/>
                </a:endParaRPr>
              </a:p>
              <a:p>
                <a:r>
                  <a:rPr kumimoji="0" lang="en-US" altLang="ja-JP" sz="457" kern="0" noProof="1">
                    <a:latin typeface="Meiryo UI" pitchFamily="50" charset="-128"/>
                    <a:ea typeface="Meiryo UI" pitchFamily="50" charset="-128"/>
                    <a:cs typeface="Meiryo UI" pitchFamily="50" charset="-128"/>
                    <a:hlinkClick r:id="rId91"/>
                  </a:rPr>
                  <a:t>Erlang</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90"/>
                  </a:rPr>
                  <a:t>Gcc</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92"/>
                  </a:rPr>
                  <a:t>Go(Golang)</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93"/>
                  </a:rPr>
                  <a:t>OpenCOBOL</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94"/>
                  </a:rPr>
                  <a:t>OpenJDK</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95"/>
                  </a:rPr>
                  <a:t>Perl</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96"/>
                  </a:rPr>
                  <a:t>PHP</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97"/>
                  </a:rPr>
                  <a:t>PowerShell</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98"/>
                  </a:rPr>
                  <a:t>Python</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99"/>
                  </a:rPr>
                  <a:t>Ruby</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00"/>
                  </a:rPr>
                  <a:t>Scala</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01"/>
                  </a:rPr>
                  <a:t>typescript</a:t>
                </a:r>
                <a:endParaRPr kumimoji="0" lang="en-US" altLang="ja-JP" sz="457" kern="0" dirty="0">
                  <a:latin typeface="Meiryo UI" pitchFamily="50" charset="-128"/>
                  <a:ea typeface="Meiryo UI" pitchFamily="50" charset="-128"/>
                  <a:cs typeface="Meiryo UI" pitchFamily="50" charset="-128"/>
                </a:endParaRPr>
              </a:p>
            </p:txBody>
          </p:sp>
          <p:sp>
            <p:nvSpPr>
              <p:cNvPr id="94" name="テキスト ボックス 93"/>
              <p:cNvSpPr txBox="1"/>
              <p:nvPr/>
            </p:nvSpPr>
            <p:spPr bwMode="gray">
              <a:xfrm>
                <a:off x="5729278" y="1409463"/>
                <a:ext cx="3199206" cy="107303"/>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development language</a:t>
                </a:r>
              </a:p>
            </p:txBody>
          </p:sp>
        </p:grpSp>
        <p:grpSp>
          <p:nvGrpSpPr>
            <p:cNvPr id="95" name="グループ化 94"/>
            <p:cNvGrpSpPr/>
            <p:nvPr/>
          </p:nvGrpSpPr>
          <p:grpSpPr>
            <a:xfrm>
              <a:off x="7141502" y="1034469"/>
              <a:ext cx="881581" cy="547971"/>
              <a:chOff x="5730367" y="1408586"/>
              <a:chExt cx="3198117" cy="579666"/>
            </a:xfrm>
          </p:grpSpPr>
          <p:sp>
            <p:nvSpPr>
              <p:cNvPr id="96" name="正方形/長方形 95"/>
              <p:cNvSpPr/>
              <p:nvPr/>
            </p:nvSpPr>
            <p:spPr bwMode="gray">
              <a:xfrm>
                <a:off x="5730367" y="1540341"/>
                <a:ext cx="3198117" cy="447911"/>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102"/>
                  </a:rPr>
                  <a:t>.NET core</a:t>
                </a:r>
                <a:endParaRPr kumimoji="0" lang="en-US" altLang="ja-JP" sz="457" kern="0" dirty="0">
                  <a:latin typeface="Meiryo UI" pitchFamily="50" charset="-128"/>
                  <a:ea typeface="Meiryo UI" pitchFamily="50" charset="-128"/>
                  <a:cs typeface="Meiryo UI" pitchFamily="50" charset="-128"/>
                  <a:hlinkClick r:id="rId103"/>
                </a:endParaRPr>
              </a:p>
              <a:p>
                <a:r>
                  <a:rPr kumimoji="0" lang="en-US" altLang="ja-JP" sz="457" kern="0" noProof="1">
                    <a:latin typeface="Meiryo UI" pitchFamily="50" charset="-128"/>
                    <a:ea typeface="Meiryo UI" pitchFamily="50" charset="-128"/>
                    <a:cs typeface="Meiryo UI" pitchFamily="50" charset="-128"/>
                    <a:hlinkClick r:id="rId103"/>
                  </a:rPr>
                  <a:t>Bugzilla</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04"/>
                  </a:rPr>
                  <a:t>Redmine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05"/>
                  </a:rPr>
                  <a:t>Trac</a:t>
                </a:r>
                <a:endParaRPr kumimoji="0" lang="en-US" altLang="ja-JP" sz="457" kern="0" dirty="0">
                  <a:latin typeface="Meiryo UI" pitchFamily="50" charset="-128"/>
                  <a:ea typeface="Meiryo UI" pitchFamily="50" charset="-128"/>
                  <a:cs typeface="Meiryo UI" pitchFamily="50" charset="-128"/>
                </a:endParaRPr>
              </a:p>
            </p:txBody>
          </p:sp>
          <p:sp>
            <p:nvSpPr>
              <p:cNvPr id="97" name="テキスト ボックス 96"/>
              <p:cNvSpPr txBox="1"/>
              <p:nvPr/>
            </p:nvSpPr>
            <p:spPr bwMode="gray">
              <a:xfrm>
                <a:off x="5730367" y="1408586"/>
                <a:ext cx="3198117" cy="131819"/>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Project management</a:t>
                </a:r>
              </a:p>
            </p:txBody>
          </p:sp>
        </p:grpSp>
        <p:grpSp>
          <p:nvGrpSpPr>
            <p:cNvPr id="122" name="グループ化 121"/>
            <p:cNvGrpSpPr/>
            <p:nvPr/>
          </p:nvGrpSpPr>
          <p:grpSpPr>
            <a:xfrm>
              <a:off x="6202063" y="4065691"/>
              <a:ext cx="869442" cy="756831"/>
              <a:chOff x="5673600" y="1615310"/>
              <a:chExt cx="3261108" cy="961713"/>
            </a:xfrm>
          </p:grpSpPr>
          <p:sp>
            <p:nvSpPr>
              <p:cNvPr id="123" name="正方形/長方形 122"/>
              <p:cNvSpPr/>
              <p:nvPr/>
            </p:nvSpPr>
            <p:spPr bwMode="gray">
              <a:xfrm>
                <a:off x="5673603" y="1747129"/>
                <a:ext cx="3261105" cy="829894"/>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106"/>
                  </a:rPr>
                  <a:t>Apache SpamAssasin</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07"/>
                  </a:rPr>
                  <a:t>ClamAV</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08"/>
                  </a:rPr>
                  <a:t>Metasploit Community Edition</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09"/>
                  </a:rPr>
                  <a:t>OpenSCAP</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10"/>
                  </a:rPr>
                  <a:t>OpenVAS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11"/>
                  </a:rPr>
                  <a:t>OWASP ZAP</a:t>
                </a:r>
                <a:endParaRPr kumimoji="0" lang="en-US" altLang="ja-JP" sz="457" kern="0" dirty="0">
                  <a:latin typeface="Meiryo UI" pitchFamily="50" charset="-128"/>
                  <a:ea typeface="Meiryo UI" pitchFamily="50" charset="-128"/>
                  <a:cs typeface="Meiryo UI" pitchFamily="50" charset="-128"/>
                </a:endParaRPr>
              </a:p>
            </p:txBody>
          </p:sp>
          <p:sp>
            <p:nvSpPr>
              <p:cNvPr id="124" name="テキスト ボックス 123"/>
              <p:cNvSpPr txBox="1"/>
              <p:nvPr/>
            </p:nvSpPr>
            <p:spPr bwMode="gray">
              <a:xfrm>
                <a:off x="5673600" y="1615310"/>
                <a:ext cx="3261108"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Antivirus and vulnerability management</a:t>
                </a:r>
              </a:p>
            </p:txBody>
          </p:sp>
        </p:grpSp>
        <p:grpSp>
          <p:nvGrpSpPr>
            <p:cNvPr id="125" name="グループ化 124"/>
            <p:cNvGrpSpPr/>
            <p:nvPr/>
          </p:nvGrpSpPr>
          <p:grpSpPr>
            <a:xfrm>
              <a:off x="7142277" y="4987027"/>
              <a:ext cx="881431" cy="253236"/>
              <a:chOff x="5685629" y="1457826"/>
              <a:chExt cx="3262581" cy="272229"/>
            </a:xfrm>
          </p:grpSpPr>
          <p:sp>
            <p:nvSpPr>
              <p:cNvPr id="126" name="正方形/長方形 125"/>
              <p:cNvSpPr/>
              <p:nvPr/>
            </p:nvSpPr>
            <p:spPr bwMode="gray">
              <a:xfrm>
                <a:off x="5685629" y="1566441"/>
                <a:ext cx="3262581" cy="163614"/>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112"/>
                  </a:rPr>
                  <a:t>Snort</a:t>
                </a:r>
                <a:endParaRPr kumimoji="0" lang="en-US" altLang="ja-JP" sz="457" kern="0" dirty="0">
                  <a:latin typeface="Meiryo UI" pitchFamily="50" charset="-128"/>
                  <a:ea typeface="Meiryo UI" pitchFamily="50" charset="-128"/>
                  <a:cs typeface="Meiryo UI" pitchFamily="50" charset="-128"/>
                </a:endParaRPr>
              </a:p>
            </p:txBody>
          </p:sp>
          <p:sp>
            <p:nvSpPr>
              <p:cNvPr id="127" name="テキスト ボックス 126"/>
              <p:cNvSpPr txBox="1"/>
              <p:nvPr/>
            </p:nvSpPr>
            <p:spPr bwMode="gray">
              <a:xfrm>
                <a:off x="5688124" y="1457826"/>
                <a:ext cx="3260042" cy="135735"/>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IDS/IPS/SIEM</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28" name="グループ化 127"/>
            <p:cNvGrpSpPr/>
            <p:nvPr/>
          </p:nvGrpSpPr>
          <p:grpSpPr>
            <a:xfrm>
              <a:off x="7142898" y="4064191"/>
              <a:ext cx="880186" cy="468006"/>
              <a:chOff x="5695161" y="1444966"/>
              <a:chExt cx="3240360" cy="622999"/>
            </a:xfrm>
          </p:grpSpPr>
          <p:sp>
            <p:nvSpPr>
              <p:cNvPr id="129" name="正方形/長方形 128"/>
              <p:cNvSpPr/>
              <p:nvPr/>
            </p:nvSpPr>
            <p:spPr bwMode="gray">
              <a:xfrm>
                <a:off x="5695161" y="1543505"/>
                <a:ext cx="3240360" cy="524460"/>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113"/>
                  </a:rPr>
                  <a:t>OpenSSH</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14"/>
                  </a:rPr>
                  <a:t>OpenSSL</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15"/>
                  </a:rPr>
                  <a:t>OpenVPN</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16"/>
                  </a:rPr>
                  <a:t>Tor</a:t>
                </a:r>
                <a:endParaRPr kumimoji="0" lang="en-US" altLang="ja-JP" sz="457" kern="0" dirty="0">
                  <a:latin typeface="Meiryo UI" pitchFamily="50" charset="-128"/>
                  <a:ea typeface="Meiryo UI" pitchFamily="50" charset="-128"/>
                  <a:cs typeface="Meiryo UI" pitchFamily="50" charset="-128"/>
                </a:endParaRPr>
              </a:p>
            </p:txBody>
          </p:sp>
          <p:sp>
            <p:nvSpPr>
              <p:cNvPr id="130" name="テキスト ボックス 129"/>
              <p:cNvSpPr txBox="1"/>
              <p:nvPr/>
            </p:nvSpPr>
            <p:spPr bwMode="gray">
              <a:xfrm>
                <a:off x="5698424" y="1444966"/>
                <a:ext cx="3237095"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SSL/VPN/SSH</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31" name="グループ化 130"/>
            <p:cNvGrpSpPr/>
            <p:nvPr/>
          </p:nvGrpSpPr>
          <p:grpSpPr>
            <a:xfrm>
              <a:off x="7142276" y="4551289"/>
              <a:ext cx="880808" cy="422633"/>
              <a:chOff x="5718617" y="1412918"/>
              <a:chExt cx="3251994" cy="537044"/>
            </a:xfrm>
          </p:grpSpPr>
          <p:sp>
            <p:nvSpPr>
              <p:cNvPr id="132" name="正方形/長方形 131"/>
              <p:cNvSpPr/>
              <p:nvPr/>
            </p:nvSpPr>
            <p:spPr bwMode="gray">
              <a:xfrm>
                <a:off x="5724155" y="1539034"/>
                <a:ext cx="3246456" cy="410928"/>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117"/>
                  </a:rPr>
                  <a:t>iptables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18"/>
                  </a:rPr>
                  <a:t>nginx</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19"/>
                  </a:rPr>
                  <a:t>Squid</a:t>
                </a:r>
                <a:endParaRPr kumimoji="0" lang="en-US" altLang="ja-JP" sz="457" kern="0" dirty="0">
                  <a:latin typeface="Meiryo UI" pitchFamily="50" charset="-128"/>
                  <a:ea typeface="Meiryo UI" pitchFamily="50" charset="-128"/>
                  <a:cs typeface="Meiryo UI" pitchFamily="50" charset="-128"/>
                </a:endParaRPr>
              </a:p>
            </p:txBody>
          </p:sp>
          <p:sp>
            <p:nvSpPr>
              <p:cNvPr id="133" name="テキスト ボックス 132"/>
              <p:cNvSpPr txBox="1"/>
              <p:nvPr/>
            </p:nvSpPr>
            <p:spPr bwMode="gray">
              <a:xfrm>
                <a:off x="5718617" y="1412918"/>
                <a:ext cx="3251994"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Proxy Firewall</a:t>
                </a:r>
              </a:p>
            </p:txBody>
          </p:sp>
        </p:grpSp>
        <p:grpSp>
          <p:nvGrpSpPr>
            <p:cNvPr id="137" name="グループ化 136"/>
            <p:cNvGrpSpPr/>
            <p:nvPr/>
          </p:nvGrpSpPr>
          <p:grpSpPr>
            <a:xfrm>
              <a:off x="6202063" y="4887863"/>
              <a:ext cx="870751" cy="337341"/>
              <a:chOff x="5666462" y="2035755"/>
              <a:chExt cx="3239569" cy="428661"/>
            </a:xfrm>
          </p:grpSpPr>
          <p:sp>
            <p:nvSpPr>
              <p:cNvPr id="138" name="正方形/長方形 137"/>
              <p:cNvSpPr/>
              <p:nvPr/>
            </p:nvSpPr>
            <p:spPr bwMode="gray">
              <a:xfrm>
                <a:off x="5666462" y="2167541"/>
                <a:ext cx="3239569" cy="296875"/>
              </a:xfrm>
              <a:prstGeom prst="rect">
                <a:avLst/>
              </a:prstGeom>
              <a:solidFill>
                <a:schemeClr val="bg1"/>
              </a:solidFill>
              <a:ln w="9525">
                <a:solidFill>
                  <a:schemeClr val="tx1"/>
                </a:solidFill>
                <a:miter lim="800000"/>
                <a:headEnd/>
                <a:tailEnd/>
              </a:ln>
            </p:spPr>
            <p:txBody>
              <a:bodyPr lIns="25714" rIns="25714" anchor="t"/>
              <a:lstStyle/>
              <a:p>
                <a:pPr>
                  <a:defRPr/>
                </a:pPr>
                <a:r>
                  <a:rPr kumimoji="0" lang="en-US" altLang="ja-JP" sz="457" kern="0" noProof="1">
                    <a:latin typeface="Meiryo UI" pitchFamily="50" charset="-128"/>
                    <a:ea typeface="Meiryo UI" pitchFamily="50" charset="-128"/>
                    <a:cs typeface="Meiryo UI" pitchFamily="50" charset="-128"/>
                    <a:hlinkClick r:id="rId120"/>
                  </a:rPr>
                  <a:t>389 Directory Server</a:t>
                </a:r>
                <a:endParaRPr kumimoji="0" lang="en-US" altLang="ja-JP" sz="400" b="1" kern="0" dirty="0">
                  <a:solidFill>
                    <a:srgbClr val="C00000"/>
                  </a:solidFill>
                  <a:latin typeface="Meiryo UI" pitchFamily="50" charset="-128"/>
                  <a:ea typeface="Meiryo UI" pitchFamily="50" charset="-128"/>
                  <a:cs typeface="Meiryo UI" pitchFamily="50" charset="-128"/>
                </a:endParaRPr>
              </a:p>
              <a:p>
                <a:pPr>
                  <a:defRPr/>
                </a:pPr>
                <a:r>
                  <a:rPr kumimoji="0" lang="en-US" altLang="ja-JP" sz="457" kern="0" noProof="1">
                    <a:latin typeface="Meiryo UI" pitchFamily="50" charset="-128"/>
                    <a:ea typeface="Meiryo UI" pitchFamily="50" charset="-128"/>
                    <a:cs typeface="Meiryo UI" pitchFamily="50" charset="-128"/>
                    <a:hlinkClick r:id="rId121"/>
                  </a:rPr>
                  <a:t>OpenLDAP</a:t>
                </a:r>
                <a:endParaRPr kumimoji="0" lang="en-US" altLang="ja-JP" sz="457" kern="0" dirty="0">
                  <a:latin typeface="Meiryo UI" pitchFamily="50" charset="-128"/>
                  <a:ea typeface="Meiryo UI" pitchFamily="50" charset="-128"/>
                  <a:cs typeface="Meiryo UI" pitchFamily="50" charset="-128"/>
                </a:endParaRPr>
              </a:p>
            </p:txBody>
          </p:sp>
          <p:sp>
            <p:nvSpPr>
              <p:cNvPr id="139" name="テキスト ボックス 138"/>
              <p:cNvSpPr txBox="1"/>
              <p:nvPr/>
            </p:nvSpPr>
            <p:spPr bwMode="gray">
              <a:xfrm>
                <a:off x="5666462" y="2035755"/>
                <a:ext cx="3239569"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Directory Services</a:t>
                </a:r>
              </a:p>
            </p:txBody>
          </p:sp>
        </p:grpSp>
        <p:grpSp>
          <p:nvGrpSpPr>
            <p:cNvPr id="140" name="グループ化 139"/>
            <p:cNvGrpSpPr/>
            <p:nvPr/>
          </p:nvGrpSpPr>
          <p:grpSpPr>
            <a:xfrm>
              <a:off x="6202063" y="5337206"/>
              <a:ext cx="873698" cy="195736"/>
              <a:chOff x="5656168" y="1360809"/>
              <a:chExt cx="3272316" cy="218525"/>
            </a:xfrm>
          </p:grpSpPr>
          <p:sp>
            <p:nvSpPr>
              <p:cNvPr id="141" name="正方形/長方形 140"/>
              <p:cNvSpPr/>
              <p:nvPr/>
            </p:nvSpPr>
            <p:spPr bwMode="gray">
              <a:xfrm>
                <a:off x="5656168" y="1414566"/>
                <a:ext cx="3272316" cy="164768"/>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122"/>
                  </a:rPr>
                  <a:t>FreeIPA</a:t>
                </a:r>
                <a:endParaRPr kumimoji="0" lang="en-US" altLang="ja-JP" sz="457" b="1" kern="0" dirty="0">
                  <a:solidFill>
                    <a:srgbClr val="C00000"/>
                  </a:solidFill>
                  <a:latin typeface="Meiryo UI" pitchFamily="50" charset="-128"/>
                  <a:ea typeface="Meiryo UI" pitchFamily="50" charset="-128"/>
                  <a:cs typeface="Meiryo UI" pitchFamily="50" charset="-128"/>
                </a:endParaRPr>
              </a:p>
              <a:p>
                <a:endParaRPr kumimoji="0" lang="en-US" altLang="ja-JP" sz="457" kern="0" dirty="0">
                  <a:latin typeface="Meiryo UI" pitchFamily="50" charset="-128"/>
                  <a:ea typeface="Meiryo UI" pitchFamily="50" charset="-128"/>
                  <a:cs typeface="Meiryo UI" pitchFamily="50" charset="-128"/>
                </a:endParaRPr>
              </a:p>
              <a:p>
                <a:endParaRPr kumimoji="0" lang="en-US" altLang="ja-JP" sz="457" kern="0" dirty="0">
                  <a:latin typeface="Meiryo UI" pitchFamily="50" charset="-128"/>
                  <a:ea typeface="Meiryo UI" pitchFamily="50" charset="-128"/>
                  <a:cs typeface="Meiryo UI" pitchFamily="50" charset="-128"/>
                </a:endParaRPr>
              </a:p>
            </p:txBody>
          </p:sp>
          <p:sp>
            <p:nvSpPr>
              <p:cNvPr id="142" name="テキスト ボックス 141"/>
              <p:cNvSpPr txBox="1"/>
              <p:nvPr/>
            </p:nvSpPr>
            <p:spPr bwMode="gray">
              <a:xfrm>
                <a:off x="5656168" y="1360809"/>
                <a:ext cx="3272316" cy="93482"/>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Identity Management</a:t>
                </a:r>
              </a:p>
            </p:txBody>
          </p:sp>
        </p:grpSp>
        <p:grpSp>
          <p:nvGrpSpPr>
            <p:cNvPr id="146" name="グループ化 145"/>
            <p:cNvGrpSpPr/>
            <p:nvPr/>
          </p:nvGrpSpPr>
          <p:grpSpPr>
            <a:xfrm>
              <a:off x="147117" y="4417450"/>
              <a:ext cx="892319" cy="399375"/>
              <a:chOff x="5688124" y="1408586"/>
              <a:chExt cx="3240360" cy="619148"/>
            </a:xfrm>
          </p:grpSpPr>
          <p:sp>
            <p:nvSpPr>
              <p:cNvPr id="147" name="正方形/長方形 146"/>
              <p:cNvSpPr/>
              <p:nvPr/>
            </p:nvSpPr>
            <p:spPr bwMode="gray">
              <a:xfrm>
                <a:off x="5688124" y="1540338"/>
                <a:ext cx="3240360" cy="487396"/>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123"/>
                  </a:rPr>
                  <a:t>Amanda</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24"/>
                  </a:rPr>
                  <a:t>Bacula</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25"/>
                  </a:rPr>
                  <a:t>Clonezilla</a:t>
                </a:r>
                <a:endParaRPr kumimoji="0" lang="en-US" altLang="ja-JP" sz="457" kern="0" dirty="0">
                  <a:latin typeface="Meiryo UI" pitchFamily="50" charset="-128"/>
                  <a:ea typeface="Meiryo UI" pitchFamily="50" charset="-128"/>
                  <a:cs typeface="Meiryo UI" pitchFamily="50" charset="-128"/>
                </a:endParaRPr>
              </a:p>
            </p:txBody>
          </p:sp>
          <p:sp>
            <p:nvSpPr>
              <p:cNvPr id="148" name="テキスト ボックス 147"/>
              <p:cNvSpPr txBox="1"/>
              <p:nvPr/>
            </p:nvSpPr>
            <p:spPr bwMode="gray">
              <a:xfrm>
                <a:off x="5688124" y="1408586"/>
                <a:ext cx="3240360" cy="158830"/>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Storage Backup</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49" name="グループ化 148"/>
            <p:cNvGrpSpPr/>
            <p:nvPr/>
          </p:nvGrpSpPr>
          <p:grpSpPr>
            <a:xfrm>
              <a:off x="143042" y="6051158"/>
              <a:ext cx="896253" cy="575264"/>
              <a:chOff x="5674322" y="1930238"/>
              <a:chExt cx="3228005" cy="690663"/>
            </a:xfrm>
          </p:grpSpPr>
          <p:sp>
            <p:nvSpPr>
              <p:cNvPr id="150" name="正方形/長方形 149"/>
              <p:cNvSpPr/>
              <p:nvPr/>
            </p:nvSpPr>
            <p:spPr bwMode="gray">
              <a:xfrm>
                <a:off x="5674322" y="2039721"/>
                <a:ext cx="3228005" cy="581180"/>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126"/>
                  </a:rPr>
                  <a:t>Apache Zookeeper</a:t>
                </a:r>
                <a:endParaRPr kumimoji="0" lang="en-US" altLang="ja-JP" sz="457" kern="0" dirty="0">
                  <a:latin typeface="Meiryo UI" pitchFamily="50" charset="-128"/>
                  <a:ea typeface="Meiryo UI" pitchFamily="50" charset="-128"/>
                  <a:cs typeface="Meiryo UI" pitchFamily="50" charset="-128"/>
                  <a:hlinkClick r:id="rId127"/>
                </a:endParaRPr>
              </a:p>
              <a:p>
                <a:pPr defTabSz="653156">
                  <a:defRPr/>
                </a:pPr>
                <a:r>
                  <a:rPr kumimoji="0" lang="en-US" altLang="ja-JP" sz="457" kern="0" noProof="1">
                    <a:latin typeface="Meiryo UI" pitchFamily="50" charset="-128"/>
                    <a:ea typeface="Meiryo UI" pitchFamily="50" charset="-128"/>
                    <a:cs typeface="Meiryo UI" pitchFamily="50" charset="-128"/>
                    <a:hlinkClick r:id="rId127"/>
                  </a:rPr>
                  <a:t>corosync</a:t>
                </a:r>
                <a:endParaRPr kumimoji="0" lang="en-US" altLang="ja-JP" sz="457" kern="0" dirty="0">
                  <a:latin typeface="Meiryo UI" pitchFamily="50" charset="-128"/>
                  <a:ea typeface="Meiryo UI" pitchFamily="50" charset="-128"/>
                  <a:cs typeface="Meiryo UI" pitchFamily="50" charset="-128"/>
                  <a:hlinkClick r:id="rId128"/>
                </a:endParaRPr>
              </a:p>
              <a:p>
                <a:pPr defTabSz="653156">
                  <a:defRPr/>
                </a:pPr>
                <a:r>
                  <a:rPr kumimoji="0" lang="en-US" altLang="ja-JP" sz="457" kern="0" noProof="1">
                    <a:latin typeface="Meiryo UI" pitchFamily="50" charset="-128"/>
                    <a:ea typeface="Meiryo UI" pitchFamily="50" charset="-128"/>
                    <a:cs typeface="Meiryo UI" pitchFamily="50" charset="-128"/>
                    <a:hlinkClick r:id="rId128"/>
                  </a:rPr>
                  <a:t>DRBD</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29"/>
                  </a:rPr>
                  <a:t>Heartbeat</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30"/>
                  </a:rPr>
                  <a:t>Pacemaker</a:t>
                </a:r>
                <a:endParaRPr kumimoji="0" lang="en-US" altLang="ja-JP" sz="457" kern="0" dirty="0">
                  <a:latin typeface="Meiryo UI" pitchFamily="50" charset="-128"/>
                  <a:ea typeface="Meiryo UI" pitchFamily="50" charset="-128"/>
                  <a:cs typeface="Meiryo UI" pitchFamily="50" charset="-128"/>
                </a:endParaRPr>
              </a:p>
            </p:txBody>
          </p:sp>
          <p:sp>
            <p:nvSpPr>
              <p:cNvPr id="151" name="テキスト ボックス 150"/>
              <p:cNvSpPr txBox="1"/>
              <p:nvPr/>
            </p:nvSpPr>
            <p:spPr bwMode="gray">
              <a:xfrm>
                <a:off x="5674322" y="1930238"/>
                <a:ext cx="3228002" cy="131819"/>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HA Cluster</a:t>
                </a:r>
              </a:p>
            </p:txBody>
          </p:sp>
        </p:grpSp>
        <p:grpSp>
          <p:nvGrpSpPr>
            <p:cNvPr id="152" name="グループ化 151"/>
            <p:cNvGrpSpPr/>
            <p:nvPr/>
          </p:nvGrpSpPr>
          <p:grpSpPr>
            <a:xfrm>
              <a:off x="143042" y="4840778"/>
              <a:ext cx="896394" cy="1179483"/>
              <a:chOff x="5706120" y="1286010"/>
              <a:chExt cx="3240360" cy="1481235"/>
            </a:xfrm>
          </p:grpSpPr>
          <p:sp>
            <p:nvSpPr>
              <p:cNvPr id="153" name="正方形/長方形 152"/>
              <p:cNvSpPr/>
              <p:nvPr/>
            </p:nvSpPr>
            <p:spPr bwMode="gray">
              <a:xfrm>
                <a:off x="5706120" y="1393880"/>
                <a:ext cx="3240360" cy="1373365"/>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131"/>
                  </a:rPr>
                  <a:t>GNetWatch</a:t>
                </a:r>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r>
                  <a:rPr kumimoji="0" lang="en-US" altLang="ja-JP" sz="457" u="sng" kern="0" noProof="1">
                    <a:latin typeface="Meiryo UI" pitchFamily="50" charset="-128"/>
                    <a:ea typeface="Meiryo UI" pitchFamily="50" charset="-128"/>
                    <a:cs typeface="Meiryo UI" pitchFamily="50" charset="-128"/>
                    <a:hlinkClick r:id="rId132"/>
                  </a:rPr>
                  <a:t>Hinemos</a:t>
                </a:r>
                <a:endParaRPr kumimoji="0" lang="en-US" altLang="ja-JP" sz="457" u="sng" kern="0" dirty="0">
                  <a:latin typeface="Meiryo UI" pitchFamily="50" charset="-128"/>
                  <a:ea typeface="Meiryo UI" pitchFamily="50" charset="-128"/>
                  <a:cs typeface="Meiryo UI" pitchFamily="50" charset="-128"/>
                </a:endParaRPr>
              </a:p>
              <a:p>
                <a:pPr defTabSz="653156">
                  <a:defRPr/>
                </a:pPr>
                <a:r>
                  <a:rPr kumimoji="0" lang="en-US" altLang="ja-JP" sz="457" u="sng" kern="0" noProof="1">
                    <a:latin typeface="Meiryo UI" pitchFamily="50" charset="-128"/>
                    <a:ea typeface="Meiryo UI" pitchFamily="50" charset="-128"/>
                    <a:cs typeface="Meiryo UI" pitchFamily="50" charset="-128"/>
                    <a:hlinkClick r:id="rId133"/>
                  </a:rPr>
                  <a:t>Icinga</a:t>
                </a:r>
                <a:endParaRPr kumimoji="0" lang="en-US" altLang="ja-JP" sz="457" u="sng"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34"/>
                  </a:rPr>
                  <a:t>Monit</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35"/>
                  </a:rPr>
                  <a:t>Nagios</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36"/>
                  </a:rPr>
                  <a:t>OpenNMS</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37"/>
                  </a:rPr>
                  <a:t>Pandora FMS</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38"/>
                  </a:rPr>
                  <a:t>Prometheus</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39"/>
                  </a:rPr>
                  <a:t>rsyslog</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40"/>
                  </a:rPr>
                  <a:t>Scalr</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41"/>
                  </a:rPr>
                  <a:t>SNMP Trap Translator</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42"/>
                  </a:rPr>
                  <a:t>Zabbix</a:t>
                </a:r>
                <a:endParaRPr kumimoji="0" lang="en-US" altLang="ja-JP" sz="457" kern="0" dirty="0">
                  <a:latin typeface="Meiryo UI" pitchFamily="50" charset="-128"/>
                  <a:ea typeface="Meiryo UI" pitchFamily="50" charset="-128"/>
                  <a:cs typeface="Meiryo UI" pitchFamily="50" charset="-128"/>
                </a:endParaRPr>
              </a:p>
              <a:p>
                <a:pPr defTabSz="653156">
                  <a:defRPr/>
                </a:pPr>
                <a:endParaRPr kumimoji="0" lang="en-US" altLang="ja-JP" sz="457"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endParaRPr kumimoji="0" lang="en-US" altLang="ja-JP" sz="457" kern="0" dirty="0">
                  <a:latin typeface="Meiryo UI" pitchFamily="50" charset="-128"/>
                  <a:ea typeface="Meiryo UI" pitchFamily="50" charset="-128"/>
                  <a:cs typeface="Meiryo UI" pitchFamily="50" charset="-128"/>
                </a:endParaRPr>
              </a:p>
            </p:txBody>
          </p:sp>
          <p:sp>
            <p:nvSpPr>
              <p:cNvPr id="154" name="テキスト ボックス 153"/>
              <p:cNvSpPr txBox="1"/>
              <p:nvPr/>
            </p:nvSpPr>
            <p:spPr bwMode="gray">
              <a:xfrm>
                <a:off x="5706120" y="1286010"/>
                <a:ext cx="3240360" cy="131819"/>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Operational monitoring</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55" name="グループ化 154"/>
            <p:cNvGrpSpPr/>
            <p:nvPr/>
          </p:nvGrpSpPr>
          <p:grpSpPr>
            <a:xfrm>
              <a:off x="1087941" y="5388536"/>
              <a:ext cx="892319" cy="946008"/>
              <a:chOff x="5688124" y="1408586"/>
              <a:chExt cx="3240360" cy="1192761"/>
            </a:xfrm>
          </p:grpSpPr>
          <p:sp>
            <p:nvSpPr>
              <p:cNvPr id="156" name="正方形/長方形 155"/>
              <p:cNvSpPr/>
              <p:nvPr/>
            </p:nvSpPr>
            <p:spPr bwMode="gray">
              <a:xfrm>
                <a:off x="5688124" y="1532537"/>
                <a:ext cx="3240360" cy="1068810"/>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143"/>
                  </a:rPr>
                  <a:t>CACTI</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44"/>
                  </a:rPr>
                  <a:t>Collectd</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45"/>
                  </a:rPr>
                  <a:t>Jaeger</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46"/>
                  </a:rPr>
                  <a:t>MRTG</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47"/>
                  </a:rPr>
                  <a:t>Munin</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48"/>
                  </a:rPr>
                  <a:t>Nmap</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49"/>
                  </a:rPr>
                  <a:t>RRDTool</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50"/>
                  </a:rPr>
                  <a:t>Wireshark</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51"/>
                  </a:rPr>
                  <a:t>Zenoss</a:t>
                </a:r>
                <a:endParaRPr kumimoji="0" lang="en-US" altLang="ja-JP" sz="457" kern="0" dirty="0">
                  <a:latin typeface="Meiryo UI" pitchFamily="50" charset="-128"/>
                  <a:ea typeface="Meiryo UI" pitchFamily="50" charset="-128"/>
                  <a:cs typeface="Meiryo UI" pitchFamily="50" charset="-128"/>
                </a:endParaRPr>
              </a:p>
              <a:p>
                <a:pPr defTabSz="653156">
                  <a:defRPr/>
                </a:pPr>
                <a:endParaRPr kumimoji="0" lang="en-US" altLang="ja-JP" sz="457" kern="0" dirty="0">
                  <a:latin typeface="Meiryo UI" pitchFamily="50" charset="-128"/>
                  <a:ea typeface="Meiryo UI" pitchFamily="50" charset="-128"/>
                  <a:cs typeface="Meiryo UI" pitchFamily="50" charset="-128"/>
                </a:endParaRPr>
              </a:p>
            </p:txBody>
          </p:sp>
          <p:sp>
            <p:nvSpPr>
              <p:cNvPr id="157" name="テキスト ボックス 156"/>
              <p:cNvSpPr txBox="1"/>
              <p:nvPr/>
            </p:nvSpPr>
            <p:spPr bwMode="gray">
              <a:xfrm>
                <a:off x="5688124" y="1408586"/>
                <a:ext cx="3240360" cy="131819"/>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Network Monitoring</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58" name="グループ化 157"/>
            <p:cNvGrpSpPr/>
            <p:nvPr/>
          </p:nvGrpSpPr>
          <p:grpSpPr>
            <a:xfrm>
              <a:off x="1091187" y="6418042"/>
              <a:ext cx="889074" cy="208381"/>
              <a:chOff x="9155169" y="1924148"/>
              <a:chExt cx="3224918" cy="247768"/>
            </a:xfrm>
          </p:grpSpPr>
          <p:sp>
            <p:nvSpPr>
              <p:cNvPr id="159" name="正方形/長方形 158"/>
              <p:cNvSpPr/>
              <p:nvPr/>
            </p:nvSpPr>
            <p:spPr bwMode="gray">
              <a:xfrm>
                <a:off x="9155174" y="2022079"/>
                <a:ext cx="3224913" cy="149837"/>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152"/>
                  </a:rPr>
                  <a:t>HAProxy</a:t>
                </a:r>
                <a:endParaRPr kumimoji="0" lang="en-US" altLang="ja-JP" sz="457" kern="0" dirty="0">
                  <a:latin typeface="Meiryo UI" pitchFamily="50" charset="-128"/>
                  <a:ea typeface="Meiryo UI" pitchFamily="50" charset="-128"/>
                  <a:cs typeface="Meiryo UI" pitchFamily="50" charset="-128"/>
                </a:endParaRPr>
              </a:p>
            </p:txBody>
          </p:sp>
          <p:sp>
            <p:nvSpPr>
              <p:cNvPr id="160" name="テキスト ボックス 159"/>
              <p:cNvSpPr txBox="1"/>
              <p:nvPr/>
            </p:nvSpPr>
            <p:spPr bwMode="gray">
              <a:xfrm>
                <a:off x="9155169" y="1924148"/>
                <a:ext cx="3224918" cy="131826"/>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Load Balancing</a:t>
                </a:r>
              </a:p>
            </p:txBody>
          </p:sp>
        </p:grpSp>
        <p:grpSp>
          <p:nvGrpSpPr>
            <p:cNvPr id="161" name="グループ化 160"/>
            <p:cNvGrpSpPr/>
            <p:nvPr/>
          </p:nvGrpSpPr>
          <p:grpSpPr>
            <a:xfrm>
              <a:off x="1088850" y="4414989"/>
              <a:ext cx="892319" cy="929723"/>
              <a:chOff x="5688124" y="1408586"/>
              <a:chExt cx="3240360" cy="1167578"/>
            </a:xfrm>
          </p:grpSpPr>
          <p:sp>
            <p:nvSpPr>
              <p:cNvPr id="162" name="正方形/長方形 161"/>
              <p:cNvSpPr/>
              <p:nvPr/>
            </p:nvSpPr>
            <p:spPr bwMode="gray">
              <a:xfrm>
                <a:off x="5688124" y="1540338"/>
                <a:ext cx="3240360" cy="1035826"/>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153"/>
                  </a:rPr>
                  <a:t>Ansible</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54"/>
                  </a:rPr>
                  <a:t>BOSH</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55"/>
                  </a:rPr>
                  <a:t>CFEngine</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56"/>
                  </a:rPr>
                  <a:t>Chef</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57"/>
                  </a:rPr>
                  <a:t>Cobbler</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58"/>
                  </a:rPr>
                  <a:t>Crowbar</a:t>
                </a:r>
                <a:endParaRPr kumimoji="0" lang="en-US" altLang="ja-JP" sz="457" kern="0" dirty="0">
                  <a:latin typeface="Meiryo UI" pitchFamily="50" charset="-128"/>
                  <a:ea typeface="Meiryo UI" pitchFamily="50" charset="-128"/>
                  <a:cs typeface="Meiryo UI" pitchFamily="50" charset="-128"/>
                  <a:hlinkClick r:id="rId159"/>
                </a:endParaRPr>
              </a:p>
              <a:p>
                <a:pPr defTabSz="653156">
                  <a:defRPr/>
                </a:pPr>
                <a:r>
                  <a:rPr kumimoji="0" lang="en-US" altLang="ja-JP" sz="457" kern="0" noProof="1">
                    <a:latin typeface="Meiryo UI" pitchFamily="50" charset="-128"/>
                    <a:ea typeface="Meiryo UI" pitchFamily="50" charset="-128"/>
                    <a:cs typeface="Meiryo UI" pitchFamily="50" charset="-128"/>
                    <a:hlinkClick r:id="rId159"/>
                  </a:rPr>
                  <a:t>oVirt</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60"/>
                  </a:rPr>
                  <a:t>Puppet</a:t>
                </a:r>
                <a:endParaRPr kumimoji="0" lang="en-US" altLang="ja-JP" sz="457" kern="0" dirty="0">
                  <a:latin typeface="Meiryo UI" pitchFamily="50" charset="-128"/>
                  <a:ea typeface="Meiryo UI" pitchFamily="50" charset="-128"/>
                  <a:cs typeface="Meiryo UI" pitchFamily="50" charset="-128"/>
                </a:endParaRPr>
              </a:p>
            </p:txBody>
          </p:sp>
          <p:sp>
            <p:nvSpPr>
              <p:cNvPr id="163" name="テキスト ボックス 162"/>
              <p:cNvSpPr txBox="1"/>
              <p:nvPr/>
            </p:nvSpPr>
            <p:spPr bwMode="gray">
              <a:xfrm>
                <a:off x="5688124" y="1408586"/>
                <a:ext cx="3240360" cy="131819"/>
              </a:xfrm>
              <a:prstGeom prst="rect">
                <a:avLst/>
              </a:prstGeom>
              <a:solidFill>
                <a:srgbClr val="CCE3F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lvl="0"/>
                <a:r>
                  <a:rPr kumimoji="0" lang="ja-JP" altLang="en-US" sz="457" kern="0" noProof="1">
                    <a:solidFill>
                      <a:srgbClr val="000000"/>
                    </a:solidFill>
                    <a:latin typeface="Meiryo UI" pitchFamily="50" charset="-128"/>
                    <a:ea typeface="Meiryo UI" pitchFamily="50" charset="-128"/>
                    <a:cs typeface="Meiryo UI" pitchFamily="50" charset="-128"/>
                  </a:rPr>
                  <a:t>Configuration Management</a:t>
                </a:r>
              </a:p>
            </p:txBody>
          </p:sp>
        </p:grpSp>
        <p:grpSp>
          <p:nvGrpSpPr>
            <p:cNvPr id="164" name="グループ化 163"/>
            <p:cNvGrpSpPr/>
            <p:nvPr/>
          </p:nvGrpSpPr>
          <p:grpSpPr>
            <a:xfrm>
              <a:off x="6203515" y="5815999"/>
              <a:ext cx="871914" cy="500004"/>
              <a:chOff x="5762223" y="1408586"/>
              <a:chExt cx="3166261" cy="635359"/>
            </a:xfrm>
          </p:grpSpPr>
          <p:sp>
            <p:nvSpPr>
              <p:cNvPr id="165" name="正方形/長方形 164"/>
              <p:cNvSpPr/>
              <p:nvPr/>
            </p:nvSpPr>
            <p:spPr bwMode="gray">
              <a:xfrm>
                <a:off x="5762223" y="1540340"/>
                <a:ext cx="3166261" cy="503605"/>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161"/>
                  </a:rPr>
                  <a:t>BIND</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62"/>
                  </a:rPr>
                  <a:t>ISC-DHCP</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63"/>
                  </a:rPr>
                  <a:t>NSD</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64"/>
                  </a:rPr>
                  <a:t>Unbound</a:t>
                </a:r>
                <a:endParaRPr kumimoji="0" lang="en-US" altLang="ja-JP" sz="457" kern="0" dirty="0">
                  <a:latin typeface="Meiryo UI" pitchFamily="50" charset="-128"/>
                  <a:ea typeface="Meiryo UI" pitchFamily="50" charset="-128"/>
                  <a:cs typeface="Meiryo UI" pitchFamily="50" charset="-128"/>
                </a:endParaRPr>
              </a:p>
            </p:txBody>
          </p:sp>
          <p:sp>
            <p:nvSpPr>
              <p:cNvPr id="166" name="テキスト ボックス 165"/>
              <p:cNvSpPr txBox="1"/>
              <p:nvPr/>
            </p:nvSpPr>
            <p:spPr bwMode="gray">
              <a:xfrm>
                <a:off x="5762223" y="1408586"/>
                <a:ext cx="3166261" cy="131819"/>
              </a:xfrm>
              <a:prstGeom prst="rect">
                <a:avLst/>
              </a:prstGeom>
              <a:solidFill>
                <a:srgbClr val="C9C9CA"/>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DNS and DHCP</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67" name="グループ化 166"/>
            <p:cNvGrpSpPr/>
            <p:nvPr/>
          </p:nvGrpSpPr>
          <p:grpSpPr>
            <a:xfrm>
              <a:off x="7142275" y="5814773"/>
              <a:ext cx="885651" cy="452539"/>
              <a:chOff x="5727472" y="1408585"/>
              <a:chExt cx="3201009" cy="663411"/>
            </a:xfrm>
          </p:grpSpPr>
          <p:sp>
            <p:nvSpPr>
              <p:cNvPr id="168" name="正方形/長方形 167"/>
              <p:cNvSpPr/>
              <p:nvPr/>
            </p:nvSpPr>
            <p:spPr bwMode="gray">
              <a:xfrm>
                <a:off x="5727472" y="1509983"/>
                <a:ext cx="3199625" cy="562013"/>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165"/>
                  </a:rPr>
                  <a:t>FileZilla </a:t>
                </a:r>
                <a:r>
                  <a:rPr kumimoji="0" lang="ja-JP" altLang="en-US" sz="457" kern="0" noProof="1">
                    <a:latin typeface="Meiryo UI" pitchFamily="50" charset="-128"/>
                    <a:ea typeface="Meiryo UI" pitchFamily="50" charset="-128"/>
                    <a:cs typeface="Meiryo UI" pitchFamily="50" charset="-128"/>
                  </a:rPr>
                  <a:t>(</a:t>
                </a:r>
                <a:r>
                  <a:rPr kumimoji="0" lang="en-US" altLang="ja-JP" sz="457" kern="0" noProof="1">
                    <a:solidFill>
                      <a:srgbClr val="008080"/>
                    </a:solidFill>
                    <a:latin typeface="HGP創英角ﾎﾟｯﾌﾟ体" panose="040B0A00000000000000" pitchFamily="50" charset="-128"/>
                    <a:ea typeface="HGP創英角ﾎﾟｯﾌﾟ体" panose="040B0A00000000000000" pitchFamily="50" charset="-128"/>
                    <a:cs typeface="Meiryo UI" pitchFamily="50" charset="-128"/>
                    <a:hlinkClick r:id="rId166"/>
                  </a:rPr>
                  <a:t>JP)</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67"/>
                  </a:rPr>
                  <a:t>Proftpd</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68"/>
                  </a:rPr>
                  <a:t>vsftpd</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69"/>
                  </a:rPr>
                  <a:t>WU-FTPD</a:t>
                </a:r>
                <a:endParaRPr kumimoji="0" lang="en-US" altLang="ja-JP" sz="457" kern="0" dirty="0">
                  <a:latin typeface="Meiryo UI" pitchFamily="50" charset="-128"/>
                  <a:ea typeface="Meiryo UI" pitchFamily="50" charset="-128"/>
                  <a:cs typeface="Meiryo UI" pitchFamily="50" charset="-128"/>
                </a:endParaRPr>
              </a:p>
            </p:txBody>
          </p:sp>
          <p:sp>
            <p:nvSpPr>
              <p:cNvPr id="169" name="テキスト ボックス 168"/>
              <p:cNvSpPr txBox="1"/>
              <p:nvPr/>
            </p:nvSpPr>
            <p:spPr bwMode="gray">
              <a:xfrm>
                <a:off x="5727472" y="1408585"/>
                <a:ext cx="3201009" cy="153797"/>
              </a:xfrm>
              <a:prstGeom prst="rect">
                <a:avLst/>
              </a:prstGeom>
              <a:solidFill>
                <a:srgbClr val="C9C9CA"/>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FTP Server</a:t>
                </a:r>
              </a:p>
            </p:txBody>
          </p:sp>
        </p:grpSp>
        <p:grpSp>
          <p:nvGrpSpPr>
            <p:cNvPr id="170" name="グループ化 169"/>
            <p:cNvGrpSpPr/>
            <p:nvPr/>
          </p:nvGrpSpPr>
          <p:grpSpPr>
            <a:xfrm>
              <a:off x="7142276" y="6289332"/>
              <a:ext cx="884379" cy="458121"/>
              <a:chOff x="5674184" y="1440464"/>
              <a:chExt cx="3240360" cy="593869"/>
            </a:xfrm>
          </p:grpSpPr>
          <p:sp>
            <p:nvSpPr>
              <p:cNvPr id="171" name="正方形/長方形 170"/>
              <p:cNvSpPr/>
              <p:nvPr/>
            </p:nvSpPr>
            <p:spPr bwMode="gray">
              <a:xfrm>
                <a:off x="5674184" y="1523096"/>
                <a:ext cx="3240360" cy="511237"/>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170"/>
                  </a:rPr>
                  <a:t>NextCloud</a:t>
                </a:r>
                <a:endParaRPr kumimoji="0" lang="en-US" altLang="ja-JP" sz="457" kern="0" dirty="0">
                  <a:latin typeface="Meiryo UI" pitchFamily="50" charset="-128"/>
                  <a:ea typeface="Meiryo UI" pitchFamily="50" charset="-128"/>
                  <a:cs typeface="Meiryo UI" pitchFamily="50" charset="-128"/>
                  <a:hlinkClick r:id="rId170"/>
                </a:endParaRPr>
              </a:p>
              <a:p>
                <a:r>
                  <a:rPr kumimoji="0" lang="en-US" altLang="ja-JP" sz="457" kern="0" noProof="1">
                    <a:latin typeface="Meiryo UI" pitchFamily="50" charset="-128"/>
                    <a:ea typeface="Meiryo UI" pitchFamily="50" charset="-128"/>
                    <a:cs typeface="Meiryo UI" pitchFamily="50" charset="-128"/>
                    <a:hlinkClick r:id="rId170"/>
                  </a:rPr>
                  <a:t>NFS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anose="020B0604030504040204" pitchFamily="50" charset="-128"/>
                    <a:ea typeface="Meiryo UI" panose="020B0604030504040204" pitchFamily="50" charset="-128"/>
                    <a:cs typeface="Meiryo UI" panose="020B0604030504040204" pitchFamily="50" charset="-128"/>
                    <a:hlinkClick r:id="rId171"/>
                  </a:rPr>
                  <a:t>OwnCloud</a:t>
                </a:r>
                <a:endParaRPr kumimoji="0" lang="en-US" altLang="ja-JP" sz="457"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457" kern="0" noProof="1">
                    <a:latin typeface="Meiryo UI" pitchFamily="50" charset="-128"/>
                    <a:ea typeface="Meiryo UI" pitchFamily="50" charset="-128"/>
                    <a:cs typeface="Meiryo UI" pitchFamily="50" charset="-128"/>
                    <a:hlinkClick r:id="rId172"/>
                  </a:rPr>
                  <a:t>Samba </a:t>
                </a:r>
                <a:r>
                  <a:rPr kumimoji="0" lang="ja-JP" altLang="en-US" sz="457" kern="0" noProof="1">
                    <a:latin typeface="Meiryo UI" pitchFamily="50" charset="-128"/>
                    <a:ea typeface="Meiryo UI" pitchFamily="50" charset="-128"/>
                    <a:cs typeface="Meiryo UI" pitchFamily="50" charset="-128"/>
                  </a:rPr>
                  <a:t>(</a:t>
                </a:r>
                <a:r>
                  <a:rPr kumimoji="0" lang="en-US" altLang="ja-JP" sz="457" kern="0" noProof="1">
                    <a:solidFill>
                      <a:srgbClr val="FF0000"/>
                    </a:solidFill>
                    <a:latin typeface="HGP創英角ﾎﾟｯﾌﾟ体" panose="040B0A00000000000000" pitchFamily="50" charset="-128"/>
                    <a:ea typeface="HGP創英角ﾎﾟｯﾌﾟ体" panose="040B0A00000000000000" pitchFamily="50" charset="-128"/>
                    <a:cs typeface="Meiryo UI" pitchFamily="50" charset="-128"/>
                    <a:hlinkClick r:id="rId173"/>
                  </a:rPr>
                  <a:t>JP)</a:t>
                </a:r>
                <a:endParaRPr kumimoji="0" lang="en-US" altLang="ja-JP" sz="457" kern="0" dirty="0">
                  <a:solidFill>
                    <a:srgbClr val="FF0000"/>
                  </a:solidFill>
                  <a:latin typeface="HGP創英角ﾎﾟｯﾌﾟ体" panose="040B0A00000000000000" pitchFamily="50" charset="-128"/>
                  <a:ea typeface="HGP創英角ﾎﾟｯﾌﾟ体" panose="040B0A00000000000000" pitchFamily="50" charset="-128"/>
                  <a:cs typeface="Meiryo UI" pitchFamily="50" charset="-128"/>
                </a:endParaRPr>
              </a:p>
            </p:txBody>
          </p:sp>
          <p:sp>
            <p:nvSpPr>
              <p:cNvPr id="172" name="テキスト ボックス 171"/>
              <p:cNvSpPr txBox="1"/>
              <p:nvPr/>
            </p:nvSpPr>
            <p:spPr bwMode="gray">
              <a:xfrm>
                <a:off x="5674184" y="1440464"/>
                <a:ext cx="3240360" cy="116353"/>
              </a:xfrm>
              <a:prstGeom prst="rect">
                <a:avLst/>
              </a:prstGeom>
              <a:solidFill>
                <a:srgbClr val="C9C9CA"/>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File server</a:t>
                </a:r>
              </a:p>
            </p:txBody>
          </p:sp>
        </p:grpSp>
        <p:grpSp>
          <p:nvGrpSpPr>
            <p:cNvPr id="173" name="グループ化 172"/>
            <p:cNvGrpSpPr/>
            <p:nvPr/>
          </p:nvGrpSpPr>
          <p:grpSpPr>
            <a:xfrm>
              <a:off x="8086303" y="5814775"/>
              <a:ext cx="865782" cy="925246"/>
              <a:chOff x="5688124" y="1408586"/>
              <a:chExt cx="3240360" cy="1278132"/>
            </a:xfrm>
          </p:grpSpPr>
          <p:sp>
            <p:nvSpPr>
              <p:cNvPr id="174" name="正方形/長方形 173"/>
              <p:cNvSpPr/>
              <p:nvPr/>
            </p:nvSpPr>
            <p:spPr bwMode="gray">
              <a:xfrm>
                <a:off x="5688124" y="1540339"/>
                <a:ext cx="3240360" cy="1146379"/>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174"/>
                  </a:rPr>
                  <a:t>Courier-IMAP</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74"/>
                  </a:rPr>
                  <a:t>Courier-MTA</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75"/>
                  </a:rPr>
                  <a:t>Cyrus IMAP</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76"/>
                  </a:rPr>
                  <a:t>Dovecot</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77"/>
                  </a:rPr>
                  <a:t>Exim</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78"/>
                  </a:rPr>
                  <a:t>fml</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a:latin typeface="Meiryo UI" pitchFamily="50" charset="-128"/>
                    <a:ea typeface="Meiryo UI" pitchFamily="50" charset="-128"/>
                    <a:cs typeface="Meiryo UI" pitchFamily="50" charset="-128"/>
                  </a:rPr>
                  <a:t>  </a:t>
                </a:r>
                <a:r>
                  <a:rPr kumimoji="0" lang="en-US" altLang="ja-JP" sz="457" kern="0" noProof="1">
                    <a:latin typeface="Meiryo UI" pitchFamily="50" charset="-128"/>
                    <a:ea typeface="Meiryo UI" pitchFamily="50" charset="-128"/>
                    <a:cs typeface="Meiryo UI" pitchFamily="50" charset="-128"/>
                    <a:hlinkClick r:id="rId179"/>
                  </a:rPr>
                  <a:t>Postfix (</a:t>
                </a:r>
                <a:r>
                  <a:rPr kumimoji="0" lang="en-US" altLang="ja-JP" sz="457" kern="0" noProof="1">
                    <a:solidFill>
                      <a:srgbClr val="008080"/>
                    </a:solidFill>
                    <a:latin typeface="HGP創英角ﾎﾟｯﾌﾟ体" panose="040B0A00000000000000" pitchFamily="50" charset="-128"/>
                    <a:ea typeface="HGP創英角ﾎﾟｯﾌﾟ体" panose="040B0A00000000000000" pitchFamily="50" charset="-128"/>
                    <a:cs typeface="Meiryo UI" pitchFamily="50" charset="-128"/>
                    <a:hlinkClick r:id="rId180"/>
                  </a:rPr>
                  <a:t>JP)</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81"/>
                  </a:rPr>
                  <a:t>qmail</a:t>
                </a:r>
                <a:r>
                  <a:rPr kumimoji="0" lang="en-US" altLang="ja-JP" sz="457" kern="0">
                    <a:latin typeface="Meiryo UI" pitchFamily="50" charset="-128"/>
                    <a:ea typeface="Meiryo UI" pitchFamily="50" charset="-128"/>
                    <a:cs typeface="Meiryo UI" pitchFamily="50" charset="-128"/>
                    <a:hlinkClick r:id="rId181"/>
                  </a:rPr>
                  <a:t>  </a:t>
                </a:r>
              </a:p>
              <a:p>
                <a:r>
                  <a:rPr kumimoji="0" lang="en-US" altLang="ja-JP" sz="457" kern="0" noProof="1">
                    <a:latin typeface="Meiryo UI" pitchFamily="50" charset="-128"/>
                    <a:ea typeface="Meiryo UI" pitchFamily="50" charset="-128"/>
                    <a:cs typeface="Meiryo UI" pitchFamily="50" charset="-128"/>
                    <a:hlinkClick r:id="rId182"/>
                  </a:rPr>
                  <a:t>sendmail</a:t>
                </a:r>
                <a:endParaRPr kumimoji="0" lang="en-US" altLang="ja-JP" sz="457" kern="0" dirty="0">
                  <a:latin typeface="Meiryo UI" pitchFamily="50" charset="-128"/>
                  <a:ea typeface="Meiryo UI" pitchFamily="50" charset="-128"/>
                  <a:cs typeface="Meiryo UI" pitchFamily="50" charset="-128"/>
                </a:endParaRPr>
              </a:p>
              <a:p>
                <a:endParaRPr kumimoji="0" lang="en-US" altLang="ja-JP" sz="457"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endParaRPr kumimoji="0" lang="en-US" altLang="ja-JP" sz="457" kern="0" dirty="0">
                  <a:latin typeface="Meiryo UI" pitchFamily="50" charset="-128"/>
                  <a:ea typeface="Meiryo UI" pitchFamily="50" charset="-128"/>
                  <a:cs typeface="Meiryo UI" pitchFamily="50" charset="-128"/>
                </a:endParaRPr>
              </a:p>
            </p:txBody>
          </p:sp>
          <p:sp>
            <p:nvSpPr>
              <p:cNvPr id="175" name="テキスト ボックス 174"/>
              <p:cNvSpPr txBox="1"/>
              <p:nvPr/>
            </p:nvSpPr>
            <p:spPr bwMode="gray">
              <a:xfrm>
                <a:off x="5688124" y="1408586"/>
                <a:ext cx="3240360" cy="144922"/>
              </a:xfrm>
              <a:prstGeom prst="rect">
                <a:avLst/>
              </a:prstGeom>
              <a:solidFill>
                <a:srgbClr val="C9C9CA"/>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POP/IMAP/MTA</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76" name="グループ化 175"/>
            <p:cNvGrpSpPr/>
            <p:nvPr/>
          </p:nvGrpSpPr>
          <p:grpSpPr>
            <a:xfrm>
              <a:off x="3115614" y="4156536"/>
              <a:ext cx="939434" cy="1017719"/>
              <a:chOff x="5688124" y="1408586"/>
              <a:chExt cx="3240360" cy="971918"/>
            </a:xfrm>
          </p:grpSpPr>
          <p:sp>
            <p:nvSpPr>
              <p:cNvPr id="177" name="正方形/長方形 176"/>
              <p:cNvSpPr/>
              <p:nvPr/>
            </p:nvSpPr>
            <p:spPr bwMode="gray">
              <a:xfrm>
                <a:off x="5688124" y="1504645"/>
                <a:ext cx="3240360" cy="875859"/>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183"/>
                  </a:rPr>
                  <a:t>AGL</a:t>
                </a:r>
                <a:endParaRPr kumimoji="0" lang="en-US" altLang="ja-JP" sz="457" kern="0" dirty="0">
                  <a:latin typeface="Meiryo UI" pitchFamily="50" charset="-128"/>
                  <a:ea typeface="Meiryo UI" pitchFamily="50" charset="-128"/>
                  <a:cs typeface="Meiryo UI" pitchFamily="50" charset="-128"/>
                  <a:hlinkClick r:id="rId184"/>
                </a:endParaRPr>
              </a:p>
              <a:p>
                <a:r>
                  <a:rPr kumimoji="0" lang="en-US" altLang="ja-JP" sz="457" kern="0" noProof="1">
                    <a:latin typeface="Meiryo UI" pitchFamily="50" charset="-128"/>
                    <a:ea typeface="Meiryo UI" pitchFamily="50" charset="-128"/>
                    <a:cs typeface="Meiryo UI" pitchFamily="50" charset="-128"/>
                    <a:hlinkClick r:id="rId184"/>
                  </a:rPr>
                  <a:t>Android</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85"/>
                  </a:rPr>
                  <a:t>CentOS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86"/>
                  </a:rPr>
                  <a:t>CoreOS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87"/>
                  </a:rPr>
                  <a:t>Debian</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88"/>
                  </a:rPr>
                  <a:t>Fedora</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89"/>
                  </a:rPr>
                  <a:t>FreeBSD</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90"/>
                  </a:rPr>
                  <a:t>openSUSE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91"/>
                  </a:rPr>
                  <a:t>Scientific Linux</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192"/>
                  </a:rPr>
                  <a:t>Ubuntu</a:t>
                </a:r>
                <a:endParaRPr kumimoji="0" lang="en-US" altLang="ja-JP" sz="457" kern="0" dirty="0">
                  <a:latin typeface="Meiryo UI" pitchFamily="50" charset="-128"/>
                  <a:ea typeface="Meiryo UI" pitchFamily="50" charset="-128"/>
                  <a:cs typeface="Meiryo UI" pitchFamily="50" charset="-128"/>
                </a:endParaRPr>
              </a:p>
              <a:p>
                <a:endParaRPr kumimoji="0" lang="en-US" altLang="ja-JP" sz="457" kern="0" dirty="0">
                  <a:latin typeface="Meiryo UI" pitchFamily="50" charset="-128"/>
                  <a:ea typeface="Meiryo UI" pitchFamily="50" charset="-128"/>
                  <a:cs typeface="Meiryo UI" pitchFamily="50" charset="-128"/>
                </a:endParaRPr>
              </a:p>
            </p:txBody>
          </p:sp>
          <p:sp>
            <p:nvSpPr>
              <p:cNvPr id="178" name="テキスト ボックス 177"/>
              <p:cNvSpPr txBox="1"/>
              <p:nvPr/>
            </p:nvSpPr>
            <p:spPr bwMode="gray">
              <a:xfrm>
                <a:off x="5688124" y="1408586"/>
                <a:ext cx="3240360" cy="114614"/>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OS</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79" name="グループ化 178"/>
            <p:cNvGrpSpPr/>
            <p:nvPr/>
          </p:nvGrpSpPr>
          <p:grpSpPr>
            <a:xfrm>
              <a:off x="4106329" y="4151623"/>
              <a:ext cx="892319" cy="799405"/>
              <a:chOff x="5688124" y="1408586"/>
              <a:chExt cx="3240360" cy="825975"/>
            </a:xfrm>
          </p:grpSpPr>
          <p:sp>
            <p:nvSpPr>
              <p:cNvPr id="180" name="正方形/長方形 179"/>
              <p:cNvSpPr/>
              <p:nvPr/>
            </p:nvSpPr>
            <p:spPr bwMode="gray">
              <a:xfrm>
                <a:off x="5688124" y="1540339"/>
                <a:ext cx="3240360" cy="694222"/>
              </a:xfrm>
              <a:prstGeom prst="rect">
                <a:avLst/>
              </a:prstGeom>
              <a:solidFill>
                <a:schemeClr val="bg1"/>
              </a:solidFill>
              <a:ln w="9525">
                <a:solidFill>
                  <a:schemeClr val="tx1"/>
                </a:solidFill>
                <a:miter lim="800000"/>
                <a:headEnd/>
                <a:tailEnd/>
              </a:ln>
            </p:spPr>
            <p:txBody>
              <a:bodyPr lIns="25714" rIns="25714" anchor="t"/>
              <a:lstStyle/>
              <a:p>
                <a:pPr>
                  <a:defRPr/>
                </a:pPr>
                <a:r>
                  <a:rPr kumimoji="0" lang="en-US" altLang="ja-JP" sz="457" kern="0" noProof="1">
                    <a:latin typeface="Meiryo UI" pitchFamily="50" charset="-128"/>
                    <a:ea typeface="Meiryo UI" pitchFamily="50" charset="-128"/>
                    <a:cs typeface="Meiryo UI" pitchFamily="50" charset="-128"/>
                    <a:hlinkClick r:id="rId193"/>
                  </a:rPr>
                  <a:t>Docker</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94"/>
                  </a:rPr>
                  <a:t>KVM</a:t>
                </a:r>
                <a:endParaRPr kumimoji="0" lang="en-US" altLang="ja-JP" sz="457" kern="0" dirty="0">
                  <a:latin typeface="Meiryo UI" pitchFamily="50" charset="-128"/>
                  <a:ea typeface="Meiryo UI" pitchFamily="50" charset="-128"/>
                  <a:cs typeface="Meiryo UI" pitchFamily="50" charset="-128"/>
                </a:endParaRPr>
              </a:p>
              <a:p>
                <a:pPr>
                  <a:defRPr/>
                </a:pPr>
                <a:r>
                  <a:rPr kumimoji="0" lang="en-US" altLang="ja-JP" sz="457" kern="0" noProof="1">
                    <a:latin typeface="Meiryo UI" pitchFamily="50" charset="-128"/>
                    <a:ea typeface="Meiryo UI" pitchFamily="50" charset="-128"/>
                    <a:cs typeface="Meiryo UI" pitchFamily="50" charset="-128"/>
                    <a:hlinkClick r:id="rId195"/>
                  </a:rPr>
                  <a:t>OpenVZ</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96"/>
                  </a:rPr>
                  <a:t>rkt</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97"/>
                  </a:rPr>
                  <a:t>Virt-Manager</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98"/>
                  </a:rPr>
                  <a:t>VirtualBox</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99"/>
                  </a:rPr>
                  <a:t>Xen</a:t>
                </a:r>
                <a:endParaRPr kumimoji="0" lang="en-US" altLang="ja-JP" sz="457" kern="0" dirty="0">
                  <a:latin typeface="Meiryo UI" pitchFamily="50" charset="-128"/>
                  <a:ea typeface="Meiryo UI" pitchFamily="50" charset="-128"/>
                  <a:cs typeface="Meiryo UI" pitchFamily="50" charset="-128"/>
                </a:endParaRPr>
              </a:p>
            </p:txBody>
          </p:sp>
          <p:sp>
            <p:nvSpPr>
              <p:cNvPr id="181" name="テキスト ボックス 180"/>
              <p:cNvSpPr txBox="1"/>
              <p:nvPr/>
            </p:nvSpPr>
            <p:spPr bwMode="gray">
              <a:xfrm>
                <a:off x="5688124" y="1408586"/>
                <a:ext cx="3240360" cy="131819"/>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Server virtualization</a:t>
                </a:r>
              </a:p>
            </p:txBody>
          </p:sp>
        </p:grpSp>
        <p:grpSp>
          <p:nvGrpSpPr>
            <p:cNvPr id="182" name="グループ化 181"/>
            <p:cNvGrpSpPr/>
            <p:nvPr/>
          </p:nvGrpSpPr>
          <p:grpSpPr>
            <a:xfrm>
              <a:off x="5063758" y="4154908"/>
              <a:ext cx="909557" cy="505521"/>
              <a:chOff x="5688124" y="1408586"/>
              <a:chExt cx="3240360" cy="642369"/>
            </a:xfrm>
          </p:grpSpPr>
          <p:sp>
            <p:nvSpPr>
              <p:cNvPr id="183" name="正方形/長方形 182"/>
              <p:cNvSpPr/>
              <p:nvPr/>
            </p:nvSpPr>
            <p:spPr bwMode="gray">
              <a:xfrm>
                <a:off x="5688124" y="1540339"/>
                <a:ext cx="3240360" cy="510616"/>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200"/>
                  </a:rPr>
                  <a:t>Ceph</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01"/>
                  </a:rPr>
                  <a:t>GlusterFS</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u="sng" kern="0" noProof="1">
                    <a:latin typeface="Meiryo UI" pitchFamily="50" charset="-128"/>
                    <a:ea typeface="Meiryo UI" pitchFamily="50" charset="-128"/>
                    <a:cs typeface="Meiryo UI" pitchFamily="50" charset="-128"/>
                    <a:hlinkClick r:id="rId202"/>
                  </a:rPr>
                  <a:t>Lustre</a:t>
                </a:r>
                <a:endParaRPr kumimoji="0" lang="en-US" altLang="ja-JP" sz="457" u="sng"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03"/>
                  </a:rPr>
                  <a:t>Rook</a:t>
                </a:r>
                <a:endParaRPr kumimoji="0" lang="en-US" altLang="ja-JP" sz="457" kern="0" dirty="0">
                  <a:latin typeface="Meiryo UI" pitchFamily="50" charset="-128"/>
                  <a:ea typeface="Meiryo UI" pitchFamily="50" charset="-128"/>
                  <a:cs typeface="Meiryo UI" pitchFamily="50" charset="-128"/>
                </a:endParaRPr>
              </a:p>
            </p:txBody>
          </p:sp>
          <p:sp>
            <p:nvSpPr>
              <p:cNvPr id="184" name="テキスト ボックス 183"/>
              <p:cNvSpPr txBox="1"/>
              <p:nvPr/>
            </p:nvSpPr>
            <p:spPr bwMode="gray">
              <a:xfrm>
                <a:off x="5688124" y="1408586"/>
                <a:ext cx="3240360" cy="154572"/>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Storage virtualization</a:t>
                </a:r>
              </a:p>
            </p:txBody>
          </p:sp>
        </p:grpSp>
        <p:grpSp>
          <p:nvGrpSpPr>
            <p:cNvPr id="185" name="グループ化 184"/>
            <p:cNvGrpSpPr/>
            <p:nvPr/>
          </p:nvGrpSpPr>
          <p:grpSpPr>
            <a:xfrm>
              <a:off x="5063758" y="4718728"/>
              <a:ext cx="909557" cy="356626"/>
              <a:chOff x="5688124" y="1408586"/>
              <a:chExt cx="3240360" cy="453167"/>
            </a:xfrm>
          </p:grpSpPr>
          <p:sp>
            <p:nvSpPr>
              <p:cNvPr id="186" name="正方形/長方形 185"/>
              <p:cNvSpPr/>
              <p:nvPr/>
            </p:nvSpPr>
            <p:spPr bwMode="gray">
              <a:xfrm>
                <a:off x="5688124" y="1540339"/>
                <a:ext cx="3240360" cy="321414"/>
              </a:xfrm>
              <a:prstGeom prst="rect">
                <a:avLst/>
              </a:prstGeom>
              <a:solidFill>
                <a:schemeClr val="bg1"/>
              </a:solidFill>
              <a:ln w="9525">
                <a:solidFill>
                  <a:schemeClr val="tx1"/>
                </a:solidFill>
                <a:miter lim="800000"/>
                <a:headEnd/>
                <a:tailEnd/>
              </a:ln>
            </p:spPr>
            <p:txBody>
              <a:bodyPr lIns="25714" rIns="25714" anchor="t"/>
              <a:lstStyle/>
              <a:p>
                <a:pPr>
                  <a:defRPr/>
                </a:pPr>
                <a:r>
                  <a:rPr kumimoji="0" lang="en-US" altLang="ja-JP" sz="457" kern="0" noProof="1">
                    <a:latin typeface="Meiryo UI" pitchFamily="50" charset="-128"/>
                    <a:ea typeface="Meiryo UI" pitchFamily="50" charset="-128"/>
                    <a:cs typeface="Meiryo UI" pitchFamily="50" charset="-128"/>
                    <a:hlinkClick r:id="rId204"/>
                  </a:rPr>
                  <a:t>Open vSwitch</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05"/>
                  </a:rPr>
                  <a:t>OpenDaylight</a:t>
                </a:r>
                <a:endParaRPr kumimoji="0" lang="en-US" altLang="ja-JP" sz="457" kern="0" dirty="0">
                  <a:latin typeface="Meiryo UI" pitchFamily="50" charset="-128"/>
                  <a:ea typeface="Meiryo UI" pitchFamily="50" charset="-128"/>
                  <a:cs typeface="Meiryo UI" pitchFamily="50" charset="-128"/>
                </a:endParaRPr>
              </a:p>
            </p:txBody>
          </p:sp>
          <p:sp>
            <p:nvSpPr>
              <p:cNvPr id="187" name="テキスト ボックス 186"/>
              <p:cNvSpPr txBox="1"/>
              <p:nvPr/>
            </p:nvSpPr>
            <p:spPr bwMode="gray">
              <a:xfrm>
                <a:off x="5688124" y="1408586"/>
                <a:ext cx="3240360" cy="131819"/>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Network virtualization</a:t>
                </a:r>
              </a:p>
            </p:txBody>
          </p:sp>
        </p:grpSp>
        <p:grpSp>
          <p:nvGrpSpPr>
            <p:cNvPr id="19" name="グループ化 18"/>
            <p:cNvGrpSpPr/>
            <p:nvPr/>
          </p:nvGrpSpPr>
          <p:grpSpPr>
            <a:xfrm>
              <a:off x="3126852" y="5562591"/>
              <a:ext cx="928196" cy="1042469"/>
              <a:chOff x="4380395" y="7110176"/>
              <a:chExt cx="1249248" cy="1459456"/>
            </a:xfrm>
          </p:grpSpPr>
          <p:sp>
            <p:nvSpPr>
              <p:cNvPr id="192" name="正方形/長方形 191"/>
              <p:cNvSpPr/>
              <p:nvPr/>
            </p:nvSpPr>
            <p:spPr bwMode="gray">
              <a:xfrm>
                <a:off x="4380395" y="7275173"/>
                <a:ext cx="1249247" cy="1294459"/>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206"/>
                  </a:rPr>
                  <a:t>Apache CloudStack</a:t>
                </a:r>
                <a:endParaRPr kumimoji="0" lang="en-US" altLang="ja-JP" sz="457" kern="0" dirty="0">
                  <a:latin typeface="Meiryo UI" pitchFamily="50" charset="-128"/>
                  <a:ea typeface="Meiryo UI" pitchFamily="50" charset="-128"/>
                  <a:cs typeface="Meiryo UI" pitchFamily="50" charset="-128"/>
                  <a:hlinkClick r:id="rId207"/>
                </a:endParaRPr>
              </a:p>
              <a:p>
                <a:pPr defTabSz="653156">
                  <a:defRPr/>
                </a:pPr>
                <a:r>
                  <a:rPr kumimoji="0" lang="en-US" altLang="ja-JP" sz="457" kern="0" noProof="1">
                    <a:latin typeface="Meiryo UI" pitchFamily="50" charset="-128"/>
                    <a:ea typeface="Meiryo UI" pitchFamily="50" charset="-128"/>
                    <a:cs typeface="Meiryo UI" pitchFamily="50" charset="-128"/>
                    <a:hlinkClick r:id="rId207"/>
                  </a:rPr>
                  <a:t>Eucalyptus</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08"/>
                  </a:rPr>
                  <a:t>Kubernetes</a:t>
                </a:r>
                <a:br>
                  <a:rPr kumimoji="0" lang="en-US" altLang="ja-JP" sz="457" kern="0">
                    <a:latin typeface="Meiryo UI" pitchFamily="50" charset="-128"/>
                    <a:ea typeface="Meiryo UI" pitchFamily="50" charset="-128"/>
                    <a:cs typeface="Meiryo UI" pitchFamily="50" charset="-128"/>
                  </a:rPr>
                </a:br>
                <a:r>
                  <a:rPr kumimoji="0" lang="en-US" altLang="ja-JP" sz="457" kern="0" noProof="1">
                    <a:latin typeface="Meiryo UI" pitchFamily="50" charset="-128"/>
                    <a:ea typeface="Meiryo UI" pitchFamily="50" charset="-128"/>
                    <a:cs typeface="Meiryo UI" pitchFamily="50" charset="-128"/>
                    <a:hlinkClick r:id="rId209"/>
                  </a:rPr>
                  <a:t>OpenStack Ceilometer</a:t>
                </a:r>
                <a:br>
                  <a:rPr kumimoji="0" lang="en-US" altLang="ja-JP" sz="457" kern="0">
                    <a:latin typeface="Meiryo UI" pitchFamily="50" charset="-128"/>
                    <a:ea typeface="Meiryo UI" pitchFamily="50" charset="-128"/>
                    <a:cs typeface="Meiryo UI" pitchFamily="50" charset="-128"/>
                  </a:rPr>
                </a:br>
                <a:r>
                  <a:rPr kumimoji="0" lang="en-US" altLang="ja-JP" sz="457" kern="0" noProof="1">
                    <a:latin typeface="Meiryo UI" pitchFamily="50" charset="-128"/>
                    <a:ea typeface="Meiryo UI" pitchFamily="50" charset="-128"/>
                    <a:cs typeface="Meiryo UI" pitchFamily="50" charset="-128"/>
                    <a:hlinkClick r:id="rId209"/>
                  </a:rPr>
                  <a:t>OpenStack Horizon</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10"/>
                  </a:rPr>
                  <a:t>OpenStack Ironic</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09"/>
                  </a:rPr>
                  <a:t>OpenStack Mogan</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11"/>
                  </a:rPr>
                  <a:t>OpenStack Magnum</a:t>
                </a:r>
                <a:endParaRPr kumimoji="0" lang="en-US" altLang="ja-JP" sz="457" kern="0" dirty="0">
                  <a:latin typeface="Meiryo UI" pitchFamily="50" charset="-128"/>
                  <a:ea typeface="Meiryo UI" pitchFamily="50" charset="-128"/>
                  <a:cs typeface="Meiryo UI" pitchFamily="50" charset="-128"/>
                </a:endParaRPr>
              </a:p>
              <a:p>
                <a:pPr>
                  <a:defRPr/>
                </a:pPr>
                <a:r>
                  <a:rPr kumimoji="0" lang="en-US" altLang="ja-JP" sz="457" kern="0" noProof="1">
                    <a:latin typeface="Meiryo UI" pitchFamily="50" charset="-128"/>
                    <a:ea typeface="Meiryo UI" pitchFamily="50" charset="-128"/>
                    <a:cs typeface="Meiryo UI" pitchFamily="50" charset="-128"/>
                    <a:hlinkClick r:id="rId212"/>
                  </a:rPr>
                  <a:t>Vagrant</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13"/>
                  </a:rPr>
                  <a:t>Rancher</a:t>
                </a:r>
                <a:endParaRPr kumimoji="0" lang="en-US" altLang="ja-JP" sz="457" kern="0" dirty="0">
                  <a:latin typeface="Meiryo UI" pitchFamily="50" charset="-128"/>
                  <a:ea typeface="Meiryo UI" pitchFamily="50" charset="-128"/>
                  <a:cs typeface="Meiryo UI" pitchFamily="50" charset="-128"/>
                </a:endParaRPr>
              </a:p>
            </p:txBody>
          </p:sp>
          <p:sp>
            <p:nvSpPr>
              <p:cNvPr id="193" name="テキスト ボックス 192"/>
              <p:cNvSpPr txBox="1"/>
              <p:nvPr/>
            </p:nvSpPr>
            <p:spPr bwMode="gray">
              <a:xfrm>
                <a:off x="4380396" y="7110176"/>
                <a:ext cx="1249247" cy="193205"/>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457" kern="0" noProof="1">
                    <a:solidFill>
                      <a:srgbClr val="000000"/>
                    </a:solidFill>
                    <a:latin typeface="Tw Cen MT Condensed" panose="020B0606020104020203" pitchFamily="34" charset="0"/>
                    <a:ea typeface="Meiryo UI" pitchFamily="50" charset="-128"/>
                    <a:cs typeface="Meiryo UI" pitchFamily="50" charset="-128"/>
                  </a:rPr>
                  <a:t>Infrastructure as a Service (IaaS)</a:t>
                </a:r>
                <a:endParaRPr kumimoji="0" lang="ja-JP" altLang="en-US" sz="457"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197" name="グループ化 196"/>
            <p:cNvGrpSpPr/>
            <p:nvPr/>
          </p:nvGrpSpPr>
          <p:grpSpPr>
            <a:xfrm>
              <a:off x="3126852" y="5284234"/>
              <a:ext cx="928196" cy="253003"/>
              <a:chOff x="5688124" y="1462377"/>
              <a:chExt cx="3240360" cy="462044"/>
            </a:xfrm>
          </p:grpSpPr>
          <p:sp>
            <p:nvSpPr>
              <p:cNvPr id="198" name="正方形/長方形 197"/>
              <p:cNvSpPr/>
              <p:nvPr/>
            </p:nvSpPr>
            <p:spPr bwMode="gray">
              <a:xfrm>
                <a:off x="5688124" y="1670416"/>
                <a:ext cx="3240360" cy="254005"/>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214"/>
                  </a:rPr>
                  <a:t>OpenStack Murano</a:t>
                </a:r>
                <a:endParaRPr kumimoji="0" lang="en-US" altLang="ja-JP" sz="457" kern="0" dirty="0">
                  <a:latin typeface="Meiryo UI" pitchFamily="50" charset="-128"/>
                  <a:ea typeface="Meiryo UI" pitchFamily="50" charset="-128"/>
                  <a:cs typeface="Meiryo UI" pitchFamily="50" charset="-128"/>
                </a:endParaRPr>
              </a:p>
            </p:txBody>
          </p:sp>
          <p:sp>
            <p:nvSpPr>
              <p:cNvPr id="199" name="テキスト ボックス 198"/>
              <p:cNvSpPr txBox="1"/>
              <p:nvPr/>
            </p:nvSpPr>
            <p:spPr bwMode="gray">
              <a:xfrm>
                <a:off x="5688124" y="1462377"/>
                <a:ext cx="3240360" cy="207608"/>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457" kern="0" noProof="1">
                    <a:solidFill>
                      <a:srgbClr val="000000"/>
                    </a:solidFill>
                    <a:latin typeface="Tw Cen MT Condensed" panose="020B0606020104020203" pitchFamily="34" charset="0"/>
                    <a:ea typeface="Meiryo UI" pitchFamily="50" charset="-128"/>
                    <a:cs typeface="Meiryo UI" pitchFamily="50" charset="-128"/>
                  </a:rPr>
                  <a:t>Software as a Service (SaaS)</a:t>
                </a:r>
                <a:endParaRPr kumimoji="0" lang="ja-JP" altLang="en-US" sz="457"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09" name="グループ化 208"/>
            <p:cNvGrpSpPr/>
            <p:nvPr/>
          </p:nvGrpSpPr>
          <p:grpSpPr>
            <a:xfrm>
              <a:off x="5060799" y="6148299"/>
              <a:ext cx="911779" cy="334899"/>
              <a:chOff x="5676706" y="1633177"/>
              <a:chExt cx="3216709" cy="425559"/>
            </a:xfrm>
          </p:grpSpPr>
          <p:sp>
            <p:nvSpPr>
              <p:cNvPr id="210" name="正方形/長方形 209"/>
              <p:cNvSpPr/>
              <p:nvPr/>
            </p:nvSpPr>
            <p:spPr bwMode="gray">
              <a:xfrm>
                <a:off x="5676706" y="1797224"/>
                <a:ext cx="3216709" cy="261512"/>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solidFill>
                      <a:srgbClr val="000000"/>
                    </a:solidFill>
                    <a:latin typeface="Meiryo UI" pitchFamily="50" charset="-128"/>
                    <a:ea typeface="Meiryo UI" pitchFamily="50" charset="-128"/>
                    <a:cs typeface="Meiryo UI" pitchFamily="50" charset="-128"/>
                    <a:hlinkClick r:id="rId215"/>
                  </a:rPr>
                  <a:t>OpenStack Neutron</a:t>
                </a: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653156">
                  <a:defRPr/>
                </a:pPr>
                <a:r>
                  <a:rPr kumimoji="0" lang="en-US" altLang="ja-JP" sz="457" kern="0" noProof="1">
                    <a:solidFill>
                      <a:srgbClr val="000000"/>
                    </a:solidFill>
                    <a:latin typeface="Meiryo UI" pitchFamily="50" charset="-128"/>
                    <a:ea typeface="Meiryo UI" pitchFamily="50" charset="-128"/>
                    <a:cs typeface="Meiryo UI" pitchFamily="50" charset="-128"/>
                    <a:hlinkClick r:id="rId216"/>
                  </a:rPr>
                  <a:t>OpenStack Designate</a:t>
                </a: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211" name="テキスト ボックス 210"/>
              <p:cNvSpPr txBox="1"/>
              <p:nvPr/>
            </p:nvSpPr>
            <p:spPr bwMode="gray">
              <a:xfrm>
                <a:off x="5676706" y="1633177"/>
                <a:ext cx="3216709" cy="186340"/>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457" kern="0" noProof="1">
                    <a:solidFill>
                      <a:srgbClr val="000000"/>
                    </a:solidFill>
                    <a:latin typeface="Tw Cen MT Condensed" panose="020B0606020104020203" pitchFamily="34" charset="0"/>
                    <a:ea typeface="Meiryo UI" pitchFamily="50" charset="-128"/>
                    <a:cs typeface="Meiryo UI" pitchFamily="50" charset="-128"/>
                  </a:rPr>
                  <a:t>Network as a Service (NaaS)</a:t>
                </a:r>
                <a:endParaRPr kumimoji="0" lang="ja-JP" altLang="en-US" sz="457"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12" name="グループ化 211"/>
            <p:cNvGrpSpPr/>
            <p:nvPr/>
          </p:nvGrpSpPr>
          <p:grpSpPr>
            <a:xfrm>
              <a:off x="5060799" y="5296730"/>
              <a:ext cx="912517" cy="246655"/>
              <a:chOff x="1966747" y="1629883"/>
              <a:chExt cx="3313707" cy="413789"/>
            </a:xfrm>
          </p:grpSpPr>
          <p:sp>
            <p:nvSpPr>
              <p:cNvPr id="213" name="正方形/長方形 212"/>
              <p:cNvSpPr/>
              <p:nvPr/>
            </p:nvSpPr>
            <p:spPr bwMode="gray">
              <a:xfrm>
                <a:off x="1966747" y="1789309"/>
                <a:ext cx="3313704" cy="254363"/>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209"/>
                  </a:rPr>
                  <a:t>OpenStack Sahara</a:t>
                </a:r>
                <a:endParaRPr kumimoji="0" lang="en-US" altLang="ja-JP" sz="457" kern="0" dirty="0">
                  <a:latin typeface="Meiryo UI" pitchFamily="50" charset="-128"/>
                  <a:ea typeface="Meiryo UI" pitchFamily="50" charset="-128"/>
                  <a:cs typeface="Meiryo UI" pitchFamily="50" charset="-128"/>
                </a:endParaRPr>
              </a:p>
            </p:txBody>
          </p:sp>
          <p:sp>
            <p:nvSpPr>
              <p:cNvPr id="214" name="テキスト ボックス 213"/>
              <p:cNvSpPr txBox="1"/>
              <p:nvPr/>
            </p:nvSpPr>
            <p:spPr bwMode="gray">
              <a:xfrm>
                <a:off x="1966750" y="1629883"/>
                <a:ext cx="3313704" cy="201321"/>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pt-BR" altLang="ja-JP" sz="457" kern="0" noProof="1">
                    <a:solidFill>
                      <a:srgbClr val="000000"/>
                    </a:solidFill>
                    <a:latin typeface="Tw Cen MT Condensed" panose="020B0606020104020203" pitchFamily="34" charset="0"/>
                    <a:ea typeface="Meiryo UI" pitchFamily="50" charset="-128"/>
                    <a:cs typeface="Meiryo UI" pitchFamily="50" charset="-128"/>
                  </a:rPr>
                  <a:t>Database as a Service (DBaaS)</a:t>
                </a:r>
                <a:endParaRPr kumimoji="0" lang="ja-JP" altLang="en-US" sz="457"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21" name="グループ化 220"/>
            <p:cNvGrpSpPr/>
            <p:nvPr/>
          </p:nvGrpSpPr>
          <p:grpSpPr>
            <a:xfrm>
              <a:off x="4103748" y="5730716"/>
              <a:ext cx="898229" cy="285541"/>
              <a:chOff x="5688124" y="1485018"/>
              <a:chExt cx="3240360" cy="362839"/>
            </a:xfrm>
          </p:grpSpPr>
          <p:sp>
            <p:nvSpPr>
              <p:cNvPr id="222" name="正方形/長方形 221"/>
              <p:cNvSpPr/>
              <p:nvPr/>
            </p:nvSpPr>
            <p:spPr bwMode="gray">
              <a:xfrm>
                <a:off x="5688124" y="1670417"/>
                <a:ext cx="3240360" cy="177440"/>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solidFill>
                      <a:srgbClr val="000000"/>
                    </a:solidFill>
                    <a:latin typeface="Meiryo UI" pitchFamily="50" charset="-128"/>
                    <a:ea typeface="Meiryo UI" pitchFamily="50" charset="-128"/>
                    <a:cs typeface="Meiryo UI" pitchFamily="50" charset="-128"/>
                    <a:hlinkClick r:id="rId217"/>
                  </a:rPr>
                  <a:t>OpenStack Keystone</a:t>
                </a: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223" name="テキスト ボックス 222"/>
              <p:cNvSpPr txBox="1"/>
              <p:nvPr/>
            </p:nvSpPr>
            <p:spPr bwMode="gray">
              <a:xfrm>
                <a:off x="5688124" y="1485018"/>
                <a:ext cx="3240360" cy="184968"/>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pt-BR" altLang="ja-JP" sz="457" kern="0" noProof="1">
                    <a:solidFill>
                      <a:srgbClr val="000000"/>
                    </a:solidFill>
                    <a:latin typeface="Tw Cen MT Condensed" panose="020B0606020104020203" pitchFamily="34" charset="0"/>
                    <a:ea typeface="Meiryo UI" pitchFamily="50" charset="-128"/>
                    <a:cs typeface="Meiryo UI" pitchFamily="50" charset="-128"/>
                  </a:rPr>
                  <a:t>Identity as a Service (IDaaS)</a:t>
                </a:r>
              </a:p>
            </p:txBody>
          </p:sp>
        </p:grpSp>
        <p:sp>
          <p:nvSpPr>
            <p:cNvPr id="232" name="角丸四角形 231"/>
            <p:cNvSpPr/>
            <p:nvPr/>
          </p:nvSpPr>
          <p:spPr>
            <a:xfrm>
              <a:off x="3074857" y="5241307"/>
              <a:ext cx="2955264" cy="1432261"/>
            </a:xfrm>
            <a:prstGeom prst="roundRect">
              <a:avLst>
                <a:gd name="adj" fmla="val 2128"/>
              </a:avLst>
            </a:prstGeom>
            <a:noFill/>
            <a:ln w="25400">
              <a:solidFill>
                <a:srgbClr val="002060"/>
              </a:solidFill>
              <a:prstDash val="dash"/>
            </a:ln>
            <a:effectLst/>
          </p:spPr>
          <p:style>
            <a:lnRef idx="1">
              <a:schemeClr val="accent1"/>
            </a:lnRef>
            <a:fillRef idx="3">
              <a:schemeClr val="accent1"/>
            </a:fillRef>
            <a:effectRef idx="2">
              <a:schemeClr val="accent1"/>
            </a:effectRef>
            <a:fontRef idx="minor">
              <a:schemeClr val="lt1"/>
            </a:fontRef>
          </p:style>
          <p:txBody>
            <a:bodyPr lIns="25714" tIns="0" rIns="25714" bIns="25714" rtlCol="0" anchor="t"/>
            <a:lstStyle/>
            <a:p>
              <a:endParaRPr lang="en-US" altLang="ja-JP" sz="457" b="1"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33" name="正方形/長方形 232"/>
            <p:cNvSpPr/>
            <p:nvPr/>
          </p:nvSpPr>
          <p:spPr bwMode="gray">
            <a:xfrm>
              <a:off x="4062468" y="6385830"/>
              <a:ext cx="1569660" cy="29046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pPr algn="l"/>
              <a:r>
                <a:rPr lang="ja-JP" altLang="en-US" sz="343" b="1"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Reference: ISO/IEC 17788:2014</a:t>
              </a:r>
            </a:p>
            <a:p>
              <a:pPr algn="l"/>
              <a:r>
                <a:rPr lang="en-US" altLang="ja-JP" sz="343" b="1"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Information technology</a:t>
              </a:r>
            </a:p>
            <a:p>
              <a:pPr algn="l"/>
              <a:r>
                <a:rPr lang="en-US" altLang="ja-JP" sz="343" b="1" noProof="1">
                  <a:solidFill>
                    <a:srgbClr val="000000"/>
                  </a:solidFill>
                  <a:latin typeface="Meiryo UI" panose="020B0604030504040204" pitchFamily="50" charset="-128"/>
                  <a:ea typeface="Meiryo UI" panose="020B0604030504040204" pitchFamily="50" charset="-128"/>
                  <a:cs typeface="Meiryo UI" panose="020B0604030504040204" pitchFamily="50" charset="-128"/>
                </a:rPr>
                <a:t>-- Cloud computing -- Overview and vocabulary</a:t>
              </a:r>
            </a:p>
          </p:txBody>
        </p:sp>
        <p:grpSp>
          <p:nvGrpSpPr>
            <p:cNvPr id="26" name="グループ化 25"/>
            <p:cNvGrpSpPr/>
            <p:nvPr/>
          </p:nvGrpSpPr>
          <p:grpSpPr>
            <a:xfrm>
              <a:off x="7139915" y="1619452"/>
              <a:ext cx="883169" cy="1125799"/>
              <a:chOff x="8664440" y="4055033"/>
              <a:chExt cx="1230565" cy="1338845"/>
            </a:xfrm>
          </p:grpSpPr>
          <p:sp>
            <p:nvSpPr>
              <p:cNvPr id="231" name="正方形/長方形 230"/>
              <p:cNvSpPr/>
              <p:nvPr/>
            </p:nvSpPr>
            <p:spPr bwMode="gray">
              <a:xfrm>
                <a:off x="8666315" y="4157605"/>
                <a:ext cx="1228689" cy="1236273"/>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218"/>
                  </a:rPr>
                  <a:t>Apache Jmeter</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19"/>
                  </a:rPr>
                  <a:t>Bonnie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20"/>
                  </a:rPr>
                  <a:t>EMMA</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21"/>
                  </a:rPr>
                  <a:t>FindBugs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22"/>
                  </a:rPr>
                  <a:t>Jenkins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23"/>
                  </a:rPr>
                  <a:t>Junit</a:t>
                </a:r>
                <a:endParaRPr kumimoji="0" lang="en-US" altLang="ja-JP" sz="457" kern="0" dirty="0">
                  <a:latin typeface="Meiryo UI" pitchFamily="50" charset="-128"/>
                  <a:ea typeface="Meiryo UI" pitchFamily="50" charset="-128"/>
                  <a:cs typeface="Meiryo UI" pitchFamily="50" charset="-128"/>
                  <a:hlinkClick r:id="rId224"/>
                </a:endParaRPr>
              </a:p>
              <a:p>
                <a:r>
                  <a:rPr kumimoji="0" lang="en-US" altLang="ja-JP" sz="457" kern="0" noProof="1">
                    <a:latin typeface="Meiryo UI" pitchFamily="50" charset="-128"/>
                    <a:ea typeface="Meiryo UI" pitchFamily="50" charset="-128"/>
                    <a:cs typeface="Meiryo UI" pitchFamily="50" charset="-128"/>
                    <a:hlinkClick r:id="rId225"/>
                  </a:rPr>
                  <a:t>OpenTracing</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24"/>
                  </a:rPr>
                  <a:t>PMD</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26"/>
                  </a:rPr>
                  <a:t>Selenium</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27"/>
                  </a:rPr>
                  <a:t>TestNG</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28"/>
                  </a:rPr>
                  <a:t>Valgrind</a:t>
                </a:r>
                <a:endParaRPr kumimoji="0" lang="en-US" altLang="ja-JP" sz="457" kern="0" dirty="0">
                  <a:latin typeface="Meiryo UI" pitchFamily="50" charset="-128"/>
                  <a:ea typeface="Meiryo UI" pitchFamily="50" charset="-128"/>
                  <a:cs typeface="Meiryo UI" pitchFamily="50" charset="-128"/>
                </a:endParaRPr>
              </a:p>
            </p:txBody>
          </p:sp>
          <p:sp>
            <p:nvSpPr>
              <p:cNvPr id="234" name="テキスト ボックス 233"/>
              <p:cNvSpPr txBox="1"/>
              <p:nvPr/>
            </p:nvSpPr>
            <p:spPr bwMode="gray">
              <a:xfrm>
                <a:off x="8664440" y="4055033"/>
                <a:ext cx="1230565" cy="126655"/>
              </a:xfrm>
              <a:prstGeom prst="rect">
                <a:avLst/>
              </a:prstGeom>
              <a:solidFill>
                <a:srgbClr val="E3E0F0"/>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Test Tools</a:t>
                </a:r>
              </a:p>
            </p:txBody>
          </p:sp>
        </p:grpSp>
        <p:grpSp>
          <p:nvGrpSpPr>
            <p:cNvPr id="9" name="グループ化 8"/>
            <p:cNvGrpSpPr/>
            <p:nvPr/>
          </p:nvGrpSpPr>
          <p:grpSpPr>
            <a:xfrm>
              <a:off x="134947" y="555350"/>
              <a:ext cx="863586" cy="1523917"/>
              <a:chOff x="193155" y="786348"/>
              <a:chExt cx="1249598" cy="2046293"/>
            </a:xfrm>
          </p:grpSpPr>
          <p:sp>
            <p:nvSpPr>
              <p:cNvPr id="20" name="正方形/長方形 19"/>
              <p:cNvSpPr/>
              <p:nvPr/>
            </p:nvSpPr>
            <p:spPr bwMode="gray">
              <a:xfrm>
                <a:off x="193506" y="889905"/>
                <a:ext cx="1249247" cy="1942736"/>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12"/>
                  </a:rPr>
                  <a:t>BigBlueButton</a:t>
                </a:r>
                <a:endParaRPr kumimoji="0" lang="en-US" altLang="ja-JP" sz="457" kern="0" dirty="0">
                  <a:latin typeface="Meiryo UI" pitchFamily="50" charset="-128"/>
                  <a:ea typeface="Meiryo UI" pitchFamily="50" charset="-128"/>
                  <a:cs typeface="Meiryo UI" pitchFamily="50" charset="-128"/>
                  <a:hlinkClick r:id="rId229"/>
                </a:endParaRPr>
              </a:p>
              <a:p>
                <a:r>
                  <a:rPr kumimoji="0" lang="en-US" altLang="ja-JP" sz="457" kern="0" noProof="1">
                    <a:latin typeface="Meiryo UI" pitchFamily="50" charset="-128"/>
                    <a:ea typeface="Meiryo UI" pitchFamily="50" charset="-128"/>
                    <a:cs typeface="Meiryo UI" pitchFamily="50" charset="-128"/>
                    <a:hlinkClick r:id="rId230"/>
                  </a:rPr>
                  <a:t>Calibre</a:t>
                </a:r>
                <a:endParaRPr kumimoji="0" lang="en-US" altLang="ja-JP" sz="457" kern="0" dirty="0">
                  <a:latin typeface="Meiryo UI" pitchFamily="50" charset="-128"/>
                  <a:ea typeface="Meiryo UI" pitchFamily="50" charset="-128"/>
                  <a:cs typeface="Meiryo UI" pitchFamily="50" charset="-128"/>
                  <a:hlinkClick r:id="rId229"/>
                </a:endParaRPr>
              </a:p>
              <a:p>
                <a:r>
                  <a:rPr kumimoji="0" lang="en-US" altLang="ja-JP" sz="457" kern="0" noProof="1">
                    <a:latin typeface="Meiryo UI" pitchFamily="50" charset="-128"/>
                    <a:ea typeface="Meiryo UI" pitchFamily="50" charset="-128"/>
                    <a:cs typeface="Meiryo UI" pitchFamily="50" charset="-128"/>
                    <a:hlinkClick r:id="rId229"/>
                  </a:rPr>
                  <a:t>Chromium</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31"/>
                  </a:rPr>
                  <a:t>Evolution</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32"/>
                  </a:rPr>
                  <a:t>Firefox</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33"/>
                  </a:rPr>
                  <a:t>Gajim</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34"/>
                  </a:rPr>
                  <a:t>GIMP</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35"/>
                  </a:rPr>
                  <a:t>GKrellM</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36"/>
                  </a:rPr>
                  <a:t>ImageMagick</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37"/>
                  </a:rPr>
                  <a:t>KDE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38"/>
                  </a:rPr>
                  <a:t>Kopete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39"/>
                  </a:rPr>
                  <a:t>Open Manager</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40"/>
                  </a:rPr>
                  <a:t>parallel ssh</a:t>
                </a:r>
                <a:endParaRPr kumimoji="0" lang="en-US" altLang="ja-JP" sz="457" kern="0" dirty="0">
                  <a:latin typeface="Meiryo UI" pitchFamily="50" charset="-128"/>
                  <a:ea typeface="Meiryo UI" pitchFamily="50" charset="-128"/>
                  <a:cs typeface="Meiryo UI" pitchFamily="50" charset="-128"/>
                  <a:hlinkClick r:id="rId241"/>
                </a:endParaRPr>
              </a:p>
              <a:p>
                <a:r>
                  <a:rPr kumimoji="0" lang="en-US" altLang="ja-JP" sz="457" kern="0" noProof="1">
                    <a:latin typeface="Meiryo UI" pitchFamily="50" charset="-128"/>
                    <a:ea typeface="Meiryo UI" pitchFamily="50" charset="-128"/>
                    <a:cs typeface="Meiryo UI" pitchFamily="50" charset="-128"/>
                    <a:hlinkClick r:id="rId241"/>
                  </a:rPr>
                  <a:t>Pidgin</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42"/>
                  </a:rPr>
                  <a:t>RealVNC</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43"/>
                  </a:rPr>
                  <a:t>Thunderbird</a:t>
                </a:r>
                <a:endParaRPr kumimoji="0" lang="en-US" altLang="ja-JP" sz="457" kern="0" dirty="0">
                  <a:latin typeface="Meiryo UI" pitchFamily="50" charset="-128"/>
                  <a:ea typeface="Meiryo UI" pitchFamily="50" charset="-128"/>
                  <a:cs typeface="Meiryo UI" pitchFamily="50" charset="-128"/>
                </a:endParaRPr>
              </a:p>
            </p:txBody>
          </p:sp>
          <p:sp>
            <p:nvSpPr>
              <p:cNvPr id="21" name="テキスト ボックス 20"/>
              <p:cNvSpPr txBox="1"/>
              <p:nvPr/>
            </p:nvSpPr>
            <p:spPr bwMode="gray">
              <a:xfrm>
                <a:off x="193155" y="786348"/>
                <a:ext cx="1249247" cy="145231"/>
              </a:xfrm>
              <a:prstGeom prst="rect">
                <a:avLst/>
              </a:prstGeom>
              <a:solidFill>
                <a:srgbClr val="FEEBCD"/>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Desktop</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94" name="グループ化 193"/>
            <p:cNvGrpSpPr/>
            <p:nvPr/>
          </p:nvGrpSpPr>
          <p:grpSpPr>
            <a:xfrm>
              <a:off x="4107001" y="6051158"/>
              <a:ext cx="899849" cy="343854"/>
              <a:chOff x="5762502" y="2643003"/>
              <a:chExt cx="3267702" cy="617723"/>
            </a:xfrm>
          </p:grpSpPr>
          <p:sp>
            <p:nvSpPr>
              <p:cNvPr id="195" name="正方形/長方形 194"/>
              <p:cNvSpPr/>
              <p:nvPr/>
            </p:nvSpPr>
            <p:spPr bwMode="gray">
              <a:xfrm>
                <a:off x="5762502" y="2852114"/>
                <a:ext cx="3267658" cy="408612"/>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244"/>
                  </a:rPr>
                  <a:t>CloudFoundry</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45"/>
                  </a:rPr>
                  <a:t>OpenShift</a:t>
                </a:r>
                <a:endParaRPr kumimoji="0" lang="en-US" altLang="ja-JP" sz="457" kern="0" dirty="0">
                  <a:latin typeface="Meiryo UI" pitchFamily="50" charset="-128"/>
                  <a:ea typeface="Meiryo UI" pitchFamily="50" charset="-128"/>
                  <a:cs typeface="Meiryo UI" pitchFamily="50" charset="-128"/>
                </a:endParaRPr>
              </a:p>
            </p:txBody>
          </p:sp>
          <p:sp>
            <p:nvSpPr>
              <p:cNvPr id="196" name="テキスト ボックス 195"/>
              <p:cNvSpPr txBox="1"/>
              <p:nvPr/>
            </p:nvSpPr>
            <p:spPr bwMode="gray">
              <a:xfrm>
                <a:off x="5762502" y="2643003"/>
                <a:ext cx="3267702" cy="216529"/>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457" kern="0" noProof="1">
                    <a:solidFill>
                      <a:srgbClr val="000000"/>
                    </a:solidFill>
                    <a:latin typeface="Tw Cen MT Condensed" panose="020B0606020104020203" pitchFamily="34" charset="0"/>
                    <a:ea typeface="Meiryo UI" pitchFamily="50" charset="-128"/>
                    <a:cs typeface="Meiryo UI" pitchFamily="50" charset="-128"/>
                  </a:rPr>
                  <a:t>Platform as a Service (PaaS)</a:t>
                </a:r>
                <a:endParaRPr kumimoji="0" lang="ja-JP" altLang="en-US" sz="457"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00" name="グループ化 199"/>
            <p:cNvGrpSpPr/>
            <p:nvPr/>
          </p:nvGrpSpPr>
          <p:grpSpPr>
            <a:xfrm>
              <a:off x="4104010" y="5286269"/>
              <a:ext cx="899246" cy="411053"/>
              <a:chOff x="5604409" y="1413996"/>
              <a:chExt cx="3240363" cy="522328"/>
            </a:xfrm>
          </p:grpSpPr>
          <p:sp>
            <p:nvSpPr>
              <p:cNvPr id="201" name="正方形/長方形 200"/>
              <p:cNvSpPr/>
              <p:nvPr/>
            </p:nvSpPr>
            <p:spPr bwMode="gray">
              <a:xfrm>
                <a:off x="5604409" y="1652662"/>
                <a:ext cx="3240360" cy="283662"/>
              </a:xfrm>
              <a:prstGeom prst="rect">
                <a:avLst/>
              </a:prstGeom>
              <a:solidFill>
                <a:schemeClr val="bg1"/>
              </a:solidFill>
              <a:ln w="9525">
                <a:solidFill>
                  <a:schemeClr val="tx1"/>
                </a:solidFill>
                <a:miter lim="800000"/>
                <a:headEnd/>
                <a:tailEnd/>
              </a:ln>
            </p:spPr>
            <p:txBody>
              <a:bodyPr lIns="25714" rIns="25714" anchor="t"/>
              <a:lstStyle/>
              <a:p>
                <a:pPr>
                  <a:defRPr/>
                </a:pPr>
                <a:r>
                  <a:rPr kumimoji="0" lang="en-US" altLang="ja-JP" sz="457" kern="0" noProof="1">
                    <a:solidFill>
                      <a:srgbClr val="000000"/>
                    </a:solidFill>
                    <a:latin typeface="Meiryo UI" pitchFamily="50" charset="-128"/>
                    <a:ea typeface="Meiryo UI" pitchFamily="50" charset="-128"/>
                    <a:cs typeface="Meiryo UI" pitchFamily="50" charset="-128"/>
                    <a:hlinkClick r:id="rId246"/>
                  </a:rPr>
                  <a:t>OpenStack Glance</a:t>
                </a: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653156">
                  <a:defRPr/>
                </a:pPr>
                <a:r>
                  <a:rPr kumimoji="0" lang="en-US" altLang="ja-JP" sz="457" kern="0" noProof="1">
                    <a:solidFill>
                      <a:srgbClr val="000000"/>
                    </a:solidFill>
                    <a:latin typeface="Meiryo UI" pitchFamily="50" charset="-128"/>
                    <a:ea typeface="Meiryo UI" pitchFamily="50" charset="-128"/>
                    <a:cs typeface="Meiryo UI" pitchFamily="50" charset="-128"/>
                    <a:hlinkClick r:id="rId247"/>
                  </a:rPr>
                  <a:t>OpenStack Nova</a:t>
                </a: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202" name="テキスト ボックス 201"/>
              <p:cNvSpPr txBox="1"/>
              <p:nvPr/>
            </p:nvSpPr>
            <p:spPr bwMode="gray">
              <a:xfrm>
                <a:off x="5604412" y="1413996"/>
                <a:ext cx="3240360" cy="261403"/>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457" kern="0" noProof="1">
                    <a:solidFill>
                      <a:srgbClr val="000000"/>
                    </a:solidFill>
                    <a:latin typeface="Tw Cen MT Condensed" panose="020B0606020104020203" pitchFamily="34" charset="0"/>
                    <a:ea typeface="Meiryo UI" pitchFamily="50" charset="-128"/>
                    <a:cs typeface="Meiryo UI" pitchFamily="50" charset="-128"/>
                  </a:rPr>
                  <a:t>Compute as a Service</a:t>
                </a:r>
              </a:p>
              <a:p>
                <a:pPr defTabSz="653156" fontAlgn="ctr">
                  <a:lnSpc>
                    <a:spcPts val="571"/>
                  </a:lnSpc>
                  <a:defRPr/>
                </a:pPr>
                <a:r>
                  <a:rPr kumimoji="0" lang="en-US" altLang="ja-JP" sz="457" kern="0" noProof="1">
                    <a:solidFill>
                      <a:srgbClr val="000000"/>
                    </a:solidFill>
                    <a:latin typeface="Tw Cen MT Condensed" panose="020B0606020104020203" pitchFamily="34" charset="0"/>
                    <a:ea typeface="Meiryo UI" pitchFamily="50" charset="-128"/>
                    <a:cs typeface="Meiryo UI" pitchFamily="50" charset="-128"/>
                  </a:rPr>
                  <a:t>(CompaaS)</a:t>
                </a:r>
                <a:endParaRPr kumimoji="0" lang="ja-JP" altLang="en-US" sz="457" kern="0" dirty="0">
                  <a:solidFill>
                    <a:srgbClr val="000000"/>
                  </a:solidFill>
                  <a:latin typeface="Tw Cen MT Condensed" panose="020B0606020104020203" pitchFamily="34" charset="0"/>
                  <a:ea typeface="Meiryo UI" pitchFamily="50" charset="-128"/>
                  <a:cs typeface="Meiryo UI" pitchFamily="50" charset="-128"/>
                </a:endParaRPr>
              </a:p>
            </p:txBody>
          </p:sp>
        </p:grpSp>
        <p:grpSp>
          <p:nvGrpSpPr>
            <p:cNvPr id="206" name="グループ化 205"/>
            <p:cNvGrpSpPr/>
            <p:nvPr/>
          </p:nvGrpSpPr>
          <p:grpSpPr>
            <a:xfrm>
              <a:off x="5060799" y="5601972"/>
              <a:ext cx="911779" cy="496996"/>
              <a:chOff x="5660428" y="1830955"/>
              <a:chExt cx="3265339" cy="631537"/>
            </a:xfrm>
          </p:grpSpPr>
          <p:sp>
            <p:nvSpPr>
              <p:cNvPr id="207" name="正方形/長方形 206"/>
              <p:cNvSpPr/>
              <p:nvPr/>
            </p:nvSpPr>
            <p:spPr bwMode="gray">
              <a:xfrm>
                <a:off x="5660428" y="1954943"/>
                <a:ext cx="3265338" cy="507549"/>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solidFill>
                      <a:srgbClr val="000000"/>
                    </a:solidFill>
                    <a:latin typeface="Meiryo UI" pitchFamily="50" charset="-128"/>
                    <a:ea typeface="Meiryo UI" pitchFamily="50" charset="-128"/>
                    <a:cs typeface="Meiryo UI" pitchFamily="50" charset="-128"/>
                    <a:hlinkClick r:id="rId248"/>
                  </a:rPr>
                  <a:t>OpenStack Cinder</a:t>
                </a: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653156">
                  <a:defRPr/>
                </a:pPr>
                <a:r>
                  <a:rPr kumimoji="0" lang="en-US" altLang="ja-JP" sz="457" kern="0" noProof="1">
                    <a:solidFill>
                      <a:srgbClr val="000000"/>
                    </a:solidFill>
                    <a:latin typeface="Meiryo UI" pitchFamily="50" charset="-128"/>
                    <a:ea typeface="Meiryo UI" pitchFamily="50" charset="-128"/>
                    <a:cs typeface="Meiryo UI" pitchFamily="50" charset="-128"/>
                    <a:hlinkClick r:id="rId249"/>
                  </a:rPr>
                  <a:t>OpenStack Manila</a:t>
                </a:r>
                <a:endParaRPr kumimoji="0" lang="en-US" altLang="ja-JP" sz="457" kern="0" dirty="0">
                  <a:solidFill>
                    <a:srgbClr val="000000"/>
                  </a:solidFill>
                  <a:latin typeface="Meiryo UI" pitchFamily="50" charset="-128"/>
                  <a:ea typeface="Meiryo UI" pitchFamily="50" charset="-128"/>
                  <a:cs typeface="Meiryo UI" pitchFamily="50" charset="-128"/>
                </a:endParaRPr>
              </a:p>
              <a:p>
                <a:pPr>
                  <a:defRPr/>
                </a:pPr>
                <a:r>
                  <a:rPr kumimoji="0" lang="en-US" altLang="ja-JP" sz="457" kern="0" noProof="1">
                    <a:solidFill>
                      <a:srgbClr val="000000"/>
                    </a:solidFill>
                    <a:latin typeface="Meiryo UI" pitchFamily="50" charset="-128"/>
                    <a:ea typeface="Meiryo UI" pitchFamily="50" charset="-128"/>
                    <a:cs typeface="Meiryo UI" pitchFamily="50" charset="-128"/>
                    <a:hlinkClick r:id="rId250"/>
                  </a:rPr>
                  <a:t>OpenStack Swift</a:t>
                </a:r>
                <a:endParaRPr kumimoji="0" lang="en-US" altLang="ja-JP" sz="457" kern="0" dirty="0">
                  <a:solidFill>
                    <a:srgbClr val="000000"/>
                  </a:solidFill>
                  <a:latin typeface="Meiryo UI" pitchFamily="50" charset="-128"/>
                  <a:ea typeface="Meiryo UI" pitchFamily="50" charset="-128"/>
                  <a:cs typeface="Meiryo UI" pitchFamily="50" charset="-128"/>
                </a:endParaRPr>
              </a:p>
              <a:p>
                <a:pPr>
                  <a:defRPr/>
                </a:pPr>
                <a:r>
                  <a:rPr kumimoji="0" lang="en-US" altLang="ja-JP" sz="457" kern="0" noProof="1">
                    <a:solidFill>
                      <a:srgbClr val="000000"/>
                    </a:solidFill>
                    <a:latin typeface="Meiryo UI" pitchFamily="50" charset="-128"/>
                    <a:ea typeface="Meiryo UI" pitchFamily="50" charset="-128"/>
                    <a:cs typeface="Meiryo UI" pitchFamily="50" charset="-128"/>
                    <a:hlinkClick r:id="rId209"/>
                  </a:rPr>
                  <a:t>OpenStack Trove</a:t>
                </a:r>
                <a:endParaRPr kumimoji="0" lang="ja-JP" altLang="en-US" sz="457" kern="0" dirty="0">
                  <a:solidFill>
                    <a:srgbClr val="000000"/>
                  </a:solidFill>
                  <a:latin typeface="Meiryo UI" pitchFamily="50" charset="-128"/>
                  <a:ea typeface="Meiryo UI" pitchFamily="50" charset="-128"/>
                  <a:cs typeface="Meiryo UI" pitchFamily="50" charset="-128"/>
                </a:endParaRPr>
              </a:p>
              <a:p>
                <a:pPr>
                  <a:defRPr/>
                </a:pP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653156">
                  <a:defRPr/>
                </a:pP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208" name="テキスト ボックス 207"/>
              <p:cNvSpPr txBox="1"/>
              <p:nvPr/>
            </p:nvSpPr>
            <p:spPr bwMode="gray">
              <a:xfrm>
                <a:off x="5660428" y="1830955"/>
                <a:ext cx="3265339" cy="155176"/>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defPPr>
                  <a:defRPr lang="ja-JP"/>
                </a:defPPr>
              </a:lstStyle>
              <a:p>
                <a:pPr defTabSz="653156" fontAlgn="ctr">
                  <a:lnSpc>
                    <a:spcPts val="571"/>
                  </a:lnSpc>
                  <a:defRPr/>
                </a:pPr>
                <a:r>
                  <a:rPr kumimoji="0" lang="en-US" altLang="ja-JP" sz="457" kern="0" noProof="1">
                    <a:solidFill>
                      <a:srgbClr val="000000"/>
                    </a:solidFill>
                    <a:latin typeface="Tw Cen MT Condensed" panose="020B0606020104020203" pitchFamily="34" charset="0"/>
                    <a:ea typeface="Meiryo UI" pitchFamily="50" charset="-128"/>
                    <a:cs typeface="Meiryo UI" pitchFamily="50" charset="-128"/>
                  </a:rPr>
                  <a:t>Data Storage as a Service(DSaaS)</a:t>
                </a:r>
                <a:endParaRPr kumimoji="0" lang="ja-JP" altLang="en-US" sz="457" kern="0" dirty="0">
                  <a:solidFill>
                    <a:srgbClr val="000000"/>
                  </a:solidFill>
                  <a:latin typeface="Tw Cen MT Condensed" panose="020B0606020104020203" pitchFamily="34" charset="0"/>
                  <a:ea typeface="Meiryo UI" pitchFamily="50" charset="-128"/>
                  <a:cs typeface="Meiryo UI" pitchFamily="50" charset="-128"/>
                </a:endParaRPr>
              </a:p>
            </p:txBody>
          </p:sp>
        </p:grpSp>
        <p:pic>
          <p:nvPicPr>
            <p:cNvPr id="1026" name="Picture 2" descr="Creative Commons license"/>
            <p:cNvPicPr>
              <a:picLocks noChangeAspect="1" noChangeArrowheads="1"/>
            </p:cNvPicPr>
            <p:nvPr/>
          </p:nvPicPr>
          <p:blipFill>
            <a:blip r:embed="rId251">
              <a:extLst>
                <a:ext uri="{28A0092B-C50C-407E-A947-70E740481C1C}">
                  <a14:useLocalDpi xmlns:a14="http://schemas.microsoft.com/office/drawing/2010/main" val="0"/>
                </a:ext>
              </a:extLst>
            </a:blip>
            <a:srcRect/>
            <a:stretch>
              <a:fillRect/>
            </a:stretch>
          </p:blipFill>
          <p:spPr bwMode="auto">
            <a:xfrm>
              <a:off x="8206082" y="147937"/>
              <a:ext cx="598714" cy="210911"/>
            </a:xfrm>
            <a:prstGeom prst="rect">
              <a:avLst/>
            </a:prstGeom>
            <a:noFill/>
            <a:extLst>
              <a:ext uri="{909E8E84-426E-40DD-AFC4-6F175D3DCCD1}">
                <a14:hiddenFill xmlns:a14="http://schemas.microsoft.com/office/drawing/2010/main">
                  <a:solidFill>
                    <a:srgbClr val="FFFFFF"/>
                  </a:solidFill>
                </a14:hiddenFill>
              </a:ext>
            </a:extLst>
          </p:spPr>
        </p:pic>
        <p:sp>
          <p:nvSpPr>
            <p:cNvPr id="28" name="テキスト ボックス 27"/>
            <p:cNvSpPr txBox="1"/>
            <p:nvPr/>
          </p:nvSpPr>
          <p:spPr>
            <a:xfrm>
              <a:off x="5515176" y="149323"/>
              <a:ext cx="2568332" cy="224229"/>
            </a:xfrm>
            <a:prstGeom prst="rect">
              <a:avLst/>
            </a:prstGeom>
            <a:noFill/>
          </p:spPr>
          <p:txBody>
            <a:bodyPr wrap="none" rtlCol="0">
              <a:spAutoFit/>
            </a:bodyPr>
            <a:lstStyle/>
            <a:p>
              <a:r>
                <a:rPr lang="en-US" altLang="ja-JP" sz="686" noProof="1">
                  <a:latin typeface="Meiryo UI" panose="020B0604030504040204" pitchFamily="50" charset="-128"/>
                  <a:ea typeface="Meiryo UI" panose="020B0604030504040204" pitchFamily="50" charset="-128"/>
                </a:rPr>
                <a:t>©</a:t>
              </a:r>
              <a:r>
                <a:rPr lang="en-US" altLang="ja-JP" sz="686">
                  <a:latin typeface="Meiryo UI" panose="020B0604030504040204" pitchFamily="50" charset="-128"/>
                  <a:ea typeface="Meiryo UI" panose="020B0604030504040204" pitchFamily="50" charset="-128"/>
                </a:rPr>
                <a:t>  </a:t>
              </a:r>
              <a:r>
                <a:rPr lang="en-US" altLang="ja-JP" sz="686" noProof="1">
                  <a:latin typeface="Meiryo UI" panose="020B0604030504040204" pitchFamily="50" charset="-128"/>
                  <a:ea typeface="Meiryo UI" panose="020B0604030504040204" pitchFamily="50" charset="-128"/>
                </a:rPr>
                <a:t>Impress IT Leaders, Japan OSS Promotion Forum</a:t>
              </a:r>
              <a:endParaRPr lang="ja-JP" altLang="en-US" sz="686" dirty="0">
                <a:latin typeface="Meiryo UI" panose="020B0604030504040204" pitchFamily="50" charset="-128"/>
                <a:ea typeface="Meiryo UI" panose="020B0604030504040204" pitchFamily="50" charset="-128"/>
              </a:endParaRPr>
            </a:p>
          </p:txBody>
        </p:sp>
        <p:grpSp>
          <p:nvGrpSpPr>
            <p:cNvPr id="272" name="グループ化 271"/>
            <p:cNvGrpSpPr/>
            <p:nvPr/>
          </p:nvGrpSpPr>
          <p:grpSpPr>
            <a:xfrm>
              <a:off x="3126852" y="1229307"/>
              <a:ext cx="938742" cy="393054"/>
              <a:chOff x="2032056" y="-5895"/>
              <a:chExt cx="3301950" cy="679676"/>
            </a:xfrm>
          </p:grpSpPr>
          <p:sp>
            <p:nvSpPr>
              <p:cNvPr id="282" name="正方形/長方形 281"/>
              <p:cNvSpPr/>
              <p:nvPr/>
            </p:nvSpPr>
            <p:spPr bwMode="gray">
              <a:xfrm>
                <a:off x="2032056" y="97225"/>
                <a:ext cx="3301950" cy="576556"/>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u="sng" kern="0" noProof="1">
                    <a:latin typeface="Meiryo UI" pitchFamily="50" charset="-128"/>
                    <a:ea typeface="Meiryo UI" pitchFamily="50" charset="-128"/>
                    <a:cs typeface="Meiryo UI" pitchFamily="50" charset="-128"/>
                    <a:hlinkClick r:id="rId252"/>
                  </a:rPr>
                  <a:t>Apache Zeppelin</a:t>
                </a:r>
                <a:endParaRPr kumimoji="0" lang="en-US" altLang="ja-JP" sz="457" u="sng" kern="0" dirty="0">
                  <a:latin typeface="Meiryo UI" pitchFamily="50" charset="-128"/>
                  <a:ea typeface="Meiryo UI" pitchFamily="50" charset="-128"/>
                  <a:cs typeface="Meiryo UI" pitchFamily="50" charset="-128"/>
                </a:endParaRPr>
              </a:p>
              <a:p>
                <a:r>
                  <a:rPr kumimoji="0" lang="en-US" altLang="ja-JP" sz="457" u="sng" kern="0" noProof="1">
                    <a:latin typeface="Meiryo UI" pitchFamily="50" charset="-128"/>
                    <a:ea typeface="Meiryo UI" pitchFamily="50" charset="-128"/>
                    <a:cs typeface="Meiryo UI" pitchFamily="50" charset="-128"/>
                    <a:hlinkClick r:id="rId253"/>
                  </a:rPr>
                  <a:t>Jupyter Notebook</a:t>
                </a:r>
                <a:endParaRPr kumimoji="0" lang="en-US" altLang="ja-JP" sz="457" u="sng" kern="0" dirty="0">
                  <a:latin typeface="Meiryo UI" pitchFamily="50" charset="-128"/>
                  <a:ea typeface="Meiryo UI" pitchFamily="50" charset="-128"/>
                  <a:cs typeface="Meiryo UI" pitchFamily="50" charset="-128"/>
                </a:endParaRPr>
              </a:p>
              <a:p>
                <a:r>
                  <a:rPr kumimoji="0" lang="en-US" altLang="ja-JP" sz="457" u="sng" kern="0" noProof="1">
                    <a:latin typeface="Meiryo UI" pitchFamily="50" charset="-128"/>
                    <a:ea typeface="Meiryo UI" pitchFamily="50" charset="-128"/>
                    <a:cs typeface="Meiryo UI" pitchFamily="50" charset="-128"/>
                    <a:hlinkClick r:id="rId254"/>
                  </a:rPr>
                  <a:t>R</a:t>
                </a:r>
                <a:endParaRPr kumimoji="0" lang="en-US" altLang="ja-JP" sz="457" u="sng" kern="0" dirty="0">
                  <a:latin typeface="Meiryo UI" pitchFamily="50" charset="-128"/>
                  <a:ea typeface="Meiryo UI" pitchFamily="50" charset="-128"/>
                  <a:cs typeface="Meiryo UI" pitchFamily="50" charset="-128"/>
                </a:endParaRP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301" name="テキスト ボックス 300"/>
              <p:cNvSpPr txBox="1"/>
              <p:nvPr/>
            </p:nvSpPr>
            <p:spPr bwMode="gray">
              <a:xfrm>
                <a:off x="2032056" y="-5895"/>
                <a:ext cx="3301950" cy="145109"/>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data analysis</a:t>
                </a:r>
              </a:p>
            </p:txBody>
          </p:sp>
        </p:grpSp>
        <p:grpSp>
          <p:nvGrpSpPr>
            <p:cNvPr id="302" name="グループ化 301"/>
            <p:cNvGrpSpPr/>
            <p:nvPr/>
          </p:nvGrpSpPr>
          <p:grpSpPr>
            <a:xfrm>
              <a:off x="4118974" y="1777872"/>
              <a:ext cx="902635" cy="661644"/>
              <a:chOff x="5635650" y="1413394"/>
              <a:chExt cx="3171383" cy="839370"/>
            </a:xfrm>
          </p:grpSpPr>
          <p:sp>
            <p:nvSpPr>
              <p:cNvPr id="303" name="正方形/長方形 302"/>
              <p:cNvSpPr/>
              <p:nvPr/>
            </p:nvSpPr>
            <p:spPr bwMode="gray">
              <a:xfrm>
                <a:off x="5635650" y="1530294"/>
                <a:ext cx="3171383" cy="722470"/>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255"/>
                  </a:rPr>
                  <a:t>Apache Drill</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56"/>
                  </a:rPr>
                  <a:t>Apache Hive</a:t>
                </a:r>
                <a:endParaRPr kumimoji="0" lang="en-US" altLang="ja-JP" sz="457" kern="0" dirty="0">
                  <a:solidFill>
                    <a:srgbClr val="000000"/>
                  </a:solidFill>
                  <a:latin typeface="Meiryo UI" pitchFamily="50" charset="-128"/>
                  <a:ea typeface="Meiryo UI" pitchFamily="50" charset="-128"/>
                  <a:cs typeface="Meiryo UI" pitchFamily="50" charset="-128"/>
                </a:endParaRPr>
              </a:p>
              <a:p>
                <a:r>
                  <a:rPr kumimoji="0" lang="en-US" altLang="ja-JP" sz="457" kern="0" noProof="1">
                    <a:solidFill>
                      <a:srgbClr val="000000"/>
                    </a:solidFill>
                    <a:latin typeface="Meiryo UI" pitchFamily="50" charset="-128"/>
                    <a:ea typeface="Meiryo UI" pitchFamily="50" charset="-128"/>
                    <a:cs typeface="Meiryo UI" pitchFamily="50" charset="-128"/>
                    <a:hlinkClick r:id="rId257"/>
                  </a:rPr>
                  <a:t>Apache Impala</a:t>
                </a:r>
                <a:endParaRPr kumimoji="0" lang="en-US" altLang="ja-JP" sz="457" kern="0" dirty="0">
                  <a:solidFill>
                    <a:srgbClr val="000000"/>
                  </a:solidFill>
                  <a:latin typeface="Meiryo UI" pitchFamily="50" charset="-128"/>
                  <a:ea typeface="Meiryo UI" pitchFamily="50" charset="-128"/>
                  <a:cs typeface="Meiryo UI" pitchFamily="50" charset="-128"/>
                </a:endParaRPr>
              </a:p>
              <a:p>
                <a:r>
                  <a:rPr kumimoji="0" lang="en-US" altLang="ja-JP" sz="457" kern="0" noProof="1">
                    <a:solidFill>
                      <a:srgbClr val="000000"/>
                    </a:solidFill>
                    <a:latin typeface="Meiryo UI" pitchFamily="50" charset="-128"/>
                    <a:ea typeface="Meiryo UI" pitchFamily="50" charset="-128"/>
                    <a:cs typeface="Meiryo UI" pitchFamily="50" charset="-128"/>
                    <a:hlinkClick r:id="rId258"/>
                  </a:rPr>
                  <a:t>Apache Pig</a:t>
                </a:r>
                <a:endParaRPr kumimoji="0" lang="en-US" altLang="ja-JP" sz="457" kern="0" dirty="0">
                  <a:solidFill>
                    <a:srgbClr val="000000"/>
                  </a:solidFill>
                  <a:latin typeface="Meiryo UI" pitchFamily="50" charset="-128"/>
                  <a:ea typeface="Meiryo UI" pitchFamily="50" charset="-128"/>
                  <a:cs typeface="Meiryo UI" pitchFamily="50" charset="-128"/>
                </a:endParaRPr>
              </a:p>
              <a:p>
                <a:r>
                  <a:rPr kumimoji="0" lang="en-US" altLang="ja-JP" sz="457" kern="0" noProof="1">
                    <a:solidFill>
                      <a:srgbClr val="000000"/>
                    </a:solidFill>
                    <a:latin typeface="Meiryo UI" pitchFamily="50" charset="-128"/>
                    <a:ea typeface="Meiryo UI" pitchFamily="50" charset="-128"/>
                    <a:cs typeface="Meiryo UI" pitchFamily="50" charset="-128"/>
                    <a:hlinkClick r:id="rId259"/>
                  </a:rPr>
                  <a:t>Apache Phoenix</a:t>
                </a:r>
                <a:endParaRPr kumimoji="0" lang="en-US" altLang="ja-JP" sz="457" kern="0" dirty="0">
                  <a:solidFill>
                    <a:srgbClr val="000000"/>
                  </a:solidFill>
                  <a:latin typeface="Meiryo UI" pitchFamily="50" charset="-128"/>
                  <a:ea typeface="Meiryo UI" pitchFamily="50" charset="-128"/>
                  <a:cs typeface="Meiryo UI" pitchFamily="50" charset="-128"/>
                </a:endParaRPr>
              </a:p>
              <a:p>
                <a:r>
                  <a:rPr kumimoji="0" lang="en-US" altLang="ja-JP" sz="457" kern="0" noProof="1">
                    <a:solidFill>
                      <a:srgbClr val="000000"/>
                    </a:solidFill>
                    <a:latin typeface="Meiryo UI" pitchFamily="50" charset="-128"/>
                    <a:ea typeface="Meiryo UI" pitchFamily="50" charset="-128"/>
                    <a:cs typeface="Meiryo UI" pitchFamily="50" charset="-128"/>
                    <a:hlinkClick r:id="rId260"/>
                  </a:rPr>
                  <a:t>Apache SparkSQL</a:t>
                </a:r>
                <a:endParaRPr kumimoji="0" lang="en-US" altLang="ja-JP" sz="457" kern="0" dirty="0">
                  <a:solidFill>
                    <a:srgbClr val="000000"/>
                  </a:solidFill>
                  <a:latin typeface="Meiryo UI" pitchFamily="50" charset="-128"/>
                  <a:ea typeface="Meiryo UI" pitchFamily="50" charset="-128"/>
                  <a:cs typeface="Meiryo UI" pitchFamily="50" charset="-128"/>
                </a:endParaRPr>
              </a:p>
              <a:p>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304" name="テキスト ボックス 303"/>
              <p:cNvSpPr txBox="1"/>
              <p:nvPr/>
            </p:nvSpPr>
            <p:spPr bwMode="gray">
              <a:xfrm>
                <a:off x="5635650" y="1413394"/>
                <a:ext cx="3171380" cy="156809"/>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en-US" altLang="ja-JP"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SQL query engine</a:t>
                </a:r>
              </a:p>
            </p:txBody>
          </p:sp>
        </p:grpSp>
        <p:grpSp>
          <p:nvGrpSpPr>
            <p:cNvPr id="310" name="グループ化 309"/>
            <p:cNvGrpSpPr/>
            <p:nvPr/>
          </p:nvGrpSpPr>
          <p:grpSpPr>
            <a:xfrm>
              <a:off x="5075822" y="537928"/>
              <a:ext cx="908009" cy="783003"/>
              <a:chOff x="5746984" y="1307036"/>
              <a:chExt cx="3205955" cy="960508"/>
            </a:xfrm>
          </p:grpSpPr>
          <p:sp>
            <p:nvSpPr>
              <p:cNvPr id="311" name="正方形/長方形 310"/>
              <p:cNvSpPr/>
              <p:nvPr/>
            </p:nvSpPr>
            <p:spPr bwMode="gray">
              <a:xfrm>
                <a:off x="5746984" y="1432175"/>
                <a:ext cx="3205955" cy="835369"/>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u="sng" kern="0" noProof="1">
                    <a:latin typeface="Meiryo UI" pitchFamily="50" charset="-128"/>
                    <a:ea typeface="Meiryo UI" pitchFamily="50" charset="-128"/>
                    <a:cs typeface="Meiryo UI" pitchFamily="50" charset="-128"/>
                    <a:hlinkClick r:id="rId261"/>
                  </a:rPr>
                  <a:t>Apache HBase</a:t>
                </a:r>
                <a:endParaRPr kumimoji="0" lang="en-US" altLang="ja-JP" sz="457" u="sng" kern="0" dirty="0">
                  <a:latin typeface="Meiryo UI" pitchFamily="50" charset="-128"/>
                  <a:ea typeface="Meiryo UI" pitchFamily="50" charset="-128"/>
                  <a:cs typeface="Meiryo UI" pitchFamily="50" charset="-128"/>
                </a:endParaRPr>
              </a:p>
              <a:p>
                <a:r>
                  <a:rPr kumimoji="0" lang="en-US" altLang="ja-JP" sz="457" u="sng" kern="0" noProof="1">
                    <a:latin typeface="Meiryo UI" pitchFamily="50" charset="-128"/>
                    <a:ea typeface="Meiryo UI" pitchFamily="50" charset="-128"/>
                    <a:cs typeface="Meiryo UI" pitchFamily="50" charset="-128"/>
                    <a:hlinkClick r:id="rId262"/>
                  </a:rPr>
                  <a:t>Apache Kudu</a:t>
                </a:r>
                <a:endParaRPr kumimoji="0" lang="en-US" altLang="ja-JP" sz="457" u="sng"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63"/>
                  </a:rPr>
                  <a:t>Infinispan</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64"/>
                  </a:rPr>
                  <a:t>MongoDB</a:t>
                </a:r>
                <a:endParaRPr kumimoji="0" lang="en-US" altLang="ja-JP" sz="457" kern="0" dirty="0">
                  <a:latin typeface="Meiryo UI" pitchFamily="50" charset="-128"/>
                  <a:ea typeface="Meiryo UI" pitchFamily="50" charset="-128"/>
                  <a:cs typeface="Meiryo UI" pitchFamily="50" charset="-128"/>
                </a:endParaRPr>
              </a:p>
              <a:p>
                <a:r>
                  <a:rPr kumimoji="0" lang="en-US" altLang="ja-JP" sz="457" u="sng" kern="0" noProof="1">
                    <a:latin typeface="Meiryo UI" pitchFamily="50" charset="-128"/>
                    <a:ea typeface="Meiryo UI" pitchFamily="50" charset="-128"/>
                    <a:cs typeface="Meiryo UI" pitchFamily="50" charset="-128"/>
                    <a:hlinkClick r:id="rId265"/>
                  </a:rPr>
                  <a:t>Redis</a:t>
                </a:r>
                <a:endParaRPr kumimoji="0" lang="en-US" altLang="ja-JP" sz="457" u="sng" kern="0" dirty="0">
                  <a:latin typeface="Meiryo UI" pitchFamily="50" charset="-128"/>
                  <a:ea typeface="Meiryo UI" pitchFamily="50" charset="-128"/>
                  <a:cs typeface="Meiryo UI" pitchFamily="50" charset="-128"/>
                </a:endParaRPr>
              </a:p>
              <a:p>
                <a:r>
                  <a:rPr kumimoji="0" lang="en-US" altLang="ja-JP" sz="457" kern="0" noProof="1">
                    <a:solidFill>
                      <a:srgbClr val="92D050"/>
                    </a:solidFill>
                    <a:latin typeface="Meiryo UI" pitchFamily="50" charset="-128"/>
                    <a:ea typeface="Meiryo UI" pitchFamily="50" charset="-128"/>
                    <a:cs typeface="Meiryo UI" pitchFamily="50" charset="-128"/>
                    <a:hlinkClick r:id="rId266"/>
                  </a:rPr>
                  <a:t>VoltDB</a:t>
                </a:r>
                <a:endParaRPr kumimoji="0" lang="en-US" altLang="ja-JP" sz="457" kern="0" dirty="0">
                  <a:solidFill>
                    <a:srgbClr val="92D050"/>
                  </a:solidFill>
                  <a:latin typeface="Meiryo UI" pitchFamily="50" charset="-128"/>
                  <a:ea typeface="Meiryo UI" pitchFamily="50" charset="-128"/>
                  <a:cs typeface="Meiryo UI" pitchFamily="50" charset="-128"/>
                </a:endParaRPr>
              </a:p>
              <a:p>
                <a:pPr defTabSz="653156">
                  <a:defRPr/>
                </a:pPr>
                <a:r>
                  <a:rPr kumimoji="0" lang="en-US" altLang="ja-JP" sz="457" u="sng" kern="0" noProof="1">
                    <a:latin typeface="Meiryo UI" pitchFamily="50" charset="-128"/>
                    <a:ea typeface="Meiryo UI" pitchFamily="50" charset="-128"/>
                    <a:cs typeface="Meiryo UI" pitchFamily="50" charset="-128"/>
                    <a:hlinkClick r:id="rId267"/>
                  </a:rPr>
                  <a:t>GridDB</a:t>
                </a:r>
                <a:endParaRPr kumimoji="0" lang="en-US" altLang="ja-JP" sz="457" u="sng" kern="0" dirty="0">
                  <a:latin typeface="Meiryo UI" pitchFamily="50" charset="-128"/>
                  <a:ea typeface="Meiryo UI" pitchFamily="50" charset="-128"/>
                  <a:cs typeface="Meiryo UI" pitchFamily="50" charset="-128"/>
                  <a:hlinkClick r:id="rId268"/>
                </a:endParaRP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312" name="テキスト ボックス 311"/>
              <p:cNvSpPr txBox="1"/>
              <p:nvPr/>
            </p:nvSpPr>
            <p:spPr bwMode="gray">
              <a:xfrm>
                <a:off x="5746984" y="1307036"/>
                <a:ext cx="3205955" cy="127483"/>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Data Store</a:t>
                </a:r>
              </a:p>
            </p:txBody>
          </p:sp>
        </p:grpSp>
        <p:grpSp>
          <p:nvGrpSpPr>
            <p:cNvPr id="316" name="グループ化 315"/>
            <p:cNvGrpSpPr/>
            <p:nvPr/>
          </p:nvGrpSpPr>
          <p:grpSpPr>
            <a:xfrm>
              <a:off x="3126852" y="1703686"/>
              <a:ext cx="939261" cy="575224"/>
              <a:chOff x="5702653" y="1542723"/>
              <a:chExt cx="3219782" cy="600518"/>
            </a:xfrm>
          </p:grpSpPr>
          <p:sp>
            <p:nvSpPr>
              <p:cNvPr id="317" name="正方形/長方形 316"/>
              <p:cNvSpPr/>
              <p:nvPr/>
            </p:nvSpPr>
            <p:spPr bwMode="gray">
              <a:xfrm>
                <a:off x="5702653" y="1647618"/>
                <a:ext cx="3219782" cy="495623"/>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u="sng" kern="0" noProof="1">
                    <a:latin typeface="Meiryo UI" pitchFamily="50" charset="-128"/>
                    <a:ea typeface="Meiryo UI" pitchFamily="50" charset="-128"/>
                    <a:cs typeface="Meiryo UI" pitchFamily="50" charset="-128"/>
                    <a:hlinkClick r:id="rId269"/>
                  </a:rPr>
                  <a:t>Apache Flink</a:t>
                </a:r>
                <a:endParaRPr kumimoji="0" lang="en-US" altLang="ja-JP" sz="457" u="sng" kern="0" dirty="0">
                  <a:latin typeface="Meiryo UI" pitchFamily="50" charset="-128"/>
                  <a:ea typeface="Meiryo UI" pitchFamily="50" charset="-128"/>
                  <a:cs typeface="Meiryo UI" pitchFamily="50" charset="-128"/>
                </a:endParaRPr>
              </a:p>
              <a:p>
                <a:r>
                  <a:rPr kumimoji="0" lang="en-US" altLang="ja-JP" sz="457" u="sng" kern="0" noProof="1">
                    <a:latin typeface="Meiryo UI" pitchFamily="50" charset="-128"/>
                    <a:ea typeface="Meiryo UI" pitchFamily="50" charset="-128"/>
                    <a:cs typeface="Meiryo UI" pitchFamily="50" charset="-128"/>
                    <a:hlinkClick r:id="rId270"/>
                  </a:rPr>
                  <a:t>Apache S4</a:t>
                </a:r>
                <a:endParaRPr kumimoji="0" lang="en-US" altLang="ja-JP" sz="457" u="sng"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71"/>
                  </a:rPr>
                  <a:t>Apache Spark Streaming</a:t>
                </a:r>
                <a:endParaRPr kumimoji="0" lang="en-US" altLang="ja-JP" sz="457" kern="0" dirty="0">
                  <a:latin typeface="Meiryo UI" pitchFamily="50" charset="-128"/>
                  <a:ea typeface="Meiryo UI" pitchFamily="50" charset="-128"/>
                  <a:cs typeface="Meiryo UI" pitchFamily="50" charset="-128"/>
                </a:endParaRPr>
              </a:p>
              <a:p>
                <a:r>
                  <a:rPr kumimoji="0" lang="en-US" altLang="ja-JP" sz="457" u="sng" kern="0" noProof="1">
                    <a:latin typeface="Meiryo UI" pitchFamily="50" charset="-128"/>
                    <a:ea typeface="Meiryo UI" pitchFamily="50" charset="-128"/>
                    <a:cs typeface="Meiryo UI" pitchFamily="50" charset="-128"/>
                    <a:hlinkClick r:id="rId272"/>
                  </a:rPr>
                  <a:t>Apache Storm</a:t>
                </a:r>
                <a:endParaRPr kumimoji="0" lang="en-US" altLang="ja-JP" sz="457" kern="0" dirty="0">
                  <a:solidFill>
                    <a:srgbClr val="000000"/>
                  </a:solidFill>
                  <a:latin typeface="Meiryo UI" pitchFamily="50" charset="-128"/>
                  <a:ea typeface="Meiryo UI" pitchFamily="50" charset="-128"/>
                  <a:cs typeface="Meiryo UI" pitchFamily="50" charset="-128"/>
                </a:endParaRPr>
              </a:p>
              <a:p>
                <a:r>
                  <a:rPr kumimoji="0" lang="en-US" altLang="ja-JP" sz="457" u="sng" kern="0" noProof="1">
                    <a:latin typeface="Meiryo UI" pitchFamily="50" charset="-128"/>
                    <a:ea typeface="Meiryo UI" pitchFamily="50" charset="-128"/>
                    <a:cs typeface="Meiryo UI" pitchFamily="50" charset="-128"/>
                    <a:hlinkClick r:id="rId273"/>
                  </a:rPr>
                  <a:t>Esper</a:t>
                </a:r>
                <a:endParaRPr kumimoji="0" lang="en-US" altLang="ja-JP" sz="457" kern="0" dirty="0">
                  <a:latin typeface="Meiryo UI" pitchFamily="50" charset="-128"/>
                  <a:ea typeface="Meiryo UI" pitchFamily="50" charset="-128"/>
                  <a:cs typeface="Meiryo UI" pitchFamily="50" charset="-128"/>
                </a:endParaRP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318" name="テキスト ボックス 317"/>
              <p:cNvSpPr txBox="1"/>
              <p:nvPr/>
            </p:nvSpPr>
            <p:spPr bwMode="gray">
              <a:xfrm>
                <a:off x="5702653" y="1542723"/>
                <a:ext cx="3218004" cy="115373"/>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stream processing</a:t>
                </a:r>
              </a:p>
            </p:txBody>
          </p:sp>
        </p:grpSp>
        <p:grpSp>
          <p:nvGrpSpPr>
            <p:cNvPr id="327" name="グループ化 326"/>
            <p:cNvGrpSpPr/>
            <p:nvPr/>
          </p:nvGrpSpPr>
          <p:grpSpPr>
            <a:xfrm>
              <a:off x="5073310" y="1359809"/>
              <a:ext cx="910731" cy="499029"/>
              <a:chOff x="5587792" y="1352440"/>
              <a:chExt cx="3340694" cy="1100398"/>
            </a:xfrm>
          </p:grpSpPr>
          <p:sp>
            <p:nvSpPr>
              <p:cNvPr id="328" name="正方形/長方形 327"/>
              <p:cNvSpPr/>
              <p:nvPr/>
            </p:nvSpPr>
            <p:spPr bwMode="gray">
              <a:xfrm>
                <a:off x="5587792" y="1735097"/>
                <a:ext cx="3340694" cy="717741"/>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200"/>
                  </a:rPr>
                  <a:t>Ceph</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01"/>
                  </a:rPr>
                  <a:t>GlusterFS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02"/>
                  </a:rPr>
                  <a:t>Lustre</a:t>
                </a:r>
                <a:endParaRPr kumimoji="0" lang="en-US" altLang="ja-JP" sz="457" kern="0" dirty="0">
                  <a:latin typeface="Meiryo UI" pitchFamily="50" charset="-128"/>
                  <a:ea typeface="Meiryo UI" pitchFamily="50" charset="-128"/>
                  <a:cs typeface="Meiryo UI" pitchFamily="50" charset="-128"/>
                </a:endParaRP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329" name="テキスト ボックス 328"/>
              <p:cNvSpPr txBox="1"/>
              <p:nvPr/>
            </p:nvSpPr>
            <p:spPr bwMode="gray">
              <a:xfrm>
                <a:off x="5587792" y="1352440"/>
                <a:ext cx="3340694" cy="421557"/>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distributed storage</a:t>
                </a:r>
                <a:endParaRPr kumimoji="0" lang="en-US" altLang="ja-JP" sz="457"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distributed file system</a:t>
                </a:r>
              </a:p>
            </p:txBody>
          </p:sp>
        </p:grpSp>
        <p:grpSp>
          <p:nvGrpSpPr>
            <p:cNvPr id="331" name="グループ化 330"/>
            <p:cNvGrpSpPr/>
            <p:nvPr/>
          </p:nvGrpSpPr>
          <p:grpSpPr>
            <a:xfrm>
              <a:off x="3129830" y="543079"/>
              <a:ext cx="935764" cy="644333"/>
              <a:chOff x="5688124" y="1408586"/>
              <a:chExt cx="3240360" cy="938057"/>
            </a:xfrm>
          </p:grpSpPr>
          <p:sp>
            <p:nvSpPr>
              <p:cNvPr id="332" name="正方形/長方形 331"/>
              <p:cNvSpPr/>
              <p:nvPr/>
            </p:nvSpPr>
            <p:spPr bwMode="gray">
              <a:xfrm>
                <a:off x="5688124" y="1512959"/>
                <a:ext cx="3240360" cy="833684"/>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u="sng" kern="0" noProof="1">
                    <a:latin typeface="Meiryo UI" pitchFamily="50" charset="-128"/>
                    <a:ea typeface="Meiryo UI" pitchFamily="50" charset="-128"/>
                    <a:cs typeface="Meiryo UI" pitchFamily="50" charset="-128"/>
                    <a:hlinkClick r:id="rId274"/>
                  </a:rPr>
                  <a:t>Apache Flume</a:t>
                </a:r>
                <a:endParaRPr kumimoji="0" lang="en-US" altLang="ja-JP" sz="457" u="sng"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75"/>
                  </a:rPr>
                  <a:t>Apache NiFi</a:t>
                </a:r>
                <a:endParaRPr kumimoji="0" lang="en-US" altLang="ja-JP" sz="457"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457" u="sng" kern="0" noProof="1">
                    <a:latin typeface="Meiryo UI" pitchFamily="50" charset="-128"/>
                    <a:ea typeface="Meiryo UI" pitchFamily="50" charset="-128"/>
                    <a:cs typeface="Meiryo UI" pitchFamily="50" charset="-128"/>
                    <a:hlinkClick r:id="rId276"/>
                  </a:rPr>
                  <a:t>Apache Sqoop</a:t>
                </a:r>
                <a:endParaRPr kumimoji="0" lang="en-US" altLang="ja-JP" sz="457" u="sng"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77"/>
                  </a:rPr>
                  <a:t>Fluentd</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78"/>
                  </a:rPr>
                  <a:t>Logstash</a:t>
                </a:r>
                <a:endParaRPr kumimoji="0" lang="en-US" altLang="ja-JP" sz="457" kern="0" dirty="0">
                  <a:latin typeface="Meiryo UI" pitchFamily="50" charset="-128"/>
                  <a:ea typeface="Meiryo UI" pitchFamily="50" charset="-128"/>
                  <a:cs typeface="Meiryo UI" pitchFamily="50" charset="-128"/>
                </a:endParaRPr>
              </a:p>
              <a:p>
                <a:r>
                  <a:rPr kumimoji="0" lang="en-US" altLang="ja-JP" sz="457" u="sng" kern="0" noProof="1">
                    <a:latin typeface="Meiryo UI" pitchFamily="50" charset="-128"/>
                    <a:ea typeface="Meiryo UI" pitchFamily="50" charset="-128"/>
                    <a:cs typeface="Meiryo UI" pitchFamily="50" charset="-128"/>
                    <a:hlinkClick r:id="rId279"/>
                  </a:rPr>
                  <a:t>Talend</a:t>
                </a:r>
                <a:endParaRPr kumimoji="0" lang="en-US" altLang="ja-JP" sz="457" u="sng" kern="0" dirty="0">
                  <a:latin typeface="Meiryo UI" pitchFamily="50" charset="-128"/>
                  <a:ea typeface="Meiryo UI" pitchFamily="50" charset="-128"/>
                  <a:cs typeface="Meiryo UI" pitchFamily="50" charset="-128"/>
                </a:endParaRPr>
              </a:p>
            </p:txBody>
          </p:sp>
          <p:sp>
            <p:nvSpPr>
              <p:cNvPr id="333" name="テキスト ボックス 332"/>
              <p:cNvSpPr txBox="1"/>
              <p:nvPr/>
            </p:nvSpPr>
            <p:spPr bwMode="gray">
              <a:xfrm>
                <a:off x="5688124" y="1408586"/>
                <a:ext cx="3240360" cy="131819"/>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Data Collection</a:t>
                </a:r>
              </a:p>
            </p:txBody>
          </p:sp>
        </p:grpSp>
        <p:grpSp>
          <p:nvGrpSpPr>
            <p:cNvPr id="334" name="グループ化 333"/>
            <p:cNvGrpSpPr/>
            <p:nvPr/>
          </p:nvGrpSpPr>
          <p:grpSpPr>
            <a:xfrm>
              <a:off x="3119344" y="2735633"/>
              <a:ext cx="946769" cy="264414"/>
              <a:chOff x="5593314" y="1384479"/>
              <a:chExt cx="3402818" cy="437289"/>
            </a:xfrm>
          </p:grpSpPr>
          <p:sp>
            <p:nvSpPr>
              <p:cNvPr id="335" name="正方形/長方形 334"/>
              <p:cNvSpPr/>
              <p:nvPr/>
            </p:nvSpPr>
            <p:spPr bwMode="gray">
              <a:xfrm>
                <a:off x="5593314" y="1486404"/>
                <a:ext cx="3402818" cy="335364"/>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40"/>
                  </a:rPr>
                  <a:t>Apache ManifoldCF</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280"/>
                  </a:rPr>
                  <a:t>Apache Nutch</a:t>
                </a:r>
                <a:endParaRPr kumimoji="0" lang="en-US" altLang="ja-JP" sz="457" kern="0" dirty="0">
                  <a:latin typeface="Meiryo UI" pitchFamily="50" charset="-128"/>
                  <a:ea typeface="Meiryo UI" pitchFamily="50" charset="-128"/>
                  <a:cs typeface="Meiryo UI" pitchFamily="50" charset="-128"/>
                </a:endParaRP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336" name="テキスト ボックス 335"/>
              <p:cNvSpPr txBox="1"/>
              <p:nvPr/>
            </p:nvSpPr>
            <p:spPr bwMode="gray">
              <a:xfrm>
                <a:off x="5595288" y="1384479"/>
                <a:ext cx="3400841" cy="151460"/>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Crawler</a:t>
                </a:r>
              </a:p>
            </p:txBody>
          </p:sp>
        </p:grpSp>
        <p:grpSp>
          <p:nvGrpSpPr>
            <p:cNvPr id="337" name="グループ化 336"/>
            <p:cNvGrpSpPr/>
            <p:nvPr/>
          </p:nvGrpSpPr>
          <p:grpSpPr>
            <a:xfrm>
              <a:off x="4117033" y="541838"/>
              <a:ext cx="904012" cy="578474"/>
              <a:chOff x="5709018" y="1402069"/>
              <a:chExt cx="3958048" cy="1026735"/>
            </a:xfrm>
          </p:grpSpPr>
          <p:sp>
            <p:nvSpPr>
              <p:cNvPr id="338" name="正方形/長方形 337"/>
              <p:cNvSpPr/>
              <p:nvPr/>
            </p:nvSpPr>
            <p:spPr bwMode="gray">
              <a:xfrm>
                <a:off x="5709018" y="1519213"/>
                <a:ext cx="3958048" cy="909591"/>
              </a:xfrm>
              <a:prstGeom prst="rect">
                <a:avLst/>
              </a:prstGeom>
              <a:solidFill>
                <a:sysClr val="window" lastClr="FFFFFF"/>
              </a:solidFill>
              <a:ln w="9525">
                <a:solidFill>
                  <a:sysClr val="windowText" lastClr="000000"/>
                </a:solidFill>
                <a:miter lim="800000"/>
                <a:headEnd/>
                <a:tailEnd/>
              </a:ln>
            </p:spPr>
            <p:txBody>
              <a:bodyPr lIns="25714" rIns="25714" anchor="t"/>
              <a:lstStyle/>
              <a:p>
                <a:pPr defTabSz="466484">
                  <a:defRPr/>
                </a:pPr>
                <a:r>
                  <a:rPr kumimoji="0" lang="en-US" altLang="ja-JP" sz="457" kern="0" noProof="1">
                    <a:latin typeface="Meiryo UI" pitchFamily="50" charset="-128"/>
                    <a:ea typeface="Meiryo UI" pitchFamily="50" charset="-128"/>
                    <a:cs typeface="Meiryo UI" pitchFamily="50" charset="-128"/>
                    <a:hlinkClick r:id="rId281"/>
                  </a:rPr>
                  <a:t>Apache Hadoop</a:t>
                </a:r>
                <a:endParaRPr kumimoji="0" lang="en-US" altLang="ja-JP" sz="457" kern="0" dirty="0">
                  <a:solidFill>
                    <a:srgbClr val="000000"/>
                  </a:solidFill>
                  <a:latin typeface="Meiryo UI" pitchFamily="50" charset="-128"/>
                  <a:ea typeface="Meiryo UI" pitchFamily="50" charset="-128"/>
                  <a:cs typeface="Meiryo UI" pitchFamily="50" charset="-128"/>
                  <a:hlinkClick r:id="rId282"/>
                </a:endParaRPr>
              </a:p>
              <a:p>
                <a:pPr defTabSz="466484">
                  <a:defRPr/>
                </a:pPr>
                <a:r>
                  <a:rPr kumimoji="0" lang="en-US" altLang="ja-JP" sz="457" kern="0" noProof="1">
                    <a:solidFill>
                      <a:srgbClr val="000000"/>
                    </a:solidFill>
                    <a:latin typeface="Meiryo UI" pitchFamily="50" charset="-128"/>
                    <a:ea typeface="Meiryo UI" pitchFamily="50" charset="-128"/>
                    <a:cs typeface="Meiryo UI" pitchFamily="50" charset="-128"/>
                    <a:hlinkClick r:id="rId282"/>
                  </a:rPr>
                  <a:t>Apache Mesos</a:t>
                </a: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466484">
                  <a:defRPr/>
                </a:pPr>
                <a:r>
                  <a:rPr kumimoji="0" lang="en-US" altLang="ja-JP" sz="457" kern="0" noProof="1">
                    <a:solidFill>
                      <a:srgbClr val="000000"/>
                    </a:solidFill>
                    <a:latin typeface="Meiryo UI" pitchFamily="50" charset="-128"/>
                    <a:ea typeface="Meiryo UI" pitchFamily="50" charset="-128"/>
                    <a:cs typeface="Meiryo UI" pitchFamily="50" charset="-128"/>
                    <a:hlinkClick r:id="rId283"/>
                  </a:rPr>
                  <a:t>Apache Spark</a:t>
                </a:r>
                <a:endParaRPr kumimoji="0" lang="en-US" altLang="ja-JP" sz="457" u="sng" kern="0" dirty="0">
                  <a:latin typeface="Meiryo UI" pitchFamily="50" charset="-128"/>
                  <a:ea typeface="Meiryo UI" pitchFamily="50" charset="-128"/>
                  <a:cs typeface="Meiryo UI" pitchFamily="50" charset="-128"/>
                </a:endParaRPr>
              </a:p>
              <a:p>
                <a:r>
                  <a:rPr kumimoji="0" lang="en-US" altLang="ja-JP" sz="457" u="sng" kern="0" noProof="1">
                    <a:latin typeface="Meiryo UI" pitchFamily="50" charset="-128"/>
                    <a:ea typeface="Meiryo UI" pitchFamily="50" charset="-128"/>
                    <a:cs typeface="Meiryo UI" pitchFamily="50" charset="-128"/>
                    <a:hlinkClick r:id="rId272"/>
                  </a:rPr>
                  <a:t>Apache Storm</a:t>
                </a:r>
                <a:endParaRPr kumimoji="0" lang="en-US" altLang="ja-JP" sz="457" u="sng" kern="0" dirty="0">
                  <a:latin typeface="Meiryo UI" pitchFamily="50" charset="-128"/>
                  <a:ea typeface="Meiryo UI" pitchFamily="50" charset="-128"/>
                  <a:cs typeface="Meiryo UI" pitchFamily="50" charset="-128"/>
                </a:endParaRPr>
              </a:p>
              <a:p>
                <a:r>
                  <a:rPr kumimoji="0" lang="en-US" altLang="ja-JP" sz="457" kern="0" noProof="1">
                    <a:solidFill>
                      <a:srgbClr val="000000"/>
                    </a:solidFill>
                    <a:latin typeface="Meiryo UI" pitchFamily="50" charset="-128"/>
                    <a:ea typeface="Meiryo UI" pitchFamily="50" charset="-128"/>
                    <a:cs typeface="Meiryo UI" pitchFamily="50" charset="-128"/>
                    <a:hlinkClick r:id="rId284"/>
                  </a:rPr>
                  <a:t>Apache Tez</a:t>
                </a: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339" name="テキスト ボックス 338"/>
              <p:cNvSpPr txBox="1"/>
              <p:nvPr/>
            </p:nvSpPr>
            <p:spPr bwMode="gray">
              <a:xfrm>
                <a:off x="5711263" y="1402069"/>
                <a:ext cx="3955800" cy="169129"/>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distributed processing</a:t>
                </a:r>
                <a:endParaRPr kumimoji="0" lang="ja-JP" altLang="en-US" sz="457" kern="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62" name="Freeform 129"/>
            <p:cNvSpPr>
              <a:spLocks noChangeArrowheads="1"/>
            </p:cNvSpPr>
            <p:nvPr/>
          </p:nvSpPr>
          <p:spPr bwMode="auto">
            <a:xfrm>
              <a:off x="104173" y="2250510"/>
              <a:ext cx="949961" cy="1955301"/>
            </a:xfrm>
            <a:custGeom>
              <a:avLst/>
              <a:gdLst>
                <a:gd name="T0" fmla="*/ 8335 w 8336"/>
                <a:gd name="T1" fmla="*/ 4223 h 4224"/>
                <a:gd name="T2" fmla="*/ 0 w 8336"/>
                <a:gd name="T3" fmla="*/ 4223 h 4224"/>
                <a:gd name="T4" fmla="*/ 0 w 8336"/>
                <a:gd name="T5" fmla="*/ 0 h 4224"/>
                <a:gd name="T6" fmla="*/ 8335 w 8336"/>
                <a:gd name="T7" fmla="*/ 0 h 4224"/>
                <a:gd name="T8" fmla="*/ 8335 w 8336"/>
                <a:gd name="T9" fmla="*/ 4223 h 4224"/>
              </a:gdLst>
              <a:ahLst/>
              <a:cxnLst>
                <a:cxn ang="0">
                  <a:pos x="T0" y="T1"/>
                </a:cxn>
                <a:cxn ang="0">
                  <a:pos x="T2" y="T3"/>
                </a:cxn>
                <a:cxn ang="0">
                  <a:pos x="T4" y="T5"/>
                </a:cxn>
                <a:cxn ang="0">
                  <a:pos x="T6" y="T7"/>
                </a:cxn>
                <a:cxn ang="0">
                  <a:pos x="T8" y="T9"/>
                </a:cxn>
              </a:cxnLst>
              <a:rect l="0" t="0" r="r" b="b"/>
              <a:pathLst>
                <a:path w="8336" h="4224">
                  <a:moveTo>
                    <a:pt x="8335" y="4223"/>
                  </a:moveTo>
                  <a:lnTo>
                    <a:pt x="0" y="4223"/>
                  </a:lnTo>
                  <a:lnTo>
                    <a:pt x="0" y="0"/>
                  </a:lnTo>
                  <a:lnTo>
                    <a:pt x="8335" y="0"/>
                  </a:lnTo>
                  <a:lnTo>
                    <a:pt x="8335" y="4223"/>
                  </a:lnTo>
                </a:path>
              </a:pathLst>
            </a:custGeom>
            <a:solidFill>
              <a:srgbClr val="BED1BA"/>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t"/>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Web AP server</a:t>
              </a:r>
            </a:p>
          </p:txBody>
        </p:sp>
        <p:grpSp>
          <p:nvGrpSpPr>
            <p:cNvPr id="263" name="グループ化 262"/>
            <p:cNvGrpSpPr/>
            <p:nvPr/>
          </p:nvGrpSpPr>
          <p:grpSpPr>
            <a:xfrm>
              <a:off x="131188" y="2374267"/>
              <a:ext cx="867346" cy="930304"/>
              <a:chOff x="188569" y="3634724"/>
              <a:chExt cx="1250685" cy="1416779"/>
            </a:xfrm>
          </p:grpSpPr>
          <p:sp>
            <p:nvSpPr>
              <p:cNvPr id="264" name="正方形/長方形 263"/>
              <p:cNvSpPr/>
              <p:nvPr/>
            </p:nvSpPr>
            <p:spPr bwMode="gray">
              <a:xfrm>
                <a:off x="188569" y="3770745"/>
                <a:ext cx="1250685" cy="1280758"/>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285"/>
                  </a:rPr>
                  <a:t>Apache Bench</a:t>
                </a:r>
              </a:p>
              <a:p>
                <a:pPr defTabSz="653156">
                  <a:defRPr/>
                </a:pPr>
                <a:r>
                  <a:rPr kumimoji="0" lang="en-US" altLang="ja-JP" sz="457" kern="0" noProof="1">
                    <a:latin typeface="Meiryo UI" pitchFamily="50" charset="-128"/>
                    <a:ea typeface="Meiryo UI" pitchFamily="50" charset="-128"/>
                    <a:cs typeface="Meiryo UI" pitchFamily="50" charset="-128"/>
                    <a:hlinkClick r:id="rId285"/>
                  </a:rPr>
                  <a:t>Apache HTTP Server</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86"/>
                  </a:rPr>
                  <a:t>Apache Tomcat</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87"/>
                  </a:rPr>
                  <a:t>Appweb</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88"/>
                  </a:rPr>
                  <a:t>GlassFish</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89"/>
                  </a:rPr>
                  <a:t>Jetty</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90"/>
                  </a:rPr>
                  <a:t>Lighttpd</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118"/>
                  </a:rPr>
                  <a:t>nginX</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91"/>
                  </a:rPr>
                  <a:t>WildFly</a:t>
                </a:r>
                <a:endParaRPr kumimoji="0" lang="en-US" altLang="ja-JP" sz="457" kern="0" dirty="0">
                  <a:latin typeface="Meiryo UI" pitchFamily="50" charset="-128"/>
                  <a:ea typeface="Meiryo UI" pitchFamily="50" charset="-128"/>
                  <a:cs typeface="Meiryo UI" pitchFamily="50" charset="-128"/>
                </a:endParaRPr>
              </a:p>
            </p:txBody>
          </p:sp>
          <p:sp>
            <p:nvSpPr>
              <p:cNvPr id="265" name="テキスト ボックス 264"/>
              <p:cNvSpPr txBox="1"/>
              <p:nvPr/>
            </p:nvSpPr>
            <p:spPr bwMode="gray">
              <a:xfrm>
                <a:off x="190006" y="3634724"/>
                <a:ext cx="1249247" cy="136022"/>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Web AP server</a:t>
                </a:r>
              </a:p>
            </p:txBody>
          </p:sp>
        </p:grpSp>
        <p:grpSp>
          <p:nvGrpSpPr>
            <p:cNvPr id="266" name="グループ化 265"/>
            <p:cNvGrpSpPr/>
            <p:nvPr/>
          </p:nvGrpSpPr>
          <p:grpSpPr>
            <a:xfrm>
              <a:off x="129766" y="3345169"/>
              <a:ext cx="866349" cy="519123"/>
              <a:chOff x="5688124" y="1408586"/>
              <a:chExt cx="3240360" cy="633741"/>
            </a:xfrm>
          </p:grpSpPr>
          <p:sp>
            <p:nvSpPr>
              <p:cNvPr id="267" name="正方形/長方形 266"/>
              <p:cNvSpPr/>
              <p:nvPr/>
            </p:nvSpPr>
            <p:spPr bwMode="gray">
              <a:xfrm>
                <a:off x="5688124" y="1540337"/>
                <a:ext cx="3240360" cy="501990"/>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292"/>
                  </a:rPr>
                  <a:t>Apache Axis2</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93"/>
                  </a:rPr>
                  <a:t>Apache ServiceMIX</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79"/>
                  </a:rPr>
                  <a:t>Talend</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94"/>
                  </a:rPr>
                  <a:t>Talend Open Studio</a:t>
                </a:r>
                <a:endParaRPr kumimoji="0" lang="en-US" altLang="ja-JP" sz="457" kern="0" dirty="0">
                  <a:latin typeface="Meiryo UI" pitchFamily="50" charset="-128"/>
                  <a:ea typeface="Meiryo UI" pitchFamily="50" charset="-128"/>
                  <a:cs typeface="Meiryo UI" pitchFamily="50" charset="-128"/>
                </a:endParaRPr>
              </a:p>
            </p:txBody>
          </p:sp>
          <p:sp>
            <p:nvSpPr>
              <p:cNvPr id="268" name="テキスト ボックス 267"/>
              <p:cNvSpPr txBox="1"/>
              <p:nvPr/>
            </p:nvSpPr>
            <p:spPr bwMode="gray">
              <a:xfrm>
                <a:off x="5688124" y="1408586"/>
                <a:ext cx="3240360" cy="131819"/>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EAI/ESB</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73" name="グループ化 272"/>
            <p:cNvGrpSpPr/>
            <p:nvPr/>
          </p:nvGrpSpPr>
          <p:grpSpPr>
            <a:xfrm>
              <a:off x="129765" y="3896945"/>
              <a:ext cx="863942" cy="260716"/>
              <a:chOff x="2843368" y="4157512"/>
              <a:chExt cx="1249247" cy="345107"/>
            </a:xfrm>
          </p:grpSpPr>
          <p:sp>
            <p:nvSpPr>
              <p:cNvPr id="274" name="正方形/長方形 273"/>
              <p:cNvSpPr/>
              <p:nvPr/>
            </p:nvSpPr>
            <p:spPr bwMode="gray">
              <a:xfrm>
                <a:off x="2843368" y="4302670"/>
                <a:ext cx="1249247" cy="199949"/>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295"/>
                  </a:rPr>
                  <a:t>JBoss jBPM</a:t>
                </a:r>
                <a:endParaRPr kumimoji="0" lang="en-US" altLang="ja-JP" sz="457" kern="0" dirty="0">
                  <a:latin typeface="Meiryo UI" pitchFamily="50" charset="-128"/>
                  <a:ea typeface="Meiryo UI" pitchFamily="50" charset="-128"/>
                  <a:cs typeface="Meiryo UI" pitchFamily="50" charset="-128"/>
                </a:endParaRPr>
              </a:p>
            </p:txBody>
          </p:sp>
          <p:sp>
            <p:nvSpPr>
              <p:cNvPr id="275" name="テキスト ボックス 274"/>
              <p:cNvSpPr txBox="1"/>
              <p:nvPr/>
            </p:nvSpPr>
            <p:spPr bwMode="gray">
              <a:xfrm>
                <a:off x="2843368" y="4157512"/>
                <a:ext cx="1249247" cy="145231"/>
              </a:xfrm>
              <a:prstGeom prst="rect">
                <a:avLst/>
              </a:prstGeom>
              <a:solidFill>
                <a:srgbClr val="E0E9DE"/>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BPM</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76" name="Freeform 129"/>
            <p:cNvSpPr>
              <a:spLocks noChangeArrowheads="1"/>
            </p:cNvSpPr>
            <p:nvPr/>
          </p:nvSpPr>
          <p:spPr bwMode="auto">
            <a:xfrm>
              <a:off x="1091186" y="2249831"/>
              <a:ext cx="1875814" cy="1955980"/>
            </a:xfrm>
            <a:custGeom>
              <a:avLst/>
              <a:gdLst>
                <a:gd name="T0" fmla="*/ 8335 w 8336"/>
                <a:gd name="T1" fmla="*/ 4223 h 4224"/>
                <a:gd name="T2" fmla="*/ 0 w 8336"/>
                <a:gd name="T3" fmla="*/ 4223 h 4224"/>
                <a:gd name="T4" fmla="*/ 0 w 8336"/>
                <a:gd name="T5" fmla="*/ 0 h 4224"/>
                <a:gd name="T6" fmla="*/ 8335 w 8336"/>
                <a:gd name="T7" fmla="*/ 0 h 4224"/>
                <a:gd name="T8" fmla="*/ 8335 w 8336"/>
                <a:gd name="T9" fmla="*/ 4223 h 4224"/>
              </a:gdLst>
              <a:ahLst/>
              <a:cxnLst>
                <a:cxn ang="0">
                  <a:pos x="T0" y="T1"/>
                </a:cxn>
                <a:cxn ang="0">
                  <a:pos x="T2" y="T3"/>
                </a:cxn>
                <a:cxn ang="0">
                  <a:pos x="T4" y="T5"/>
                </a:cxn>
                <a:cxn ang="0">
                  <a:pos x="T6" y="T7"/>
                </a:cxn>
                <a:cxn ang="0">
                  <a:pos x="T8" y="T9"/>
                </a:cxn>
              </a:cxnLst>
              <a:rect l="0" t="0" r="r" b="b"/>
              <a:pathLst>
                <a:path w="8336" h="4224">
                  <a:moveTo>
                    <a:pt x="8335" y="4223"/>
                  </a:moveTo>
                  <a:lnTo>
                    <a:pt x="0" y="4223"/>
                  </a:lnTo>
                  <a:lnTo>
                    <a:pt x="0" y="0"/>
                  </a:lnTo>
                  <a:lnTo>
                    <a:pt x="8335" y="0"/>
                  </a:lnTo>
                  <a:lnTo>
                    <a:pt x="8335" y="4223"/>
                  </a:lnTo>
                </a:path>
              </a:pathLst>
            </a:custGeom>
            <a:solidFill>
              <a:srgbClr val="93D1FF"/>
            </a:solidFill>
            <a:ln w="9525" cap="flat">
              <a:solidFill>
                <a:schemeClr val="tx1"/>
              </a:solidFill>
              <a:round/>
              <a:headEnd/>
              <a:tailEnd/>
            </a:ln>
            <a:effectLst/>
          </p:spPr>
          <p:txBody>
            <a:bodyPr wrap="none" lIns="82943" tIns="41471" rIns="82943" bIns="41471" anchor="t"/>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Database</a:t>
              </a:r>
            </a:p>
          </p:txBody>
        </p:sp>
        <p:grpSp>
          <p:nvGrpSpPr>
            <p:cNvPr id="277" name="グループ化 276"/>
            <p:cNvGrpSpPr/>
            <p:nvPr/>
          </p:nvGrpSpPr>
          <p:grpSpPr>
            <a:xfrm>
              <a:off x="1132474" y="2372861"/>
              <a:ext cx="888399" cy="757894"/>
              <a:chOff x="1522784" y="3632626"/>
              <a:chExt cx="1243758" cy="1061052"/>
            </a:xfrm>
          </p:grpSpPr>
          <p:sp>
            <p:nvSpPr>
              <p:cNvPr id="278" name="正方形/長方形 277"/>
              <p:cNvSpPr/>
              <p:nvPr/>
            </p:nvSpPr>
            <p:spPr bwMode="gray">
              <a:xfrm>
                <a:off x="1522784" y="3749793"/>
                <a:ext cx="1243723" cy="943885"/>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296"/>
                  </a:rPr>
                  <a:t>Apache Derby</a:t>
                </a:r>
                <a:endParaRPr kumimoji="0" lang="en-US" altLang="ja-JP" sz="457" kern="0" dirty="0">
                  <a:latin typeface="Meiryo UI" pitchFamily="50" charset="-128"/>
                  <a:ea typeface="Meiryo UI" pitchFamily="50" charset="-128"/>
                  <a:cs typeface="Meiryo UI" pitchFamily="50" charset="-128"/>
                </a:endParaRPr>
              </a:p>
              <a:p>
                <a:pPr>
                  <a:defRPr/>
                </a:pPr>
                <a:r>
                  <a:rPr kumimoji="0" lang="en-US" altLang="ja-JP" sz="457" kern="0" noProof="1">
                    <a:latin typeface="Meiryo UI" pitchFamily="50" charset="-128"/>
                    <a:ea typeface="Meiryo UI" pitchFamily="50" charset="-128"/>
                    <a:cs typeface="Meiryo UI" pitchFamily="50" charset="-128"/>
                    <a:hlinkClick r:id="rId297"/>
                  </a:rPr>
                  <a:t>Berkeley DB</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98"/>
                  </a:rPr>
                  <a:t>Firebird</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299"/>
                  </a:rPr>
                  <a:t>MariaDB</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300"/>
                  </a:rPr>
                  <a:t>MySQL</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301"/>
                  </a:rPr>
                  <a:t>PostgreSQL</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302"/>
                  </a:rPr>
                  <a:t>SQLite</a:t>
                </a:r>
                <a:endParaRPr kumimoji="0" lang="en-US" altLang="ja-JP" sz="457" kern="0" dirty="0">
                  <a:latin typeface="Meiryo UI" pitchFamily="50" charset="-128"/>
                  <a:ea typeface="Meiryo UI" pitchFamily="50" charset="-128"/>
                  <a:cs typeface="Meiryo UI" pitchFamily="50" charset="-128"/>
                </a:endParaRPr>
              </a:p>
            </p:txBody>
          </p:sp>
          <p:sp>
            <p:nvSpPr>
              <p:cNvPr id="279" name="テキスト ボックス 278"/>
              <p:cNvSpPr txBox="1"/>
              <p:nvPr/>
            </p:nvSpPr>
            <p:spPr bwMode="gray">
              <a:xfrm>
                <a:off x="1523549" y="3632626"/>
                <a:ext cx="1242993" cy="145232"/>
              </a:xfrm>
              <a:prstGeom prst="rect">
                <a:avLst/>
              </a:prstGeom>
              <a:solidFill>
                <a:srgbClr val="C9E8FF"/>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RDBMS</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80" name="グループ化 279"/>
            <p:cNvGrpSpPr/>
            <p:nvPr/>
          </p:nvGrpSpPr>
          <p:grpSpPr>
            <a:xfrm>
              <a:off x="1132712" y="3169182"/>
              <a:ext cx="888394" cy="301997"/>
              <a:chOff x="1518262" y="4992585"/>
              <a:chExt cx="1249247" cy="422796"/>
            </a:xfrm>
          </p:grpSpPr>
          <p:sp>
            <p:nvSpPr>
              <p:cNvPr id="281" name="正方形/長方形 280"/>
              <p:cNvSpPr/>
              <p:nvPr/>
            </p:nvSpPr>
            <p:spPr bwMode="gray">
              <a:xfrm>
                <a:off x="1518262" y="5097410"/>
                <a:ext cx="1249247" cy="317971"/>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303"/>
                  </a:rPr>
                  <a:t>Esper</a:t>
                </a:r>
                <a:endParaRPr kumimoji="0" lang="en-US" altLang="ja-JP" sz="457" kern="0" dirty="0">
                  <a:latin typeface="Meiryo UI" pitchFamily="50" charset="-128"/>
                  <a:ea typeface="Meiryo UI" pitchFamily="50" charset="-128"/>
                  <a:cs typeface="Meiryo UI" pitchFamily="50" charset="-128"/>
                </a:endParaRPr>
              </a:p>
              <a:p>
                <a:pPr defTabSz="653156">
                  <a:defRPr/>
                </a:pPr>
                <a:r>
                  <a:rPr kumimoji="0" lang="en-US" altLang="ja-JP" sz="457" kern="0" noProof="1">
                    <a:latin typeface="Meiryo UI" pitchFamily="50" charset="-128"/>
                    <a:ea typeface="Meiryo UI" pitchFamily="50" charset="-128"/>
                    <a:cs typeface="Meiryo UI" pitchFamily="50" charset="-128"/>
                    <a:hlinkClick r:id="rId304"/>
                  </a:rPr>
                  <a:t>Vitess</a:t>
                </a:r>
                <a:endParaRPr kumimoji="0" lang="en-US" altLang="ja-JP" sz="457" kern="0" dirty="0">
                  <a:latin typeface="Meiryo UI" pitchFamily="50" charset="-128"/>
                  <a:ea typeface="Meiryo UI" pitchFamily="50" charset="-128"/>
                  <a:cs typeface="Meiryo UI" pitchFamily="50" charset="-128"/>
                </a:endParaRPr>
              </a:p>
            </p:txBody>
          </p:sp>
          <p:sp>
            <p:nvSpPr>
              <p:cNvPr id="283" name="テキスト ボックス 282"/>
              <p:cNvSpPr txBox="1"/>
              <p:nvPr/>
            </p:nvSpPr>
            <p:spPr bwMode="gray">
              <a:xfrm>
                <a:off x="1518262" y="4992585"/>
                <a:ext cx="1249247" cy="145232"/>
              </a:xfrm>
              <a:prstGeom prst="rect">
                <a:avLst/>
              </a:prstGeom>
              <a:solidFill>
                <a:srgbClr val="C9E8FF"/>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DB clustering</a:t>
                </a:r>
              </a:p>
            </p:txBody>
          </p:sp>
        </p:grpSp>
        <p:grpSp>
          <p:nvGrpSpPr>
            <p:cNvPr id="284" name="グループ化 283"/>
            <p:cNvGrpSpPr/>
            <p:nvPr/>
          </p:nvGrpSpPr>
          <p:grpSpPr>
            <a:xfrm>
              <a:off x="2048288" y="2372107"/>
              <a:ext cx="887914" cy="319740"/>
              <a:chOff x="5659546" y="1408840"/>
              <a:chExt cx="3240686" cy="406296"/>
            </a:xfrm>
          </p:grpSpPr>
          <p:sp>
            <p:nvSpPr>
              <p:cNvPr id="285" name="正方形/長方形 284"/>
              <p:cNvSpPr/>
              <p:nvPr/>
            </p:nvSpPr>
            <p:spPr bwMode="gray">
              <a:xfrm>
                <a:off x="5659546" y="1522336"/>
                <a:ext cx="3240639" cy="292800"/>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305"/>
                  </a:rPr>
                  <a:t>pgAdmin</a:t>
                </a:r>
                <a:endParaRPr kumimoji="0" lang="en-US" altLang="ja-JP" sz="457" kern="0" dirty="0">
                  <a:latin typeface="Meiryo UI" pitchFamily="50" charset="-128"/>
                  <a:ea typeface="Meiryo UI" pitchFamily="50" charset="-128"/>
                  <a:cs typeface="Meiryo UI" pitchFamily="50" charset="-128"/>
                  <a:hlinkClick r:id="rId306"/>
                </a:endParaRPr>
              </a:p>
              <a:p>
                <a:pPr defTabSz="653156">
                  <a:defRPr/>
                </a:pPr>
                <a:r>
                  <a:rPr kumimoji="0" lang="en-US" altLang="ja-JP" sz="457" kern="0" noProof="1">
                    <a:latin typeface="Meiryo UI" pitchFamily="50" charset="-128"/>
                    <a:ea typeface="Meiryo UI" pitchFamily="50" charset="-128"/>
                    <a:cs typeface="Meiryo UI" pitchFamily="50" charset="-128"/>
                    <a:hlinkClick r:id="rId306"/>
                  </a:rPr>
                  <a:t>phpMyAdmin</a:t>
                </a:r>
                <a:endParaRPr kumimoji="0" lang="en-US" altLang="ja-JP" sz="457" kern="0" dirty="0">
                  <a:latin typeface="Meiryo UI" pitchFamily="50" charset="-128"/>
                  <a:ea typeface="Meiryo UI" pitchFamily="50" charset="-128"/>
                  <a:cs typeface="Meiryo UI" pitchFamily="50" charset="-128"/>
                </a:endParaRPr>
              </a:p>
            </p:txBody>
          </p:sp>
          <p:sp>
            <p:nvSpPr>
              <p:cNvPr id="286" name="テキスト ボックス 285"/>
              <p:cNvSpPr txBox="1"/>
              <p:nvPr/>
            </p:nvSpPr>
            <p:spPr bwMode="gray">
              <a:xfrm>
                <a:off x="5659870" y="1408840"/>
                <a:ext cx="3240362" cy="131819"/>
              </a:xfrm>
              <a:prstGeom prst="rect">
                <a:avLst/>
              </a:prstGeom>
              <a:solidFill>
                <a:srgbClr val="C9E8FF"/>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DB management</a:t>
                </a:r>
              </a:p>
            </p:txBody>
          </p:sp>
        </p:grpSp>
        <p:grpSp>
          <p:nvGrpSpPr>
            <p:cNvPr id="287" name="グループ化 286"/>
            <p:cNvGrpSpPr/>
            <p:nvPr/>
          </p:nvGrpSpPr>
          <p:grpSpPr>
            <a:xfrm>
              <a:off x="1132380" y="3833705"/>
              <a:ext cx="888726" cy="294886"/>
              <a:chOff x="2843368" y="4811092"/>
              <a:chExt cx="1258811" cy="412841"/>
            </a:xfrm>
          </p:grpSpPr>
          <p:sp>
            <p:nvSpPr>
              <p:cNvPr id="288" name="正方形/長方形 287"/>
              <p:cNvSpPr/>
              <p:nvPr/>
            </p:nvSpPr>
            <p:spPr bwMode="gray">
              <a:xfrm>
                <a:off x="2844662" y="4914611"/>
                <a:ext cx="1257517" cy="309322"/>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307"/>
                  </a:rPr>
                  <a:t>JanusGraph</a:t>
                </a:r>
                <a:endParaRPr kumimoji="0" lang="en-US" altLang="ja-JP" sz="457" kern="0" dirty="0">
                  <a:latin typeface="Meiryo UI" pitchFamily="50" charset="-128"/>
                  <a:ea typeface="Meiryo UI" pitchFamily="50" charset="-128"/>
                  <a:cs typeface="Meiryo UI" pitchFamily="50" charset="-128"/>
                  <a:hlinkClick r:id="rId307"/>
                </a:endParaRPr>
              </a:p>
              <a:p>
                <a:pPr defTabSz="653156">
                  <a:defRPr/>
                </a:pPr>
                <a:r>
                  <a:rPr kumimoji="0" lang="en-US" altLang="ja-JP" sz="457" kern="0" noProof="1">
                    <a:latin typeface="Meiryo UI" pitchFamily="50" charset="-128"/>
                    <a:ea typeface="Meiryo UI" pitchFamily="50" charset="-128"/>
                    <a:cs typeface="Meiryo UI" pitchFamily="50" charset="-128"/>
                    <a:hlinkClick r:id="rId307"/>
                  </a:rPr>
                  <a:t>neo4j</a:t>
                </a:r>
                <a:endParaRPr kumimoji="0" lang="en-US" altLang="ja-JP" sz="457" kern="0" dirty="0">
                  <a:latin typeface="Meiryo UI" pitchFamily="50" charset="-128"/>
                  <a:ea typeface="Meiryo UI" pitchFamily="50" charset="-128"/>
                  <a:cs typeface="Meiryo UI" pitchFamily="50" charset="-128"/>
                </a:endParaRPr>
              </a:p>
              <a:p>
                <a:pPr defTabSz="653156">
                  <a:defRPr/>
                </a:pPr>
                <a:endParaRPr kumimoji="0" lang="en-US" altLang="ja-JP" sz="457" kern="0" dirty="0">
                  <a:latin typeface="Meiryo UI" pitchFamily="50" charset="-128"/>
                  <a:ea typeface="Meiryo UI" pitchFamily="50" charset="-128"/>
                  <a:cs typeface="Meiryo UI" pitchFamily="50" charset="-128"/>
                </a:endParaRPr>
              </a:p>
            </p:txBody>
          </p:sp>
          <p:sp>
            <p:nvSpPr>
              <p:cNvPr id="289" name="テキスト ボックス 288"/>
              <p:cNvSpPr txBox="1"/>
              <p:nvPr/>
            </p:nvSpPr>
            <p:spPr bwMode="gray">
              <a:xfrm>
                <a:off x="2843368" y="4811092"/>
                <a:ext cx="1258811" cy="131895"/>
              </a:xfrm>
              <a:prstGeom prst="rect">
                <a:avLst/>
              </a:prstGeom>
              <a:solidFill>
                <a:srgbClr val="C9E8FF"/>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Graph type</a:t>
                </a:r>
              </a:p>
            </p:txBody>
          </p:sp>
        </p:grpSp>
        <p:grpSp>
          <p:nvGrpSpPr>
            <p:cNvPr id="290" name="グループ化 289"/>
            <p:cNvGrpSpPr/>
            <p:nvPr/>
          </p:nvGrpSpPr>
          <p:grpSpPr>
            <a:xfrm>
              <a:off x="2048699" y="3570179"/>
              <a:ext cx="887491" cy="299447"/>
              <a:chOff x="2896086" y="5390342"/>
              <a:chExt cx="1196526" cy="449325"/>
            </a:xfrm>
          </p:grpSpPr>
          <p:sp>
            <p:nvSpPr>
              <p:cNvPr id="291" name="正方形/長方形 290"/>
              <p:cNvSpPr/>
              <p:nvPr/>
            </p:nvSpPr>
            <p:spPr bwMode="gray">
              <a:xfrm>
                <a:off x="2896086" y="5489012"/>
                <a:ext cx="1196396" cy="350655"/>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u="sng" kern="0" noProof="1">
                    <a:latin typeface="Meiryo UI" pitchFamily="50" charset="-128"/>
                    <a:ea typeface="Meiryo UI" pitchFamily="50" charset="-128"/>
                    <a:cs typeface="Meiryo UI" pitchFamily="50" charset="-128"/>
                    <a:hlinkClick r:id="rId267"/>
                  </a:rPr>
                  <a:t>GridDB</a:t>
                </a:r>
                <a:endParaRPr kumimoji="0" lang="en-US" altLang="ja-JP" sz="457" u="sng" kern="0" dirty="0">
                  <a:latin typeface="Meiryo UI" pitchFamily="50" charset="-128"/>
                  <a:ea typeface="Meiryo UI" pitchFamily="50" charset="-128"/>
                  <a:cs typeface="Meiryo UI" pitchFamily="50" charset="-128"/>
                  <a:hlinkClick r:id="rId268"/>
                </a:endParaRPr>
              </a:p>
              <a:p>
                <a:pPr defTabSz="653156">
                  <a:defRPr/>
                </a:pPr>
                <a:r>
                  <a:rPr kumimoji="0" lang="en-US" altLang="ja-JP" sz="457" u="sng" kern="0" noProof="1">
                    <a:latin typeface="Meiryo UI" pitchFamily="50" charset="-128"/>
                    <a:ea typeface="Meiryo UI" pitchFamily="50" charset="-128"/>
                    <a:cs typeface="Meiryo UI" pitchFamily="50" charset="-128"/>
                    <a:hlinkClick r:id="rId308"/>
                  </a:rPr>
                  <a:t>Riak</a:t>
                </a:r>
                <a:endParaRPr kumimoji="0" lang="en-US" altLang="ja-JP" sz="457" u="sng" kern="0" dirty="0">
                  <a:latin typeface="Meiryo UI" pitchFamily="50" charset="-128"/>
                  <a:ea typeface="Meiryo UI" pitchFamily="50" charset="-128"/>
                  <a:cs typeface="Meiryo UI" pitchFamily="50" charset="-128"/>
                </a:endParaRPr>
              </a:p>
              <a:p>
                <a:pPr defTabSz="653156">
                  <a:defRPr/>
                </a:pPr>
                <a:endParaRPr kumimoji="0" lang="en-US" altLang="ja-JP" sz="457" u="sng" kern="0" dirty="0">
                  <a:latin typeface="Meiryo UI" pitchFamily="50" charset="-128"/>
                  <a:ea typeface="Meiryo UI" pitchFamily="50" charset="-128"/>
                  <a:cs typeface="Meiryo UI" pitchFamily="50" charset="-128"/>
                </a:endParaRPr>
              </a:p>
            </p:txBody>
          </p:sp>
          <p:sp>
            <p:nvSpPr>
              <p:cNvPr id="292" name="テキスト ボックス 291"/>
              <p:cNvSpPr txBox="1"/>
              <p:nvPr/>
            </p:nvSpPr>
            <p:spPr bwMode="gray">
              <a:xfrm>
                <a:off x="2896086" y="5390342"/>
                <a:ext cx="1196526" cy="145232"/>
              </a:xfrm>
              <a:prstGeom prst="rect">
                <a:avLst/>
              </a:prstGeom>
              <a:solidFill>
                <a:srgbClr val="C9E8FF"/>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NoSQL</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93" name="グループ化 292"/>
            <p:cNvGrpSpPr/>
            <p:nvPr/>
          </p:nvGrpSpPr>
          <p:grpSpPr>
            <a:xfrm>
              <a:off x="2048082" y="2704568"/>
              <a:ext cx="888303" cy="415314"/>
              <a:chOff x="2833347" y="4811091"/>
              <a:chExt cx="1249810" cy="581439"/>
            </a:xfrm>
          </p:grpSpPr>
          <p:sp>
            <p:nvSpPr>
              <p:cNvPr id="294" name="正方形/長方形 293"/>
              <p:cNvSpPr/>
              <p:nvPr/>
            </p:nvSpPr>
            <p:spPr bwMode="gray">
              <a:xfrm>
                <a:off x="2833347" y="4935119"/>
                <a:ext cx="1249810" cy="457411"/>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309"/>
                  </a:rPr>
                  <a:t>Apache Cassandra</a:t>
                </a:r>
                <a:endParaRPr kumimoji="0" lang="en-US" altLang="ja-JP" sz="457" kern="0" dirty="0">
                  <a:latin typeface="Meiryo UI" pitchFamily="50" charset="-128"/>
                  <a:ea typeface="Meiryo UI" pitchFamily="50" charset="-128"/>
                  <a:cs typeface="Meiryo UI" pitchFamily="50" charset="-128"/>
                </a:endParaRPr>
              </a:p>
              <a:p>
                <a:pPr>
                  <a:defRPr/>
                </a:pPr>
                <a:r>
                  <a:rPr kumimoji="0" lang="en-US" altLang="ja-JP" sz="457" kern="0" noProof="1">
                    <a:solidFill>
                      <a:srgbClr val="0070C0"/>
                    </a:solidFill>
                    <a:latin typeface="Meiryo UI" pitchFamily="50" charset="-128"/>
                    <a:ea typeface="Meiryo UI" pitchFamily="50" charset="-128"/>
                    <a:cs typeface="Meiryo UI" pitchFamily="50" charset="-128"/>
                    <a:hlinkClick r:id="rId265"/>
                  </a:rPr>
                  <a:t>Redis</a:t>
                </a:r>
                <a:endParaRPr kumimoji="0" lang="en-US" altLang="ja-JP" sz="457" kern="0" dirty="0">
                  <a:solidFill>
                    <a:srgbClr val="0070C0"/>
                  </a:solidFill>
                  <a:latin typeface="Meiryo UI" pitchFamily="50" charset="-128"/>
                  <a:ea typeface="Meiryo UI" pitchFamily="50" charset="-128"/>
                  <a:cs typeface="Meiryo UI" pitchFamily="50" charset="-128"/>
                </a:endParaRPr>
              </a:p>
              <a:p>
                <a:pPr>
                  <a:defRPr/>
                </a:pPr>
                <a:r>
                  <a:rPr kumimoji="0" lang="en-US" altLang="ja-JP" sz="457" kern="0" noProof="1">
                    <a:solidFill>
                      <a:srgbClr val="0070C0"/>
                    </a:solidFill>
                    <a:latin typeface="Meiryo UI" pitchFamily="50" charset="-128"/>
                    <a:ea typeface="Meiryo UI" pitchFamily="50" charset="-128"/>
                    <a:cs typeface="Meiryo UI" pitchFamily="50" charset="-128"/>
                    <a:hlinkClick r:id="rId310"/>
                  </a:rPr>
                  <a:t>memcached</a:t>
                </a:r>
                <a:endParaRPr kumimoji="0" lang="en-US" altLang="ja-JP" sz="457" kern="0" dirty="0">
                  <a:solidFill>
                    <a:srgbClr val="0070C0"/>
                  </a:solidFill>
                  <a:latin typeface="Meiryo UI" pitchFamily="50" charset="-128"/>
                  <a:ea typeface="Meiryo UI" pitchFamily="50" charset="-128"/>
                  <a:cs typeface="Meiryo UI" pitchFamily="50" charset="-128"/>
                </a:endParaRPr>
              </a:p>
              <a:p>
                <a:pPr defTabSz="653156">
                  <a:defRPr/>
                </a:pPr>
                <a:endParaRPr kumimoji="0" lang="en-US" altLang="ja-JP" sz="457"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endParaRPr kumimoji="0" lang="en-US" altLang="ja-JP" sz="457" u="sng" kern="0" dirty="0">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defTabSz="653156">
                  <a:defRPr/>
                </a:pPr>
                <a:endParaRPr kumimoji="0" lang="en-US" altLang="ja-JP" sz="457" kern="0" dirty="0">
                  <a:latin typeface="Meiryo UI" pitchFamily="50" charset="-128"/>
                  <a:ea typeface="Meiryo UI" pitchFamily="50" charset="-128"/>
                  <a:cs typeface="Meiryo UI" pitchFamily="50" charset="-128"/>
                </a:endParaRPr>
              </a:p>
            </p:txBody>
          </p:sp>
          <p:sp>
            <p:nvSpPr>
              <p:cNvPr id="295" name="テキスト ボックス 294"/>
              <p:cNvSpPr txBox="1"/>
              <p:nvPr/>
            </p:nvSpPr>
            <p:spPr bwMode="gray">
              <a:xfrm>
                <a:off x="2833637" y="4811091"/>
                <a:ext cx="1249247" cy="145231"/>
              </a:xfrm>
              <a:prstGeom prst="rect">
                <a:avLst/>
              </a:prstGeom>
              <a:solidFill>
                <a:srgbClr val="C9E8FF"/>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KVS</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96" name="グループ化 295"/>
            <p:cNvGrpSpPr/>
            <p:nvPr/>
          </p:nvGrpSpPr>
          <p:grpSpPr>
            <a:xfrm>
              <a:off x="1132382" y="3536001"/>
              <a:ext cx="888466" cy="238102"/>
              <a:chOff x="1532085" y="4992585"/>
              <a:chExt cx="1234007" cy="333343"/>
            </a:xfrm>
          </p:grpSpPr>
          <p:sp>
            <p:nvSpPr>
              <p:cNvPr id="297" name="正方形/長方形 296"/>
              <p:cNvSpPr/>
              <p:nvPr/>
            </p:nvSpPr>
            <p:spPr bwMode="gray">
              <a:xfrm>
                <a:off x="1532085" y="5137744"/>
                <a:ext cx="1234007" cy="188184"/>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kern="0" noProof="1">
                    <a:latin typeface="Meiryo UI" pitchFamily="50" charset="-128"/>
                    <a:ea typeface="Meiryo UI" pitchFamily="50" charset="-128"/>
                    <a:cs typeface="Meiryo UI" pitchFamily="50" charset="-128"/>
                    <a:hlinkClick r:id="rId311"/>
                  </a:rPr>
                  <a:t>MongoDB</a:t>
                </a:r>
                <a:endParaRPr kumimoji="0" lang="en-US" altLang="ja-JP" sz="457" kern="0" dirty="0">
                  <a:latin typeface="Meiryo UI" pitchFamily="50" charset="-128"/>
                  <a:ea typeface="Meiryo UI" pitchFamily="50" charset="-128"/>
                  <a:cs typeface="Meiryo UI" pitchFamily="50" charset="-128"/>
                </a:endParaRPr>
              </a:p>
            </p:txBody>
          </p:sp>
          <p:sp>
            <p:nvSpPr>
              <p:cNvPr id="298" name="テキスト ボックス 297"/>
              <p:cNvSpPr txBox="1"/>
              <p:nvPr/>
            </p:nvSpPr>
            <p:spPr bwMode="gray">
              <a:xfrm>
                <a:off x="1532213" y="4992585"/>
                <a:ext cx="1233879" cy="145232"/>
              </a:xfrm>
              <a:prstGeom prst="rect">
                <a:avLst/>
              </a:prstGeom>
              <a:solidFill>
                <a:srgbClr val="C9E8FF"/>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Document oriented</a:t>
                </a:r>
              </a:p>
            </p:txBody>
          </p:sp>
        </p:grpSp>
        <p:grpSp>
          <p:nvGrpSpPr>
            <p:cNvPr id="300" name="グループ化 299"/>
            <p:cNvGrpSpPr/>
            <p:nvPr/>
          </p:nvGrpSpPr>
          <p:grpSpPr>
            <a:xfrm>
              <a:off x="2048699" y="3133865"/>
              <a:ext cx="888024" cy="422649"/>
              <a:chOff x="2843365" y="5390342"/>
              <a:chExt cx="1249248" cy="591709"/>
            </a:xfrm>
          </p:grpSpPr>
          <p:sp>
            <p:nvSpPr>
              <p:cNvPr id="305" name="正方形/長方形 304"/>
              <p:cNvSpPr/>
              <p:nvPr/>
            </p:nvSpPr>
            <p:spPr bwMode="gray">
              <a:xfrm>
                <a:off x="2843366" y="5525338"/>
                <a:ext cx="1249247" cy="456713"/>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u="sng" kern="0" noProof="1">
                    <a:latin typeface="Meiryo UI" pitchFamily="50" charset="-128"/>
                    <a:ea typeface="Meiryo UI" pitchFamily="50" charset="-128"/>
                    <a:cs typeface="Meiryo UI" pitchFamily="50" charset="-128"/>
                    <a:hlinkClick r:id="rId266"/>
                  </a:rPr>
                  <a:t>VoltDB</a:t>
                </a:r>
                <a:endParaRPr kumimoji="0" lang="en-US" altLang="ja-JP" sz="457" u="sng" kern="0" dirty="0">
                  <a:latin typeface="Meiryo UI" pitchFamily="50" charset="-128"/>
                  <a:ea typeface="Meiryo UI" pitchFamily="50" charset="-128"/>
                  <a:cs typeface="Meiryo UI" pitchFamily="50" charset="-128"/>
                </a:endParaRPr>
              </a:p>
              <a:p>
                <a:pPr defTabSz="653156">
                  <a:defRPr/>
                </a:pPr>
                <a:r>
                  <a:rPr kumimoji="0" lang="en-US" altLang="ja-JP" sz="457" kern="0" noProof="1">
                    <a:solidFill>
                      <a:srgbClr val="0070C0"/>
                    </a:solidFill>
                    <a:latin typeface="Meiryo UI" pitchFamily="50" charset="-128"/>
                    <a:ea typeface="Meiryo UI" pitchFamily="50" charset="-128"/>
                    <a:cs typeface="Meiryo UI" pitchFamily="50" charset="-128"/>
                    <a:hlinkClick r:id="rId265"/>
                  </a:rPr>
                  <a:t>Redis</a:t>
                </a:r>
                <a:endParaRPr kumimoji="0" lang="en-US" altLang="ja-JP" sz="457" kern="0" dirty="0">
                  <a:solidFill>
                    <a:srgbClr val="0070C0"/>
                  </a:solidFill>
                  <a:latin typeface="Meiryo UI" pitchFamily="50" charset="-128"/>
                  <a:ea typeface="Meiryo UI" pitchFamily="50" charset="-128"/>
                  <a:cs typeface="Meiryo UI" pitchFamily="50" charset="-128"/>
                </a:endParaRPr>
              </a:p>
              <a:p>
                <a:pPr defTabSz="653156">
                  <a:defRPr/>
                </a:pPr>
                <a:r>
                  <a:rPr kumimoji="0" lang="en-US" altLang="ja-JP" sz="457" kern="0" noProof="1">
                    <a:solidFill>
                      <a:srgbClr val="0070C0"/>
                    </a:solidFill>
                    <a:latin typeface="Meiryo UI" pitchFamily="50" charset="-128"/>
                    <a:ea typeface="Meiryo UI" pitchFamily="50" charset="-128"/>
                    <a:cs typeface="Meiryo UI" pitchFamily="50" charset="-128"/>
                    <a:hlinkClick r:id="rId310"/>
                  </a:rPr>
                  <a:t>memcached</a:t>
                </a:r>
                <a:endParaRPr kumimoji="0" lang="en-US" altLang="ja-JP" sz="457" kern="0" dirty="0">
                  <a:solidFill>
                    <a:srgbClr val="0070C0"/>
                  </a:solidFill>
                  <a:latin typeface="Meiryo UI" pitchFamily="50" charset="-128"/>
                  <a:ea typeface="Meiryo UI" pitchFamily="50" charset="-128"/>
                  <a:cs typeface="Meiryo UI" pitchFamily="50" charset="-128"/>
                </a:endParaRPr>
              </a:p>
            </p:txBody>
          </p:sp>
          <p:sp>
            <p:nvSpPr>
              <p:cNvPr id="306" name="テキスト ボックス 305"/>
              <p:cNvSpPr txBox="1"/>
              <p:nvPr/>
            </p:nvSpPr>
            <p:spPr bwMode="gray">
              <a:xfrm>
                <a:off x="2843365" y="5390342"/>
                <a:ext cx="1249247" cy="145232"/>
              </a:xfrm>
              <a:prstGeom prst="rect">
                <a:avLst/>
              </a:prstGeom>
              <a:solidFill>
                <a:srgbClr val="C9E8FF"/>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In-Memory DB</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308" name="正方形/長方形 307"/>
            <p:cNvSpPr/>
            <p:nvPr/>
          </p:nvSpPr>
          <p:spPr bwMode="gray">
            <a:xfrm>
              <a:off x="6202421" y="6469875"/>
              <a:ext cx="872679" cy="237683"/>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312"/>
                </a:rPr>
                <a:t>Chrony</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13"/>
                </a:rPr>
                <a:t>ntpd</a:t>
              </a:r>
              <a:endParaRPr kumimoji="0" lang="en-US" altLang="ja-JP" sz="457" kern="0" dirty="0">
                <a:latin typeface="Meiryo UI" pitchFamily="50" charset="-128"/>
                <a:ea typeface="Meiryo UI" pitchFamily="50" charset="-128"/>
                <a:cs typeface="Meiryo UI" pitchFamily="50" charset="-128"/>
              </a:endParaRPr>
            </a:p>
          </p:txBody>
        </p:sp>
        <p:sp>
          <p:nvSpPr>
            <p:cNvPr id="309" name="テキスト ボックス 308"/>
            <p:cNvSpPr txBox="1"/>
            <p:nvPr/>
          </p:nvSpPr>
          <p:spPr bwMode="gray">
            <a:xfrm>
              <a:off x="6203522" y="6379090"/>
              <a:ext cx="871239" cy="104109"/>
            </a:xfrm>
            <a:prstGeom prst="rect">
              <a:avLst/>
            </a:prstGeom>
            <a:solidFill>
              <a:srgbClr val="C9C9CA"/>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System Daemon</a:t>
              </a:r>
              <a:endParaRPr lang="en-US" altLang="ja-JP" sz="457"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50" name="Freeform 6"/>
            <p:cNvSpPr>
              <a:spLocks noChangeArrowheads="1"/>
            </p:cNvSpPr>
            <p:nvPr/>
          </p:nvSpPr>
          <p:spPr bwMode="auto">
            <a:xfrm>
              <a:off x="6167973" y="368107"/>
              <a:ext cx="928055" cy="494335"/>
            </a:xfrm>
            <a:custGeom>
              <a:avLst/>
              <a:gdLst>
                <a:gd name="T0" fmla="*/ 2735 w 2736"/>
                <a:gd name="T1" fmla="*/ 4819 h 4820"/>
                <a:gd name="T2" fmla="*/ 0 w 2736"/>
                <a:gd name="T3" fmla="*/ 4819 h 4820"/>
                <a:gd name="T4" fmla="*/ 0 w 2736"/>
                <a:gd name="T5" fmla="*/ 0 h 4820"/>
                <a:gd name="T6" fmla="*/ 2735 w 2736"/>
                <a:gd name="T7" fmla="*/ 0 h 4820"/>
                <a:gd name="T8" fmla="*/ 2735 w 2736"/>
                <a:gd name="T9" fmla="*/ 4819 h 4820"/>
              </a:gdLst>
              <a:ahLst/>
              <a:cxnLst>
                <a:cxn ang="0">
                  <a:pos x="T0" y="T1"/>
                </a:cxn>
                <a:cxn ang="0">
                  <a:pos x="T2" y="T3"/>
                </a:cxn>
                <a:cxn ang="0">
                  <a:pos x="T4" y="T5"/>
                </a:cxn>
                <a:cxn ang="0">
                  <a:pos x="T6" y="T7"/>
                </a:cxn>
                <a:cxn ang="0">
                  <a:pos x="T8" y="T9"/>
                </a:cxn>
              </a:cxnLst>
              <a:rect l="0" t="0" r="r" b="b"/>
              <a:pathLst>
                <a:path w="2736" h="4820">
                  <a:moveTo>
                    <a:pt x="2735" y="4819"/>
                  </a:moveTo>
                  <a:lnTo>
                    <a:pt x="0" y="4819"/>
                  </a:lnTo>
                  <a:lnTo>
                    <a:pt x="0" y="0"/>
                  </a:lnTo>
                  <a:lnTo>
                    <a:pt x="2735" y="0"/>
                  </a:lnTo>
                  <a:lnTo>
                    <a:pt x="2735" y="4819"/>
                  </a:lnTo>
                </a:path>
              </a:pathLst>
            </a:custGeom>
            <a:solidFill>
              <a:srgbClr val="D5D4C9"/>
            </a:solidFill>
            <a:ln w="9525" cap="flat">
              <a:solidFill>
                <a:schemeClr val="tx1"/>
              </a:solidFill>
              <a:round/>
              <a:headEnd/>
              <a:tailEnd/>
            </a:ln>
            <a:effectLst/>
          </p:spPr>
          <p:txBody>
            <a:bodyPr wrap="none" lIns="82943" tIns="41471" rIns="82943" bIns="41471" anchor="t"/>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IoT</a:t>
              </a:r>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52" name="正方形/長方形 251"/>
            <p:cNvSpPr/>
            <p:nvPr/>
          </p:nvSpPr>
          <p:spPr bwMode="gray">
            <a:xfrm>
              <a:off x="6195711" y="512897"/>
              <a:ext cx="864702" cy="313526"/>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314"/>
                </a:rPr>
                <a:t>Espruino</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15"/>
                </a:rPr>
                <a:t>KNIME</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a:latin typeface="Meiryo UI" pitchFamily="50" charset="-128"/>
                  <a:ea typeface="Meiryo UI" pitchFamily="50" charset="-128"/>
                  <a:cs typeface="Meiryo UI" pitchFamily="50" charset="-128"/>
                </a:rPr>
                <a:t>  </a:t>
              </a:r>
              <a:r>
                <a:rPr kumimoji="0" lang="en-US" altLang="ja-JP" sz="457" kern="0" noProof="1">
                  <a:latin typeface="Meiryo UI" pitchFamily="50" charset="-128"/>
                  <a:ea typeface="Meiryo UI" pitchFamily="50" charset="-128"/>
                  <a:cs typeface="Meiryo UI" pitchFamily="50" charset="-128"/>
                  <a:hlinkClick r:id="rId316"/>
                </a:rPr>
                <a:t>Node-RED (</a:t>
              </a:r>
              <a:r>
                <a:rPr kumimoji="0" lang="en-US" altLang="ja-JP" sz="457" b="1" kern="0" noProof="1">
                  <a:latin typeface="HGP創英角ﾎﾟｯﾌﾟ体" panose="040B0A00000000000000" pitchFamily="50" charset="-128"/>
                  <a:ea typeface="HGP創英角ﾎﾟｯﾌﾟ体" panose="040B0A00000000000000" pitchFamily="50" charset="-128"/>
                  <a:cs typeface="Meiryo UI" pitchFamily="50" charset="-128"/>
                  <a:hlinkClick r:id="rId317"/>
                </a:rPr>
                <a:t>JP)</a:t>
              </a:r>
              <a:endParaRPr kumimoji="0" lang="en-US" altLang="ja-JP" sz="457" kern="0" dirty="0">
                <a:latin typeface="Meiryo UI" pitchFamily="50" charset="-128"/>
                <a:ea typeface="Meiryo UI" pitchFamily="50" charset="-128"/>
                <a:cs typeface="Meiryo UI" pitchFamily="50" charset="-128"/>
              </a:endParaRPr>
            </a:p>
          </p:txBody>
        </p:sp>
        <p:grpSp>
          <p:nvGrpSpPr>
            <p:cNvPr id="24" name="グループ化 23"/>
            <p:cNvGrpSpPr/>
            <p:nvPr/>
          </p:nvGrpSpPr>
          <p:grpSpPr>
            <a:xfrm>
              <a:off x="8086142" y="5410861"/>
              <a:ext cx="865943" cy="213455"/>
              <a:chOff x="11287891" y="7615506"/>
              <a:chExt cx="1212320" cy="298837"/>
            </a:xfrm>
          </p:grpSpPr>
          <p:sp>
            <p:nvSpPr>
              <p:cNvPr id="258" name="正方形/長方形 257"/>
              <p:cNvSpPr/>
              <p:nvPr/>
            </p:nvSpPr>
            <p:spPr bwMode="gray">
              <a:xfrm>
                <a:off x="11287891" y="7723376"/>
                <a:ext cx="1212319" cy="190967"/>
              </a:xfrm>
              <a:prstGeom prst="rect">
                <a:avLst/>
              </a:prstGeom>
              <a:solidFill>
                <a:schemeClr val="bg1"/>
              </a:solidFill>
              <a:ln w="9525">
                <a:solidFill>
                  <a:schemeClr val="tx1"/>
                </a:solidFill>
                <a:miter lim="800000"/>
                <a:headEnd/>
                <a:tailEnd/>
              </a:ln>
            </p:spPr>
            <p:txBody>
              <a:bodyPr lIns="25714" rIns="25714" anchor="t"/>
              <a:lstStyle/>
              <a:p>
                <a:pPr>
                  <a:defRPr/>
                </a:pPr>
                <a:r>
                  <a:rPr kumimoji="0" lang="en-US" altLang="ja-JP" sz="457" kern="0" noProof="1">
                    <a:latin typeface="Meiryo UI" pitchFamily="50" charset="-128"/>
                    <a:ea typeface="Meiryo UI" pitchFamily="50" charset="-128"/>
                    <a:cs typeface="Meiryo UI" pitchFamily="50" charset="-128"/>
                    <a:hlinkClick r:id="rId318"/>
                  </a:rPr>
                  <a:t>Bro</a:t>
                </a:r>
                <a:endParaRPr kumimoji="0" lang="en-US" altLang="ja-JP" sz="457" kern="0" dirty="0">
                  <a:latin typeface="Meiryo UI" pitchFamily="50" charset="-128"/>
                  <a:ea typeface="Meiryo UI" pitchFamily="50" charset="-128"/>
                  <a:cs typeface="Meiryo UI" pitchFamily="50" charset="-128"/>
                </a:endParaRPr>
              </a:p>
            </p:txBody>
          </p:sp>
          <p:sp>
            <p:nvSpPr>
              <p:cNvPr id="259" name="テキスト ボックス 258"/>
              <p:cNvSpPr txBox="1"/>
              <p:nvPr/>
            </p:nvSpPr>
            <p:spPr bwMode="gray">
              <a:xfrm>
                <a:off x="11287891" y="7615506"/>
                <a:ext cx="1212320" cy="145231"/>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Network security monitoring</a:t>
                </a:r>
              </a:p>
            </p:txBody>
          </p:sp>
        </p:grpSp>
        <p:grpSp>
          <p:nvGrpSpPr>
            <p:cNvPr id="260" name="グループ化 259"/>
            <p:cNvGrpSpPr/>
            <p:nvPr/>
          </p:nvGrpSpPr>
          <p:grpSpPr>
            <a:xfrm>
              <a:off x="7141823" y="5260845"/>
              <a:ext cx="881886" cy="354628"/>
              <a:chOff x="5666462" y="2035755"/>
              <a:chExt cx="3317281" cy="424642"/>
            </a:xfrm>
          </p:grpSpPr>
          <p:sp>
            <p:nvSpPr>
              <p:cNvPr id="261" name="正方形/長方形 260"/>
              <p:cNvSpPr/>
              <p:nvPr/>
            </p:nvSpPr>
            <p:spPr bwMode="gray">
              <a:xfrm>
                <a:off x="5666462" y="2167541"/>
                <a:ext cx="3317281" cy="292856"/>
              </a:xfrm>
              <a:prstGeom prst="rect">
                <a:avLst/>
              </a:prstGeom>
              <a:solidFill>
                <a:schemeClr val="bg1"/>
              </a:solidFill>
              <a:ln w="9525">
                <a:solidFill>
                  <a:schemeClr val="tx1"/>
                </a:solidFill>
                <a:miter lim="800000"/>
                <a:headEnd/>
                <a:tailEnd/>
              </a:ln>
            </p:spPr>
            <p:txBody>
              <a:bodyPr lIns="25714" rIns="25714" anchor="t"/>
              <a:lstStyle/>
              <a:p>
                <a:pPr>
                  <a:defRPr/>
                </a:pPr>
                <a:r>
                  <a:rPr kumimoji="0" lang="en-US" altLang="ja-JP" sz="457" kern="0" noProof="1">
                    <a:latin typeface="Meiryo UI" pitchFamily="50" charset="-128"/>
                    <a:ea typeface="Meiryo UI" pitchFamily="50" charset="-128"/>
                    <a:cs typeface="Meiryo UI" pitchFamily="50" charset="-128"/>
                    <a:hlinkClick r:id="rId319"/>
                  </a:rPr>
                  <a:t>kattello</a:t>
                </a:r>
                <a:endParaRPr kumimoji="0" lang="en-US" altLang="ja-JP" sz="457" kern="0" dirty="0">
                  <a:latin typeface="Meiryo UI" pitchFamily="50" charset="-128"/>
                  <a:ea typeface="Meiryo UI" pitchFamily="50" charset="-128"/>
                  <a:cs typeface="Meiryo UI" pitchFamily="50" charset="-128"/>
                </a:endParaRPr>
              </a:p>
              <a:p>
                <a:pPr>
                  <a:defRPr/>
                </a:pPr>
                <a:r>
                  <a:rPr kumimoji="0" lang="en-US" altLang="ja-JP" sz="457" kern="0" noProof="1">
                    <a:latin typeface="Meiryo UI" pitchFamily="50" charset="-128"/>
                    <a:ea typeface="Meiryo UI" pitchFamily="50" charset="-128"/>
                    <a:cs typeface="Meiryo UI" pitchFamily="50" charset="-128"/>
                    <a:hlinkClick r:id="rId320"/>
                  </a:rPr>
                  <a:t>Spacewalk</a:t>
                </a:r>
                <a:endParaRPr kumimoji="0" lang="en-US" altLang="ja-JP" sz="457" kern="0" dirty="0">
                  <a:latin typeface="Meiryo UI" pitchFamily="50" charset="-128"/>
                  <a:ea typeface="Meiryo UI" pitchFamily="50" charset="-128"/>
                  <a:cs typeface="Meiryo UI" pitchFamily="50" charset="-128"/>
                </a:endParaRPr>
              </a:p>
            </p:txBody>
          </p:sp>
          <p:sp>
            <p:nvSpPr>
              <p:cNvPr id="307" name="テキスト ボックス 306"/>
              <p:cNvSpPr txBox="1"/>
              <p:nvPr/>
            </p:nvSpPr>
            <p:spPr bwMode="gray">
              <a:xfrm>
                <a:off x="5666462" y="2035755"/>
                <a:ext cx="3317281" cy="131819"/>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Patch content management</a:t>
                </a:r>
              </a:p>
            </p:txBody>
          </p:sp>
        </p:grpSp>
        <p:grpSp>
          <p:nvGrpSpPr>
            <p:cNvPr id="315" name="グループ化 314"/>
            <p:cNvGrpSpPr/>
            <p:nvPr/>
          </p:nvGrpSpPr>
          <p:grpSpPr>
            <a:xfrm>
              <a:off x="2048699" y="3889092"/>
              <a:ext cx="887490" cy="299447"/>
              <a:chOff x="2843236" y="5390342"/>
              <a:chExt cx="1249376" cy="449325"/>
            </a:xfrm>
          </p:grpSpPr>
          <p:sp>
            <p:nvSpPr>
              <p:cNvPr id="319" name="正方形/長方形 318"/>
              <p:cNvSpPr/>
              <p:nvPr/>
            </p:nvSpPr>
            <p:spPr bwMode="gray">
              <a:xfrm>
                <a:off x="2843236" y="5489012"/>
                <a:ext cx="1249247" cy="350655"/>
              </a:xfrm>
              <a:prstGeom prst="rect">
                <a:avLst/>
              </a:prstGeom>
              <a:solidFill>
                <a:schemeClr val="bg1"/>
              </a:solidFill>
              <a:ln w="9525">
                <a:solidFill>
                  <a:schemeClr val="tx1"/>
                </a:solidFill>
                <a:miter lim="800000"/>
                <a:headEnd/>
                <a:tailEnd/>
              </a:ln>
            </p:spPr>
            <p:txBody>
              <a:bodyPr lIns="25714" rIns="25714" anchor="t"/>
              <a:lstStyle/>
              <a:p>
                <a:pPr defTabSz="653156">
                  <a:defRPr/>
                </a:pPr>
                <a:r>
                  <a:rPr kumimoji="0" lang="en-US" altLang="ja-JP" sz="457" u="sng" kern="0" noProof="1">
                    <a:latin typeface="Meiryo UI" pitchFamily="50" charset="-128"/>
                    <a:ea typeface="Meiryo UI" pitchFamily="50" charset="-128"/>
                    <a:cs typeface="Meiryo UI" pitchFamily="50" charset="-128"/>
                    <a:hlinkClick r:id="rId268"/>
                  </a:rPr>
                  <a:t>Exment</a:t>
                </a:r>
                <a:endParaRPr kumimoji="0" lang="en-US" altLang="ja-JP" sz="457" u="sng" kern="0" dirty="0">
                  <a:latin typeface="Meiryo UI" pitchFamily="50" charset="-128"/>
                  <a:ea typeface="Meiryo UI" pitchFamily="50" charset="-128"/>
                  <a:cs typeface="Meiryo UI" pitchFamily="50" charset="-128"/>
                  <a:hlinkClick r:id="rId268"/>
                </a:endParaRPr>
              </a:p>
              <a:p>
                <a:pPr defTabSz="653156">
                  <a:defRPr/>
                </a:pPr>
                <a:r>
                  <a:rPr kumimoji="0" lang="en-US" altLang="ja-JP" sz="457" u="sng" kern="0" noProof="1">
                    <a:latin typeface="Meiryo UI" pitchFamily="50" charset="-128"/>
                    <a:ea typeface="Meiryo UI" pitchFamily="50" charset="-128"/>
                    <a:cs typeface="Meiryo UI" pitchFamily="50" charset="-128"/>
                    <a:hlinkClick r:id="rId321"/>
                  </a:rPr>
                  <a:t>Pleasanter</a:t>
                </a:r>
                <a:endParaRPr kumimoji="0" lang="en-US" altLang="ja-JP" sz="457" u="sng" kern="0" dirty="0">
                  <a:latin typeface="Meiryo UI" pitchFamily="50" charset="-128"/>
                  <a:ea typeface="Meiryo UI" pitchFamily="50" charset="-128"/>
                  <a:cs typeface="Meiryo UI" pitchFamily="50" charset="-128"/>
                </a:endParaRPr>
              </a:p>
              <a:p>
                <a:pPr defTabSz="653156">
                  <a:defRPr/>
                </a:pPr>
                <a:endParaRPr kumimoji="0" lang="en-US" altLang="ja-JP" sz="457" u="sng" kern="0" dirty="0">
                  <a:latin typeface="Meiryo UI" pitchFamily="50" charset="-128"/>
                  <a:ea typeface="Meiryo UI" pitchFamily="50" charset="-128"/>
                  <a:cs typeface="Meiryo UI" pitchFamily="50" charset="-128"/>
                </a:endParaRPr>
              </a:p>
            </p:txBody>
          </p:sp>
          <p:sp>
            <p:nvSpPr>
              <p:cNvPr id="320" name="テキスト ボックス 319"/>
              <p:cNvSpPr txBox="1"/>
              <p:nvPr/>
            </p:nvSpPr>
            <p:spPr bwMode="gray">
              <a:xfrm>
                <a:off x="2843365" y="5390342"/>
                <a:ext cx="1249247" cy="145232"/>
              </a:xfrm>
              <a:prstGeom prst="rect">
                <a:avLst/>
              </a:prstGeom>
              <a:solidFill>
                <a:srgbClr val="C9E8FF"/>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en-US" altLang="ja-JP" sz="457" noProof="1">
                    <a:latin typeface="Meiryo UI" panose="020B0604030504040204" pitchFamily="50" charset="-128"/>
                    <a:ea typeface="Meiryo UI" panose="020B0604030504040204" pitchFamily="50" charset="-128"/>
                    <a:cs typeface="Meiryo UI" panose="020B0604030504040204" pitchFamily="50" charset="-128"/>
                  </a:rPr>
                  <a:t>WEB database</a:t>
                </a:r>
              </a:p>
            </p:txBody>
          </p:sp>
        </p:grpSp>
        <p:grpSp>
          <p:nvGrpSpPr>
            <p:cNvPr id="255" name="グループ化 254"/>
            <p:cNvGrpSpPr/>
            <p:nvPr/>
          </p:nvGrpSpPr>
          <p:grpSpPr>
            <a:xfrm>
              <a:off x="4118811" y="2470106"/>
              <a:ext cx="902234" cy="278967"/>
              <a:chOff x="5599972" y="1407243"/>
              <a:chExt cx="3194063" cy="468708"/>
            </a:xfrm>
          </p:grpSpPr>
          <p:sp>
            <p:nvSpPr>
              <p:cNvPr id="256" name="正方形/長方形 255"/>
              <p:cNvSpPr/>
              <p:nvPr/>
            </p:nvSpPr>
            <p:spPr bwMode="gray">
              <a:xfrm>
                <a:off x="5599972" y="1494520"/>
                <a:ext cx="3194061" cy="381431"/>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u="sng" kern="0" noProof="1">
                    <a:latin typeface="Meiryo UI" pitchFamily="50" charset="-128"/>
                    <a:ea typeface="Meiryo UI" pitchFamily="50" charset="-128"/>
                    <a:cs typeface="Meiryo UI" pitchFamily="50" charset="-128"/>
                    <a:hlinkClick r:id="rId322"/>
                  </a:rPr>
                  <a:t>Apache Avro</a:t>
                </a:r>
                <a:endParaRPr kumimoji="0" lang="en-US" altLang="ja-JP" sz="457" u="sng" kern="0" dirty="0">
                  <a:latin typeface="Meiryo UI" pitchFamily="50" charset="-128"/>
                  <a:ea typeface="Meiryo UI" pitchFamily="50" charset="-128"/>
                  <a:cs typeface="Meiryo UI" pitchFamily="50" charset="-128"/>
                </a:endParaRPr>
              </a:p>
              <a:p>
                <a:r>
                  <a:rPr kumimoji="0" lang="en-US" altLang="ja-JP" sz="457" u="sng" kern="0" noProof="1">
                    <a:latin typeface="Meiryo UI" pitchFamily="50" charset="-128"/>
                    <a:ea typeface="Meiryo UI" pitchFamily="50" charset="-128"/>
                    <a:cs typeface="Meiryo UI" pitchFamily="50" charset="-128"/>
                    <a:hlinkClick r:id="rId323"/>
                  </a:rPr>
                  <a:t>Apache Parquet</a:t>
                </a:r>
                <a:endParaRPr kumimoji="0" lang="en-US" altLang="ja-JP" sz="457" u="sng" kern="0" dirty="0">
                  <a:latin typeface="Meiryo UI" pitchFamily="50" charset="-128"/>
                  <a:ea typeface="Meiryo UI" pitchFamily="50" charset="-128"/>
                  <a:cs typeface="Meiryo UI" pitchFamily="50" charset="-128"/>
                </a:endParaRP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342" name="テキスト ボックス 341"/>
              <p:cNvSpPr txBox="1"/>
              <p:nvPr/>
            </p:nvSpPr>
            <p:spPr bwMode="gray">
              <a:xfrm>
                <a:off x="5599972" y="1407243"/>
                <a:ext cx="3194063" cy="146951"/>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Data Serializer</a:t>
                </a:r>
              </a:p>
            </p:txBody>
          </p:sp>
        </p:grpSp>
        <p:grpSp>
          <p:nvGrpSpPr>
            <p:cNvPr id="343" name="グループ化 342"/>
            <p:cNvGrpSpPr/>
            <p:nvPr/>
          </p:nvGrpSpPr>
          <p:grpSpPr>
            <a:xfrm>
              <a:off x="4117545" y="2794951"/>
              <a:ext cx="898422" cy="250140"/>
              <a:chOff x="5712302" y="-382597"/>
              <a:chExt cx="3435742" cy="551578"/>
            </a:xfrm>
          </p:grpSpPr>
          <p:sp>
            <p:nvSpPr>
              <p:cNvPr id="344" name="正方形/長方形 343"/>
              <p:cNvSpPr/>
              <p:nvPr/>
            </p:nvSpPr>
            <p:spPr bwMode="gray">
              <a:xfrm>
                <a:off x="5712302" y="-188988"/>
                <a:ext cx="3434951" cy="357969"/>
              </a:xfrm>
              <a:prstGeom prst="rect">
                <a:avLst/>
              </a:prstGeom>
              <a:solidFill>
                <a:sysClr val="window" lastClr="FFFFFF"/>
              </a:solidFill>
              <a:ln w="9525">
                <a:solidFill>
                  <a:sysClr val="windowText" lastClr="000000"/>
                </a:solidFill>
                <a:miter lim="800000"/>
                <a:headEnd/>
                <a:tailEnd/>
              </a:ln>
            </p:spPr>
            <p:txBody>
              <a:bodyPr lIns="25714" rIns="25714" anchor="t"/>
              <a:lstStyle/>
              <a:p>
                <a:pPr defTabSz="466484">
                  <a:defRPr/>
                </a:pPr>
                <a:r>
                  <a:rPr kumimoji="0" lang="en-US" altLang="ja-JP" sz="457" kern="0" noProof="1">
                    <a:solidFill>
                      <a:srgbClr val="000000"/>
                    </a:solidFill>
                    <a:latin typeface="Meiryo UI" pitchFamily="50" charset="-128"/>
                    <a:ea typeface="Meiryo UI" pitchFamily="50" charset="-128"/>
                    <a:cs typeface="Meiryo UI" pitchFamily="50" charset="-128"/>
                    <a:hlinkClick r:id="rId324"/>
                  </a:rPr>
                  <a:t>Apache Airflow</a:t>
                </a: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345" name="テキスト ボックス 344"/>
              <p:cNvSpPr txBox="1"/>
              <p:nvPr/>
            </p:nvSpPr>
            <p:spPr bwMode="gray">
              <a:xfrm>
                <a:off x="5713093" y="-382597"/>
                <a:ext cx="3434951" cy="253357"/>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Workflow Scheduler</a:t>
                </a:r>
              </a:p>
            </p:txBody>
          </p:sp>
        </p:grpSp>
        <p:grpSp>
          <p:nvGrpSpPr>
            <p:cNvPr id="346" name="グループ化 345"/>
            <p:cNvGrpSpPr/>
            <p:nvPr/>
          </p:nvGrpSpPr>
          <p:grpSpPr>
            <a:xfrm>
              <a:off x="5070283" y="2409541"/>
              <a:ext cx="913548" cy="635549"/>
              <a:chOff x="5686186" y="1384478"/>
              <a:chExt cx="3361180" cy="1051077"/>
            </a:xfrm>
          </p:grpSpPr>
          <p:sp>
            <p:nvSpPr>
              <p:cNvPr id="347" name="正方形/長方形 346"/>
              <p:cNvSpPr/>
              <p:nvPr/>
            </p:nvSpPr>
            <p:spPr bwMode="gray">
              <a:xfrm>
                <a:off x="5686189" y="1489888"/>
                <a:ext cx="3361177" cy="945667"/>
              </a:xfrm>
              <a:prstGeom prst="rect">
                <a:avLst/>
              </a:prstGeom>
              <a:solidFill>
                <a:sysClr val="window" lastClr="FFFFFF"/>
              </a:solidFill>
              <a:ln w="9525">
                <a:solidFill>
                  <a:sysClr val="windowText" lastClr="000000"/>
                </a:solidFill>
                <a:miter lim="800000"/>
                <a:headEnd/>
                <a:tailEnd/>
              </a:ln>
            </p:spPr>
            <p:txBody>
              <a:bodyPr lIns="25714" rIns="25714" anchor="t"/>
              <a:lstStyle/>
              <a:p>
                <a:pPr defTabSz="466484">
                  <a:defRPr/>
                </a:pPr>
                <a:r>
                  <a:rPr kumimoji="0" lang="en-US" altLang="ja-JP" sz="457" kern="0" noProof="1">
                    <a:solidFill>
                      <a:srgbClr val="000000"/>
                    </a:solidFill>
                    <a:latin typeface="Meiryo UI" pitchFamily="50" charset="-128"/>
                    <a:ea typeface="Meiryo UI" pitchFamily="50" charset="-128"/>
                    <a:cs typeface="Meiryo UI" pitchFamily="50" charset="-128"/>
                    <a:hlinkClick r:id="rId325"/>
                  </a:rPr>
                  <a:t>Apache Ambari</a:t>
                </a: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466484">
                  <a:defRPr/>
                </a:pPr>
                <a:r>
                  <a:rPr kumimoji="0" lang="en-US" altLang="ja-JP" sz="457" kern="0" noProof="1">
                    <a:solidFill>
                      <a:srgbClr val="000000"/>
                    </a:solidFill>
                    <a:latin typeface="Meiryo UI" pitchFamily="50" charset="-128"/>
                    <a:ea typeface="Meiryo UI" pitchFamily="50" charset="-128"/>
                    <a:cs typeface="Meiryo UI" pitchFamily="50" charset="-128"/>
                    <a:hlinkClick r:id="rId326"/>
                  </a:rPr>
                  <a:t>Apache Atlas</a:t>
                </a: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466484">
                  <a:defRPr/>
                </a:pPr>
                <a:r>
                  <a:rPr kumimoji="0" lang="en-US" altLang="ja-JP" sz="457" kern="0" noProof="1">
                    <a:solidFill>
                      <a:srgbClr val="000000"/>
                    </a:solidFill>
                    <a:latin typeface="Meiryo UI" pitchFamily="50" charset="-128"/>
                    <a:ea typeface="Meiryo UI" pitchFamily="50" charset="-128"/>
                    <a:cs typeface="Meiryo UI" pitchFamily="50" charset="-128"/>
                    <a:hlinkClick r:id="rId327"/>
                  </a:rPr>
                  <a:t>Apache Knox</a:t>
                </a: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466484">
                  <a:defRPr/>
                </a:pPr>
                <a:r>
                  <a:rPr kumimoji="0" lang="en-US" altLang="ja-JP" sz="457" kern="0" noProof="1">
                    <a:solidFill>
                      <a:srgbClr val="000000"/>
                    </a:solidFill>
                    <a:latin typeface="Meiryo UI" pitchFamily="50" charset="-128"/>
                    <a:ea typeface="Meiryo UI" pitchFamily="50" charset="-128"/>
                    <a:cs typeface="Meiryo UI" pitchFamily="50" charset="-128"/>
                    <a:hlinkClick r:id="rId328"/>
                  </a:rPr>
                  <a:t>Apache Ranger</a:t>
                </a: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466484">
                  <a:defRPr/>
                </a:pPr>
                <a:r>
                  <a:rPr kumimoji="0" lang="en-US" altLang="ja-JP" sz="457" kern="0" noProof="1">
                    <a:solidFill>
                      <a:srgbClr val="000000"/>
                    </a:solidFill>
                    <a:latin typeface="Meiryo UI" pitchFamily="50" charset="-128"/>
                    <a:ea typeface="Meiryo UI" pitchFamily="50" charset="-128"/>
                    <a:cs typeface="Meiryo UI" pitchFamily="50" charset="-128"/>
                    <a:hlinkClick r:id="rId329"/>
                  </a:rPr>
                  <a:t>Apache Sentry</a:t>
                </a:r>
                <a:endParaRPr kumimoji="0" lang="en-US" altLang="ja-JP" sz="457" kern="0" dirty="0">
                  <a:solidFill>
                    <a:srgbClr val="000000"/>
                  </a:solidFill>
                  <a:latin typeface="Meiryo UI" pitchFamily="50" charset="-128"/>
                  <a:ea typeface="Meiryo UI" pitchFamily="50" charset="-128"/>
                  <a:cs typeface="Meiryo UI" pitchFamily="50" charset="-128"/>
                </a:endParaRPr>
              </a:p>
              <a:p>
                <a:pPr defTabSz="466484">
                  <a:defRPr/>
                </a:pPr>
                <a:r>
                  <a:rPr kumimoji="0" lang="en-US" altLang="ja-JP" sz="457" kern="0" noProof="1">
                    <a:latin typeface="Meiryo UI" pitchFamily="50" charset="-128"/>
                    <a:ea typeface="Meiryo UI" pitchFamily="50" charset="-128"/>
                    <a:cs typeface="Meiryo UI" pitchFamily="50" charset="-128"/>
                    <a:hlinkClick r:id="rId330"/>
                  </a:rPr>
                  <a:t>Ganglia</a:t>
                </a: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348" name="テキスト ボックス 347"/>
              <p:cNvSpPr txBox="1"/>
              <p:nvPr/>
            </p:nvSpPr>
            <p:spPr bwMode="gray">
              <a:xfrm>
                <a:off x="5686186" y="1384478"/>
                <a:ext cx="3361180" cy="147711"/>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Operations management</a:t>
                </a:r>
              </a:p>
            </p:txBody>
          </p:sp>
        </p:grpSp>
        <p:sp>
          <p:nvSpPr>
            <p:cNvPr id="352" name="Freeform 6"/>
            <p:cNvSpPr>
              <a:spLocks noChangeArrowheads="1"/>
            </p:cNvSpPr>
            <p:nvPr/>
          </p:nvSpPr>
          <p:spPr bwMode="auto">
            <a:xfrm>
              <a:off x="7117272" y="368107"/>
              <a:ext cx="928991" cy="493945"/>
            </a:xfrm>
            <a:custGeom>
              <a:avLst/>
              <a:gdLst>
                <a:gd name="T0" fmla="*/ 2735 w 2736"/>
                <a:gd name="T1" fmla="*/ 4819 h 4820"/>
                <a:gd name="T2" fmla="*/ 0 w 2736"/>
                <a:gd name="T3" fmla="*/ 4819 h 4820"/>
                <a:gd name="T4" fmla="*/ 0 w 2736"/>
                <a:gd name="T5" fmla="*/ 0 h 4820"/>
                <a:gd name="T6" fmla="*/ 2735 w 2736"/>
                <a:gd name="T7" fmla="*/ 0 h 4820"/>
                <a:gd name="T8" fmla="*/ 2735 w 2736"/>
                <a:gd name="T9" fmla="*/ 4819 h 4820"/>
              </a:gdLst>
              <a:ahLst/>
              <a:cxnLst>
                <a:cxn ang="0">
                  <a:pos x="T0" y="T1"/>
                </a:cxn>
                <a:cxn ang="0">
                  <a:pos x="T2" y="T3"/>
                </a:cxn>
                <a:cxn ang="0">
                  <a:pos x="T4" y="T5"/>
                </a:cxn>
                <a:cxn ang="0">
                  <a:pos x="T6" y="T7"/>
                </a:cxn>
                <a:cxn ang="0">
                  <a:pos x="T8" y="T9"/>
                </a:cxn>
              </a:cxnLst>
              <a:rect l="0" t="0" r="r" b="b"/>
              <a:pathLst>
                <a:path w="2736" h="4820">
                  <a:moveTo>
                    <a:pt x="2735" y="4819"/>
                  </a:moveTo>
                  <a:lnTo>
                    <a:pt x="0" y="4819"/>
                  </a:lnTo>
                  <a:lnTo>
                    <a:pt x="0" y="0"/>
                  </a:lnTo>
                  <a:lnTo>
                    <a:pt x="2735" y="0"/>
                  </a:lnTo>
                  <a:lnTo>
                    <a:pt x="2735" y="4819"/>
                  </a:lnTo>
                </a:path>
              </a:pathLst>
            </a:custGeom>
            <a:solidFill>
              <a:srgbClr val="E7D9D9"/>
            </a:solidFill>
            <a:ln w="9525" cap="flat">
              <a:solidFill>
                <a:schemeClr val="tx1"/>
              </a:solidFill>
              <a:round/>
              <a:headEnd/>
              <a:tailEnd/>
            </a:ln>
            <a:effectLst/>
          </p:spPr>
          <p:txBody>
            <a:bodyPr wrap="none" lIns="82943" tIns="41471" rIns="82943" bIns="41471" anchor="t"/>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Blockchain</a:t>
              </a:r>
            </a:p>
          </p:txBody>
        </p:sp>
        <p:sp>
          <p:nvSpPr>
            <p:cNvPr id="354" name="正方形/長方形 353"/>
            <p:cNvSpPr/>
            <p:nvPr/>
          </p:nvSpPr>
          <p:spPr bwMode="gray">
            <a:xfrm>
              <a:off x="7142898" y="511802"/>
              <a:ext cx="880810" cy="315715"/>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a:latin typeface="Meiryo UI" pitchFamily="50" charset="-128"/>
                  <a:ea typeface="Meiryo UI" pitchFamily="50" charset="-128"/>
                  <a:cs typeface="Meiryo UI" pitchFamily="50" charset="-128"/>
                </a:rPr>
                <a:t>  </a:t>
              </a:r>
              <a:r>
                <a:rPr kumimoji="0" lang="en-US" altLang="ja-JP" sz="457" kern="0" noProof="1">
                  <a:latin typeface="Meiryo UI" pitchFamily="50" charset="-128"/>
                  <a:ea typeface="Meiryo UI" pitchFamily="50" charset="-128"/>
                  <a:cs typeface="Meiryo UI" pitchFamily="50" charset="-128"/>
                  <a:hlinkClick r:id="rId331"/>
                </a:rPr>
                <a:t>BitCoin (</a:t>
              </a:r>
              <a:r>
                <a:rPr kumimoji="0" lang="en-US" altLang="ja-JP" sz="457" b="1" kern="0" noProof="1">
                  <a:latin typeface="HGP創英角ﾎﾟｯﾌﾟ体" panose="040B0A00000000000000" pitchFamily="50" charset="-128"/>
                  <a:ea typeface="HGP創英角ﾎﾟｯﾌﾟ体" panose="040B0A00000000000000" pitchFamily="50" charset="-128"/>
                  <a:cs typeface="Meiryo UI" pitchFamily="50" charset="-128"/>
                  <a:hlinkClick r:id="rId332"/>
                </a:rPr>
                <a:t>JP)</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33"/>
                </a:rPr>
                <a:t>Ethereum</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34"/>
                </a:rPr>
                <a:t>Hyperledger fabric</a:t>
              </a:r>
              <a:endParaRPr kumimoji="0" lang="en-US" altLang="ja-JP" sz="457" kern="0" dirty="0">
                <a:latin typeface="Meiryo UI" pitchFamily="50" charset="-128"/>
                <a:ea typeface="Meiryo UI" pitchFamily="50" charset="-128"/>
                <a:cs typeface="Meiryo UI" pitchFamily="50" charset="-128"/>
              </a:endParaRPr>
            </a:p>
          </p:txBody>
        </p:sp>
        <p:grpSp>
          <p:nvGrpSpPr>
            <p:cNvPr id="23" name="グループ化 22"/>
            <p:cNvGrpSpPr/>
            <p:nvPr/>
          </p:nvGrpSpPr>
          <p:grpSpPr>
            <a:xfrm>
              <a:off x="8086302" y="5167050"/>
              <a:ext cx="865943" cy="206568"/>
              <a:chOff x="11287892" y="7301546"/>
              <a:chExt cx="1212320" cy="289195"/>
            </a:xfrm>
          </p:grpSpPr>
          <p:sp>
            <p:nvSpPr>
              <p:cNvPr id="314" name="正方形/長方形 313"/>
              <p:cNvSpPr/>
              <p:nvPr/>
            </p:nvSpPr>
            <p:spPr bwMode="gray">
              <a:xfrm>
                <a:off x="11287892" y="7394036"/>
                <a:ext cx="1212320" cy="196705"/>
              </a:xfrm>
              <a:prstGeom prst="rect">
                <a:avLst/>
              </a:prstGeom>
              <a:solidFill>
                <a:schemeClr val="bg1"/>
              </a:solidFill>
              <a:ln w="9525">
                <a:solidFill>
                  <a:schemeClr val="tx1"/>
                </a:solidFill>
                <a:miter lim="800000"/>
                <a:headEnd/>
                <a:tailEnd/>
              </a:ln>
            </p:spPr>
            <p:txBody>
              <a:bodyPr lIns="25714" rIns="25714" anchor="t"/>
              <a:lstStyle/>
              <a:p>
                <a:pPr>
                  <a:defRPr/>
                </a:pPr>
                <a:r>
                  <a:rPr kumimoji="0" lang="en-US" altLang="ja-JP" sz="457" kern="0" noProof="1">
                    <a:latin typeface="Meiryo UI" pitchFamily="50" charset="-128"/>
                    <a:ea typeface="Meiryo UI" pitchFamily="50" charset="-128"/>
                    <a:cs typeface="Meiryo UI" pitchFamily="50" charset="-128"/>
                    <a:hlinkClick r:id="rId335"/>
                  </a:rPr>
                  <a:t>radare</a:t>
                </a:r>
                <a:endParaRPr kumimoji="0" lang="en-US" altLang="ja-JP" sz="457" kern="0" dirty="0">
                  <a:latin typeface="Meiryo UI" pitchFamily="50" charset="-128"/>
                  <a:ea typeface="Meiryo UI" pitchFamily="50" charset="-128"/>
                  <a:cs typeface="Meiryo UI" pitchFamily="50" charset="-128"/>
                </a:endParaRPr>
              </a:p>
            </p:txBody>
          </p:sp>
          <p:sp>
            <p:nvSpPr>
              <p:cNvPr id="313" name="テキスト ボックス 312"/>
              <p:cNvSpPr txBox="1"/>
              <p:nvPr/>
            </p:nvSpPr>
            <p:spPr bwMode="gray">
              <a:xfrm>
                <a:off x="11287892" y="7301546"/>
                <a:ext cx="1212320" cy="145127"/>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Reverse Engineering</a:t>
                </a:r>
              </a:p>
            </p:txBody>
          </p:sp>
        </p:grpSp>
        <p:grpSp>
          <p:nvGrpSpPr>
            <p:cNvPr id="22" name="グループ化 21"/>
            <p:cNvGrpSpPr/>
            <p:nvPr/>
          </p:nvGrpSpPr>
          <p:grpSpPr>
            <a:xfrm>
              <a:off x="8086303" y="4064191"/>
              <a:ext cx="865782" cy="1054971"/>
              <a:chOff x="11287892" y="5691951"/>
              <a:chExt cx="1212320" cy="1476960"/>
            </a:xfrm>
          </p:grpSpPr>
          <p:sp>
            <p:nvSpPr>
              <p:cNvPr id="135" name="正方形/長方形 134"/>
              <p:cNvSpPr/>
              <p:nvPr/>
            </p:nvSpPr>
            <p:spPr bwMode="gray">
              <a:xfrm>
                <a:off x="11287892" y="5763629"/>
                <a:ext cx="1212320" cy="1405282"/>
              </a:xfrm>
              <a:prstGeom prst="rect">
                <a:avLst/>
              </a:prstGeom>
              <a:solidFill>
                <a:schemeClr val="bg1"/>
              </a:solidFill>
              <a:ln w="9525">
                <a:solidFill>
                  <a:schemeClr val="tx1"/>
                </a:solidFill>
                <a:miter lim="800000"/>
                <a:headEnd/>
                <a:tailEnd/>
              </a:ln>
            </p:spPr>
            <p:txBody>
              <a:bodyPr lIns="25714" rIns="25714" anchor="t"/>
              <a:lstStyle/>
              <a:p>
                <a:r>
                  <a:rPr kumimoji="0" lang="en-US" altLang="ja-JP" sz="457" kern="0" noProof="1">
                    <a:latin typeface="Meiryo UI" panose="020B0604030504040204" pitchFamily="50" charset="-128"/>
                    <a:ea typeface="Meiryo UI" panose="020B0604030504040204" pitchFamily="50" charset="-128"/>
                    <a:cs typeface="Meiryo UI" panose="020B0604030504040204" pitchFamily="50" charset="-128"/>
                    <a:hlinkClick r:id="rId336"/>
                  </a:rPr>
                  <a:t>CAS</a:t>
                </a:r>
                <a:endParaRPr kumimoji="0" lang="en-US" altLang="ja-JP" sz="457"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457" kern="0" noProof="1">
                    <a:latin typeface="Meiryo UI" panose="020B0604030504040204" pitchFamily="50" charset="-128"/>
                    <a:ea typeface="Meiryo UI" panose="020B0604030504040204" pitchFamily="50" charset="-128"/>
                    <a:cs typeface="Meiryo UI" panose="020B0604030504040204" pitchFamily="50" charset="-128"/>
                    <a:hlinkClick r:id="rId337"/>
                  </a:rPr>
                  <a:t>FreeRADIUS</a:t>
                </a:r>
                <a:endParaRPr kumimoji="0" lang="en-US" altLang="ja-JP" sz="457"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457" kern="0" noProof="1">
                    <a:latin typeface="Meiryo UI" panose="020B0604030504040204" pitchFamily="50" charset="-128"/>
                    <a:ea typeface="Meiryo UI" panose="020B0604030504040204" pitchFamily="50" charset="-128"/>
                    <a:cs typeface="Meiryo UI" panose="020B0604030504040204" pitchFamily="50" charset="-128"/>
                    <a:hlinkClick r:id="rId338"/>
                  </a:rPr>
                  <a:t>GnuPG</a:t>
                </a:r>
                <a:endParaRPr kumimoji="0" lang="en-US" altLang="ja-JP" sz="457"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457" kern="0" noProof="1">
                    <a:latin typeface="Meiryo UI" panose="020B0604030504040204" pitchFamily="50" charset="-128"/>
                    <a:ea typeface="Meiryo UI" panose="020B0604030504040204" pitchFamily="50" charset="-128"/>
                    <a:cs typeface="Meiryo UI" panose="020B0604030504040204" pitchFamily="50" charset="-128"/>
                    <a:hlinkClick r:id="rId339"/>
                  </a:rPr>
                  <a:t>Istio</a:t>
                </a:r>
                <a:endParaRPr kumimoji="0" lang="en-US" altLang="ja-JP" sz="457"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457" kern="0" noProof="1">
                    <a:latin typeface="Meiryo UI" panose="020B0604030504040204" pitchFamily="50" charset="-128"/>
                    <a:ea typeface="Meiryo UI" panose="020B0604030504040204" pitchFamily="50" charset="-128"/>
                    <a:cs typeface="Meiryo UI" panose="020B0604030504040204" pitchFamily="50" charset="-128"/>
                    <a:hlinkClick r:id="rId340"/>
                  </a:rPr>
                  <a:t>Kerberos</a:t>
                </a:r>
                <a:endParaRPr kumimoji="0" lang="en-US" altLang="ja-JP" sz="457"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457" kern="0" noProof="1">
                    <a:latin typeface="Meiryo UI" panose="020B0604030504040204" pitchFamily="50" charset="-128"/>
                    <a:ea typeface="Meiryo UI" panose="020B0604030504040204" pitchFamily="50" charset="-128"/>
                    <a:cs typeface="Meiryo UI" panose="020B0604030504040204" pitchFamily="50" charset="-128"/>
                    <a:hlinkClick r:id="rId341"/>
                  </a:rPr>
                  <a:t>Keycloak</a:t>
                </a:r>
                <a:endParaRPr kumimoji="0" lang="en-US" altLang="ja-JP" sz="457"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457" kern="0" noProof="1">
                    <a:latin typeface="Meiryo UI" panose="020B0604030504040204" pitchFamily="50" charset="-128"/>
                    <a:ea typeface="Meiryo UI" panose="020B0604030504040204" pitchFamily="50" charset="-128"/>
                    <a:cs typeface="Meiryo UI" panose="020B0604030504040204" pitchFamily="50" charset="-128"/>
                    <a:hlinkClick r:id="rId342"/>
                  </a:rPr>
                  <a:t>Notary</a:t>
                </a:r>
                <a:endParaRPr kumimoji="0" lang="en-US" altLang="ja-JP" sz="457" kern="0" dirty="0">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457" kern="0" noProof="1">
                    <a:latin typeface="Meiryo UI" panose="020B0604030504040204" pitchFamily="50" charset="-128"/>
                    <a:ea typeface="Meiryo UI" panose="020B0604030504040204" pitchFamily="50" charset="-128"/>
                    <a:cs typeface="Meiryo UI" panose="020B0604030504040204" pitchFamily="50" charset="-128"/>
                    <a:hlinkClick r:id="rId343"/>
                  </a:rPr>
                  <a:t>SELinux</a:t>
                </a:r>
                <a:endParaRPr kumimoji="0" lang="en-US" altLang="ja-JP" sz="457"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457" kern="0" noProof="1">
                    <a:latin typeface="Meiryo UI" panose="020B0604030504040204" pitchFamily="50" charset="-128"/>
                    <a:ea typeface="Meiryo UI" panose="020B0604030504040204" pitchFamily="50" charset="-128"/>
                    <a:cs typeface="Meiryo UI" panose="020B0604030504040204" pitchFamily="50" charset="-128"/>
                    <a:hlinkClick r:id="rId344"/>
                  </a:rPr>
                  <a:t>SMACK</a:t>
                </a:r>
                <a:endParaRPr kumimoji="0" lang="en-US" altLang="ja-JP" sz="457"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457" kern="0" noProof="1">
                    <a:latin typeface="Meiryo UI" panose="020B0604030504040204" pitchFamily="50" charset="-128"/>
                    <a:ea typeface="Meiryo UI" panose="020B0604030504040204" pitchFamily="50" charset="-128"/>
                    <a:cs typeface="Meiryo UI" panose="020B0604030504040204" pitchFamily="50" charset="-128"/>
                    <a:hlinkClick r:id="rId345"/>
                  </a:rPr>
                  <a:t>usermin</a:t>
                </a:r>
                <a:endParaRPr kumimoji="0" lang="en-US" altLang="ja-JP" sz="457" kern="0" dirty="0">
                  <a:latin typeface="Meiryo UI" panose="020B0604030504040204" pitchFamily="50" charset="-128"/>
                  <a:ea typeface="Meiryo UI" panose="020B0604030504040204" pitchFamily="50" charset="-128"/>
                  <a:cs typeface="Meiryo UI" panose="020B0604030504040204" pitchFamily="50" charset="-128"/>
                </a:endParaRPr>
              </a:p>
              <a:p>
                <a:r>
                  <a:rPr kumimoji="0" lang="en-US" altLang="ja-JP" sz="457" kern="0" noProof="1">
                    <a:latin typeface="Meiryo UI" panose="020B0604030504040204" pitchFamily="50" charset="-128"/>
                    <a:ea typeface="Meiryo UI" panose="020B0604030504040204" pitchFamily="50" charset="-128"/>
                    <a:cs typeface="Meiryo UI" panose="020B0604030504040204" pitchFamily="50" charset="-128"/>
                    <a:hlinkClick r:id="rId346"/>
                  </a:rPr>
                  <a:t>webmin</a:t>
                </a:r>
                <a:endParaRPr kumimoji="0" lang="en-US" altLang="ja-JP" sz="457" kern="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36" name="テキスト ボックス 135"/>
              <p:cNvSpPr txBox="1"/>
              <p:nvPr/>
            </p:nvSpPr>
            <p:spPr bwMode="gray">
              <a:xfrm>
                <a:off x="11287892" y="5691951"/>
                <a:ext cx="1212320" cy="131228"/>
              </a:xfrm>
              <a:prstGeom prst="rect">
                <a:avLst/>
              </a:prstGeom>
              <a:solidFill>
                <a:srgbClr val="F9E1D4"/>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r>
                  <a:rPr lang="ja-JP" altLang="en-US" sz="457" noProof="1">
                    <a:latin typeface="Meiryo UI" panose="020B0604030504040204" pitchFamily="50" charset="-128"/>
                    <a:ea typeface="Meiryo UI" panose="020B0604030504040204" pitchFamily="50" charset="-128"/>
                    <a:cs typeface="Meiryo UI" panose="020B0604030504040204" pitchFamily="50" charset="-128"/>
                  </a:rPr>
                  <a:t>Authentication and access management</a:t>
                </a:r>
              </a:p>
            </p:txBody>
          </p:sp>
        </p:grpSp>
        <p:sp>
          <p:nvSpPr>
            <p:cNvPr id="353" name="Freeform 262"/>
            <p:cNvSpPr>
              <a:spLocks noChangeArrowheads="1"/>
            </p:cNvSpPr>
            <p:nvPr/>
          </p:nvSpPr>
          <p:spPr bwMode="auto">
            <a:xfrm>
              <a:off x="3053783" y="3184266"/>
              <a:ext cx="3000682" cy="713080"/>
            </a:xfrm>
            <a:custGeom>
              <a:avLst/>
              <a:gdLst>
                <a:gd name="T0" fmla="*/ 2657 w 2658"/>
                <a:gd name="T1" fmla="*/ 3074 h 3075"/>
                <a:gd name="T2" fmla="*/ 0 w 2658"/>
                <a:gd name="T3" fmla="*/ 3074 h 3075"/>
                <a:gd name="T4" fmla="*/ 0 w 2658"/>
                <a:gd name="T5" fmla="*/ 0 h 3075"/>
                <a:gd name="T6" fmla="*/ 2657 w 2658"/>
                <a:gd name="T7" fmla="*/ 0 h 3075"/>
                <a:gd name="T8" fmla="*/ 2657 w 2658"/>
                <a:gd name="T9" fmla="*/ 3074 h 3075"/>
              </a:gdLst>
              <a:ahLst/>
              <a:cxnLst>
                <a:cxn ang="0">
                  <a:pos x="T0" y="T1"/>
                </a:cxn>
                <a:cxn ang="0">
                  <a:pos x="T2" y="T3"/>
                </a:cxn>
                <a:cxn ang="0">
                  <a:pos x="T4" y="T5"/>
                </a:cxn>
                <a:cxn ang="0">
                  <a:pos x="T6" y="T7"/>
                </a:cxn>
                <a:cxn ang="0">
                  <a:pos x="T8" y="T9"/>
                </a:cxn>
              </a:cxnLst>
              <a:rect l="0" t="0" r="r" b="b"/>
              <a:pathLst>
                <a:path w="2658" h="3075">
                  <a:moveTo>
                    <a:pt x="2657" y="3074"/>
                  </a:moveTo>
                  <a:lnTo>
                    <a:pt x="0" y="3074"/>
                  </a:lnTo>
                  <a:lnTo>
                    <a:pt x="0" y="0"/>
                  </a:lnTo>
                  <a:lnTo>
                    <a:pt x="2657" y="0"/>
                  </a:lnTo>
                  <a:lnTo>
                    <a:pt x="2657" y="3074"/>
                  </a:lnTo>
                </a:path>
              </a:pathLst>
            </a:custGeom>
            <a:solidFill>
              <a:srgbClr val="FEEDE8"/>
            </a:solidFill>
            <a:ln w="9525" cap="flat">
              <a:solidFill>
                <a:schemeClr val="tx1"/>
              </a:solidFill>
              <a:round/>
              <a:headEnd/>
              <a:tailEnd/>
            </a:ln>
            <a:effectLst/>
          </p:spPr>
          <p:txBody>
            <a:bodyPr wrap="none" lIns="82943" tIns="41471" rIns="82943" bIns="41471" anchor="t"/>
            <a:lstStyle/>
            <a:p>
              <a:endParaRPr lang="ja-JP" altLang="en-US" sz="457" dirty="0">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324" name="グループ化 323"/>
            <p:cNvGrpSpPr/>
            <p:nvPr/>
          </p:nvGrpSpPr>
          <p:grpSpPr>
            <a:xfrm>
              <a:off x="3119344" y="3319272"/>
              <a:ext cx="935704" cy="514434"/>
              <a:chOff x="5625511" y="1223988"/>
              <a:chExt cx="2754493" cy="1057069"/>
            </a:xfrm>
          </p:grpSpPr>
          <p:sp>
            <p:nvSpPr>
              <p:cNvPr id="325" name="正方形/長方形 324"/>
              <p:cNvSpPr/>
              <p:nvPr/>
            </p:nvSpPr>
            <p:spPr bwMode="gray">
              <a:xfrm>
                <a:off x="5625511" y="1394258"/>
                <a:ext cx="2754493" cy="886799"/>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347"/>
                  </a:rPr>
                  <a:t>Apache Hivemall</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48"/>
                  </a:rPr>
                  <a:t>Apache Spark MLlib</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49"/>
                  </a:rPr>
                  <a:t>CoreML</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50"/>
                  </a:rPr>
                  <a:t>Jubatus</a:t>
                </a:r>
                <a:endParaRPr kumimoji="0" lang="en-US" altLang="ja-JP" sz="457" kern="0" dirty="0">
                  <a:latin typeface="Meiryo UI" pitchFamily="50" charset="-128"/>
                  <a:ea typeface="Meiryo UI" pitchFamily="50" charset="-128"/>
                  <a:cs typeface="Meiryo UI" pitchFamily="50" charset="-128"/>
                </a:endParaRPr>
              </a:p>
            </p:txBody>
          </p:sp>
          <p:sp>
            <p:nvSpPr>
              <p:cNvPr id="326" name="テキスト ボックス 325"/>
              <p:cNvSpPr txBox="1"/>
              <p:nvPr/>
            </p:nvSpPr>
            <p:spPr bwMode="gray">
              <a:xfrm>
                <a:off x="5625511" y="1223988"/>
                <a:ext cx="2754493" cy="214438"/>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Machine Learning</a:t>
                </a:r>
              </a:p>
            </p:txBody>
          </p:sp>
        </p:grpSp>
        <p:grpSp>
          <p:nvGrpSpPr>
            <p:cNvPr id="321" name="グループ化 320"/>
            <p:cNvGrpSpPr/>
            <p:nvPr/>
          </p:nvGrpSpPr>
          <p:grpSpPr>
            <a:xfrm>
              <a:off x="4109579" y="3317007"/>
              <a:ext cx="1874253" cy="517823"/>
              <a:chOff x="5081705" y="-296853"/>
              <a:chExt cx="3869135" cy="1121539"/>
            </a:xfrm>
          </p:grpSpPr>
          <p:sp>
            <p:nvSpPr>
              <p:cNvPr id="323" name="テキスト ボックス 322"/>
              <p:cNvSpPr txBox="1"/>
              <p:nvPr/>
            </p:nvSpPr>
            <p:spPr bwMode="gray">
              <a:xfrm>
                <a:off x="5081706" y="-296853"/>
                <a:ext cx="3869134" cy="275812"/>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numCol="1" anchor="ctr"/>
              <a:lstStyle>
                <a:defPPr>
                  <a:defRPr lang="ja-JP"/>
                </a:defPPr>
              </a:lstStyle>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Deep Learning Framework</a:t>
                </a:r>
              </a:p>
            </p:txBody>
          </p:sp>
          <p:sp>
            <p:nvSpPr>
              <p:cNvPr id="322" name="正方形/長方形 321"/>
              <p:cNvSpPr/>
              <p:nvPr/>
            </p:nvSpPr>
            <p:spPr bwMode="gray">
              <a:xfrm>
                <a:off x="5081705" y="-69195"/>
                <a:ext cx="3869134" cy="893881"/>
              </a:xfrm>
              <a:prstGeom prst="rect">
                <a:avLst/>
              </a:prstGeom>
              <a:solidFill>
                <a:sysClr val="window" lastClr="FFFFFF"/>
              </a:solidFill>
              <a:ln w="9525">
                <a:solidFill>
                  <a:sysClr val="windowText" lastClr="000000"/>
                </a:solidFill>
                <a:miter lim="800000"/>
                <a:headEnd/>
                <a:tailEnd/>
              </a:ln>
            </p:spPr>
            <p:txBody>
              <a:bodyPr lIns="25714" rIns="25714" numCol="2" anchor="t"/>
              <a:lstStyle/>
              <a:p>
                <a:r>
                  <a:rPr kumimoji="0" lang="en-US" altLang="ja-JP" sz="457" kern="0" noProof="1">
                    <a:latin typeface="Meiryo UI" pitchFamily="50" charset="-128"/>
                    <a:ea typeface="Meiryo UI" pitchFamily="50" charset="-128"/>
                    <a:cs typeface="Meiryo UI" pitchFamily="50" charset="-128"/>
                    <a:hlinkClick r:id="rId351"/>
                  </a:rPr>
                  <a:t>Apache MXNet</a:t>
                </a:r>
                <a:endParaRPr kumimoji="0" lang="en-US" altLang="ja-JP" sz="457" kern="0" dirty="0">
                  <a:latin typeface="Meiryo UI" pitchFamily="50" charset="-128"/>
                  <a:ea typeface="Meiryo UI" pitchFamily="50" charset="-128"/>
                  <a:cs typeface="Meiryo UI" pitchFamily="50" charset="-128"/>
                  <a:hlinkClick r:id="rId352"/>
                </a:endParaRPr>
              </a:p>
              <a:p>
                <a:r>
                  <a:rPr kumimoji="0" lang="en-US" altLang="ja-JP" sz="457" kern="0" noProof="1">
                    <a:latin typeface="Meiryo UI" pitchFamily="50" charset="-128"/>
                    <a:ea typeface="Meiryo UI" pitchFamily="50" charset="-128"/>
                    <a:cs typeface="Meiryo UI" pitchFamily="50" charset="-128"/>
                    <a:hlinkClick r:id="rId353"/>
                  </a:rPr>
                  <a:t>Caffe2</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54"/>
                  </a:rPr>
                  <a:t>Chainer</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55"/>
                  </a:rPr>
                  <a:t>CNTK</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56"/>
                  </a:rPr>
                  <a:t>Neon</a:t>
                </a:r>
                <a:endParaRPr kumimoji="0" lang="en-US" altLang="ja-JP" sz="457" kern="0" dirty="0">
                  <a:latin typeface="Meiryo UI" pitchFamily="50" charset="-128"/>
                  <a:ea typeface="Meiryo UI" pitchFamily="50" charset="-128"/>
                  <a:cs typeface="Meiryo UI" pitchFamily="50" charset="-128"/>
                  <a:hlinkClick r:id="rId357"/>
                </a:endParaRPr>
              </a:p>
              <a:p>
                <a:r>
                  <a:rPr kumimoji="0" lang="en-US" altLang="ja-JP" sz="457" kern="0" noProof="1">
                    <a:latin typeface="Meiryo UI" pitchFamily="50" charset="-128"/>
                    <a:ea typeface="Meiryo UI" pitchFamily="50" charset="-128"/>
                    <a:cs typeface="Meiryo UI" pitchFamily="50" charset="-128"/>
                    <a:hlinkClick r:id="rId358"/>
                  </a:rPr>
                  <a:t>PaddlePaddle</a:t>
                </a:r>
                <a:endParaRPr kumimoji="0" lang="en-US" altLang="ja-JP" sz="457" kern="0" dirty="0">
                  <a:latin typeface="Meiryo UI" pitchFamily="50" charset="-128"/>
                  <a:ea typeface="Meiryo UI" pitchFamily="50" charset="-128"/>
                  <a:cs typeface="Meiryo UI" pitchFamily="50" charset="-128"/>
                  <a:hlinkClick r:id="rId357"/>
                </a:endParaRPr>
              </a:p>
              <a:p>
                <a:r>
                  <a:rPr kumimoji="0" lang="en-US" altLang="ja-JP" sz="457" kern="0" noProof="1">
                    <a:latin typeface="Meiryo UI" pitchFamily="50" charset="-128"/>
                    <a:ea typeface="Meiryo UI" pitchFamily="50" charset="-128"/>
                    <a:cs typeface="Meiryo UI" pitchFamily="50" charset="-128"/>
                    <a:hlinkClick r:id="rId359"/>
                  </a:rPr>
                  <a:t>PyTorch</a:t>
                </a:r>
                <a:endParaRPr kumimoji="0" lang="en-US" altLang="ja-JP" sz="457" kern="0" dirty="0">
                  <a:latin typeface="Meiryo UI" pitchFamily="50" charset="-128"/>
                  <a:ea typeface="Meiryo UI" pitchFamily="50" charset="-128"/>
                  <a:cs typeface="Meiryo UI" pitchFamily="50" charset="-128"/>
                  <a:hlinkClick r:id="rId360"/>
                </a:endParaRPr>
              </a:p>
              <a:p>
                <a:r>
                  <a:rPr kumimoji="0" lang="en-US" altLang="ja-JP" sz="457" kern="0" noProof="1">
                    <a:latin typeface="Meiryo UI" pitchFamily="50" charset="-128"/>
                    <a:ea typeface="Meiryo UI" pitchFamily="50" charset="-128"/>
                    <a:cs typeface="Meiryo UI" pitchFamily="50" charset="-128"/>
                    <a:hlinkClick r:id="rId360"/>
                  </a:rPr>
                  <a:t>TensorFlow</a:t>
                </a:r>
                <a:endParaRPr kumimoji="0" lang="en-US" altLang="ja-JP" sz="457" kern="0" dirty="0">
                  <a:latin typeface="Meiryo UI" pitchFamily="50" charset="-128"/>
                  <a:ea typeface="Meiryo UI" pitchFamily="50" charset="-128"/>
                  <a:cs typeface="Meiryo UI" pitchFamily="50" charset="-128"/>
                </a:endParaRPr>
              </a:p>
            </p:txBody>
          </p:sp>
        </p:grpSp>
        <p:sp>
          <p:nvSpPr>
            <p:cNvPr id="8" name="テキスト ボックス 7"/>
            <p:cNvSpPr txBox="1"/>
            <p:nvPr/>
          </p:nvSpPr>
          <p:spPr>
            <a:xfrm>
              <a:off x="4126224" y="3184266"/>
              <a:ext cx="908904" cy="180178"/>
            </a:xfrm>
            <a:prstGeom prst="rect">
              <a:avLst/>
            </a:prstGeom>
            <a:noFill/>
          </p:spPr>
          <p:txBody>
            <a:bodyPr wrap="square" rtlCol="0">
              <a:spAutoFit/>
            </a:bodyPr>
            <a:lstStyle/>
            <a:p>
              <a:r>
                <a:rPr lang="en-US" altLang="ja-JP" sz="457" noProof="1">
                  <a:latin typeface="Meiryo UI" panose="020B0604030504040204" pitchFamily="50" charset="-128"/>
                  <a:ea typeface="Meiryo UI" panose="020B0604030504040204" pitchFamily="50" charset="-128"/>
                </a:rPr>
                <a:t>AI</a:t>
              </a:r>
              <a:endParaRPr lang="ja-JP" altLang="en-US" sz="457" dirty="0">
                <a:latin typeface="Meiryo UI" panose="020B0604030504040204" pitchFamily="50" charset="-128"/>
                <a:ea typeface="Meiryo UI" panose="020B0604030504040204" pitchFamily="50" charset="-128"/>
              </a:endParaRPr>
            </a:p>
          </p:txBody>
        </p:sp>
        <p:grpSp>
          <p:nvGrpSpPr>
            <p:cNvPr id="355" name="グループ化 354"/>
            <p:cNvGrpSpPr/>
            <p:nvPr/>
          </p:nvGrpSpPr>
          <p:grpSpPr>
            <a:xfrm>
              <a:off x="5071826" y="1900340"/>
              <a:ext cx="912215" cy="476912"/>
              <a:chOff x="5551760" y="1352444"/>
              <a:chExt cx="3470982" cy="1127829"/>
            </a:xfrm>
          </p:grpSpPr>
          <p:sp>
            <p:nvSpPr>
              <p:cNvPr id="356" name="正方形/長方形 355"/>
              <p:cNvSpPr/>
              <p:nvPr/>
            </p:nvSpPr>
            <p:spPr bwMode="gray">
              <a:xfrm>
                <a:off x="5551760" y="1529013"/>
                <a:ext cx="3470982" cy="951260"/>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361"/>
                  </a:rPr>
                  <a:t>Apache ActiveMQ</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62"/>
                  </a:rPr>
                  <a:t>Apache kafka</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63"/>
                  </a:rPr>
                  <a:t>NATS</a:t>
                </a:r>
                <a:endParaRPr kumimoji="0" lang="en-US" altLang="ja-JP" sz="457" kern="0" dirty="0">
                  <a:latin typeface="Meiryo UI" pitchFamily="50" charset="-128"/>
                  <a:ea typeface="Meiryo UI" pitchFamily="50" charset="-128"/>
                  <a:cs typeface="Meiryo UI" pitchFamily="50" charset="-128"/>
                </a:endParaRPr>
              </a:p>
              <a:p>
                <a:r>
                  <a:rPr kumimoji="0" lang="en-US" altLang="ja-JP" sz="457" kern="0" noProof="1">
                    <a:latin typeface="Meiryo UI" pitchFamily="50" charset="-128"/>
                    <a:ea typeface="Meiryo UI" pitchFamily="50" charset="-128"/>
                    <a:cs typeface="Meiryo UI" pitchFamily="50" charset="-128"/>
                    <a:hlinkClick r:id="rId364"/>
                  </a:rPr>
                  <a:t>RabbitMQ</a:t>
                </a:r>
                <a:endParaRPr kumimoji="0" lang="en-US" altLang="ja-JP" sz="457" kern="0" dirty="0">
                  <a:latin typeface="Meiryo UI" pitchFamily="50" charset="-128"/>
                  <a:ea typeface="Meiryo UI" pitchFamily="50" charset="-128"/>
                  <a:cs typeface="Meiryo UI" pitchFamily="50" charset="-128"/>
                </a:endParaRP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357" name="テキスト ボックス 356"/>
              <p:cNvSpPr txBox="1"/>
              <p:nvPr/>
            </p:nvSpPr>
            <p:spPr bwMode="gray">
              <a:xfrm>
                <a:off x="5551763" y="1352444"/>
                <a:ext cx="3470979" cy="218182"/>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Messaging</a:t>
                </a:r>
              </a:p>
            </p:txBody>
          </p:sp>
        </p:grpSp>
        <p:grpSp>
          <p:nvGrpSpPr>
            <p:cNvPr id="257" name="グループ化 256"/>
            <p:cNvGrpSpPr/>
            <p:nvPr/>
          </p:nvGrpSpPr>
          <p:grpSpPr>
            <a:xfrm>
              <a:off x="3124527" y="2404720"/>
              <a:ext cx="941067" cy="278967"/>
              <a:chOff x="5584119" y="1407243"/>
              <a:chExt cx="3209916" cy="468708"/>
            </a:xfrm>
          </p:grpSpPr>
          <p:sp>
            <p:nvSpPr>
              <p:cNvPr id="269" name="正方形/長方形 268"/>
              <p:cNvSpPr/>
              <p:nvPr/>
            </p:nvSpPr>
            <p:spPr bwMode="gray">
              <a:xfrm>
                <a:off x="5584119" y="1494520"/>
                <a:ext cx="3209916" cy="381431"/>
              </a:xfrm>
              <a:prstGeom prst="rect">
                <a:avLst/>
              </a:prstGeom>
              <a:solidFill>
                <a:sysClr val="window" lastClr="FFFFFF"/>
              </a:solidFill>
              <a:ln w="9525">
                <a:solidFill>
                  <a:sysClr val="windowText" lastClr="000000"/>
                </a:solidFill>
                <a:miter lim="800000"/>
                <a:headEnd/>
                <a:tailEnd/>
              </a:ln>
            </p:spPr>
            <p:txBody>
              <a:bodyPr lIns="25714" rIns="25714" anchor="t"/>
              <a:lstStyle/>
              <a:p>
                <a:r>
                  <a:rPr kumimoji="0" lang="en-US" altLang="ja-JP" sz="457" kern="0" noProof="1">
                    <a:latin typeface="Meiryo UI" pitchFamily="50" charset="-128"/>
                    <a:ea typeface="Meiryo UI" pitchFamily="50" charset="-128"/>
                    <a:cs typeface="Meiryo UI" pitchFamily="50" charset="-128"/>
                    <a:hlinkClick r:id="rId365"/>
                  </a:rPr>
                  <a:t>Grafana</a:t>
                </a:r>
                <a:endParaRPr kumimoji="0" lang="en-US" altLang="ja-JP" sz="457" kern="0" dirty="0">
                  <a:latin typeface="Meiryo UI" pitchFamily="50" charset="-128"/>
                  <a:ea typeface="Meiryo UI" pitchFamily="50" charset="-128"/>
                  <a:cs typeface="Meiryo UI" pitchFamily="50" charset="-128"/>
                  <a:hlinkClick r:id="rId43"/>
                </a:endParaRPr>
              </a:p>
              <a:p>
                <a:r>
                  <a:rPr kumimoji="0" lang="en-US" altLang="ja-JP" sz="457" kern="0" noProof="1">
                    <a:latin typeface="Meiryo UI" pitchFamily="50" charset="-128"/>
                    <a:ea typeface="Meiryo UI" pitchFamily="50" charset="-128"/>
                    <a:cs typeface="Meiryo UI" pitchFamily="50" charset="-128"/>
                    <a:hlinkClick r:id="rId43"/>
                  </a:rPr>
                  <a:t>Kibana</a:t>
                </a:r>
                <a:endParaRPr kumimoji="0" lang="en-US" altLang="ja-JP" sz="457" kern="0" dirty="0">
                  <a:latin typeface="Meiryo UI" pitchFamily="50" charset="-128"/>
                  <a:ea typeface="Meiryo UI" pitchFamily="50" charset="-128"/>
                  <a:cs typeface="Meiryo UI" pitchFamily="50" charset="-128"/>
                </a:endParaRPr>
              </a:p>
              <a:p>
                <a:pPr defTabSz="466484">
                  <a:defRPr/>
                </a:pPr>
                <a:endParaRPr kumimoji="0" lang="en-US" altLang="ja-JP" sz="457" kern="0" dirty="0">
                  <a:solidFill>
                    <a:srgbClr val="000000"/>
                  </a:solidFill>
                  <a:latin typeface="Meiryo UI" pitchFamily="50" charset="-128"/>
                  <a:ea typeface="Meiryo UI" pitchFamily="50" charset="-128"/>
                  <a:cs typeface="Meiryo UI" pitchFamily="50" charset="-128"/>
                </a:endParaRPr>
              </a:p>
            </p:txBody>
          </p:sp>
          <p:sp>
            <p:nvSpPr>
              <p:cNvPr id="270" name="テキスト ボックス 269"/>
              <p:cNvSpPr txBox="1"/>
              <p:nvPr/>
            </p:nvSpPr>
            <p:spPr bwMode="gray">
              <a:xfrm>
                <a:off x="5584119" y="1407243"/>
                <a:ext cx="3209916" cy="139537"/>
              </a:xfrm>
              <a:prstGeom prst="rect">
                <a:avLst/>
              </a:prstGeom>
              <a:solidFill>
                <a:srgbClr val="FFE5E5"/>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3" tIns="41471" rIns="82943" bIns="41471" anchor="ctr"/>
              <a:lstStyle>
                <a:defPPr>
                  <a:defRPr lang="ja-JP"/>
                </a:defPPr>
              </a:lstStyle>
              <a:p>
                <a:pPr defTabSz="653156">
                  <a:buClr>
                    <a:srgbClr val="44546A"/>
                  </a:buClr>
                  <a:defRPr/>
                </a:pPr>
                <a:r>
                  <a:rPr kumimoji="0" lang="ja-JP" altLang="en-US" sz="457" kern="0" noProof="1">
                    <a:solidFill>
                      <a:prstClr val="black"/>
                    </a:solidFill>
                    <a:latin typeface="Meiryo UI" panose="020B0604030504040204" pitchFamily="50" charset="-128"/>
                    <a:ea typeface="Meiryo UI" panose="020B0604030504040204" pitchFamily="50" charset="-128"/>
                    <a:cs typeface="Meiryo UI" panose="020B0604030504040204" pitchFamily="50" charset="-128"/>
                  </a:rPr>
                  <a:t>Dashboard</a:t>
                </a:r>
              </a:p>
            </p:txBody>
          </p:sp>
        </p:grpSp>
        <p:sp>
          <p:nvSpPr>
            <p:cNvPr id="17" name="テキスト ボックス 16"/>
            <p:cNvSpPr txBox="1"/>
            <p:nvPr/>
          </p:nvSpPr>
          <p:spPr>
            <a:xfrm>
              <a:off x="45281" y="6689913"/>
              <a:ext cx="1043876" cy="147284"/>
            </a:xfrm>
            <a:prstGeom prst="rect">
              <a:avLst/>
            </a:prstGeom>
            <a:noFill/>
          </p:spPr>
          <p:txBody>
            <a:bodyPr wrap="none" rtlCol="0">
              <a:spAutoFit/>
            </a:bodyPr>
            <a:lstStyle/>
            <a:p>
              <a:r>
                <a:rPr lang="ja-JP" altLang="en-US" sz="286" noProof="1">
                  <a:latin typeface="Meiryo UI" panose="020B0604030504040204" pitchFamily="50" charset="-128"/>
                  <a:ea typeface="Meiryo UI" panose="020B0604030504040204" pitchFamily="50" charset="-128"/>
                </a:rPr>
                <a:t>Some OSS lists duplicate categories.</a:t>
              </a:r>
            </a:p>
          </p:txBody>
        </p:sp>
      </p:grpSp>
      <p:sp>
        <p:nvSpPr>
          <p:cNvPr id="271" name="正方形/長方形 270"/>
          <p:cNvSpPr/>
          <p:nvPr/>
        </p:nvSpPr>
        <p:spPr>
          <a:xfrm>
            <a:off x="4570721" y="364358"/>
            <a:ext cx="3007747" cy="27234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99" name="正方形/長方形 298"/>
          <p:cNvSpPr/>
          <p:nvPr/>
        </p:nvSpPr>
        <p:spPr>
          <a:xfrm>
            <a:off x="7695527" y="346945"/>
            <a:ext cx="1862415" cy="49452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30" name="正方形/長方形 329"/>
          <p:cNvSpPr/>
          <p:nvPr/>
        </p:nvSpPr>
        <p:spPr>
          <a:xfrm>
            <a:off x="7691976" y="911279"/>
            <a:ext cx="2895641" cy="299880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61" name="正方形/長方形 360"/>
          <p:cNvSpPr/>
          <p:nvPr/>
        </p:nvSpPr>
        <p:spPr>
          <a:xfrm>
            <a:off x="7661798" y="3916035"/>
            <a:ext cx="2895641" cy="174609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62" name="テキスト ボックス 361"/>
          <p:cNvSpPr txBox="1"/>
          <p:nvPr/>
        </p:nvSpPr>
        <p:spPr>
          <a:xfrm>
            <a:off x="7945074" y="3402651"/>
            <a:ext cx="3697801" cy="369332"/>
          </a:xfrm>
          <a:prstGeom prst="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wrap="square" rtlCol="0">
            <a:spAutoFit/>
          </a:bodyPr>
          <a:lstStyle>
            <a:defPPr>
              <a:defRPr lang="ja-JP"/>
            </a:defPPr>
          </a:lstStyle>
          <a:p>
            <a:pPr algn="ctr"/>
            <a:r>
              <a:rPr lang="ja-JP" altLang="en-US" noProof="1"/>
              <a:t>① Development support, updating operations management relationships</a:t>
            </a:r>
          </a:p>
        </p:txBody>
      </p:sp>
      <p:sp>
        <p:nvSpPr>
          <p:cNvPr id="363" name="テキスト ボックス 362"/>
          <p:cNvSpPr txBox="1"/>
          <p:nvPr/>
        </p:nvSpPr>
        <p:spPr>
          <a:xfrm>
            <a:off x="4642720" y="3155683"/>
            <a:ext cx="2805095" cy="369332"/>
          </a:xfrm>
          <a:prstGeom prst="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wrap="square" rtlCol="0">
            <a:spAutoFit/>
          </a:bodyPr>
          <a:lstStyle>
            <a:defPPr>
              <a:defRPr lang="ja-JP"/>
            </a:defPPr>
          </a:lstStyle>
          <a:p>
            <a:pPr algn="ctr"/>
            <a:r>
              <a:rPr lang="ja-JP" altLang="en-US" noProof="1"/>
              <a:t>② Big data AI updates</a:t>
            </a:r>
          </a:p>
        </p:txBody>
      </p:sp>
      <p:sp>
        <p:nvSpPr>
          <p:cNvPr id="364" name="テキスト ボックス 363"/>
          <p:cNvSpPr txBox="1"/>
          <p:nvPr/>
        </p:nvSpPr>
        <p:spPr>
          <a:xfrm>
            <a:off x="7039176" y="916135"/>
            <a:ext cx="3314346" cy="369332"/>
          </a:xfrm>
          <a:prstGeom prst="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wrap="square" rtlCol="0">
            <a:spAutoFit/>
          </a:bodyPr>
          <a:lstStyle>
            <a:defPPr>
              <a:defRPr lang="ja-JP"/>
            </a:defPPr>
          </a:lstStyle>
          <a:p>
            <a:pPr algn="ctr"/>
            <a:r>
              <a:rPr lang="ja-JP" altLang="en-US" noProof="1"/>
              <a:t>④ IoT, blockchain additions</a:t>
            </a:r>
          </a:p>
        </p:txBody>
      </p:sp>
      <p:sp>
        <p:nvSpPr>
          <p:cNvPr id="365" name="テキスト ボックス 364"/>
          <p:cNvSpPr txBox="1"/>
          <p:nvPr/>
        </p:nvSpPr>
        <p:spPr>
          <a:xfrm>
            <a:off x="7829767" y="5779703"/>
            <a:ext cx="2572072" cy="369332"/>
          </a:xfrm>
          <a:prstGeom prst="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wrap="square" rtlCol="0">
            <a:spAutoFit/>
          </a:bodyPr>
          <a:lstStyle>
            <a:defPPr>
              <a:defRPr lang="ja-JP"/>
            </a:defPPr>
          </a:lstStyle>
          <a:p>
            <a:pPr algn="ctr"/>
            <a:r>
              <a:rPr lang="ja-JP" altLang="en-US" noProof="1"/>
              <a:t>⑤ Security updates</a:t>
            </a:r>
          </a:p>
        </p:txBody>
      </p:sp>
    </p:spTree>
    <p:extLst>
      <p:ext uri="{BB962C8B-B14F-4D97-AF65-F5344CB8AC3E}">
        <p14:creationId xmlns:p14="http://schemas.microsoft.com/office/powerpoint/2010/main" val="18090565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5"/>
          <p:cNvSpPr>
            <a:spLocks noGrp="1"/>
          </p:cNvSpPr>
          <p:nvPr>
            <p:ph idx="1"/>
          </p:nvPr>
        </p:nvSpPr>
        <p:spPr>
          <a:xfrm>
            <a:off x="507207" y="992026"/>
            <a:ext cx="11127584" cy="5506410"/>
          </a:xfrm>
        </p:spPr>
        <p:txBody>
          <a:bodyPr/>
          <a:lstStyle/>
          <a:p>
            <a:pPr marL="514350" indent="-514350">
              <a:spcBef>
                <a:spcPts val="0"/>
              </a:spcBef>
              <a:buFont typeface="+mj-ea"/>
              <a:buAutoNum type="circleNumDbPlain"/>
            </a:pPr>
            <a:r>
              <a:rPr lang="en-US" altLang="ja-JP" noProof="1"/>
              <a:t>Due to the </a:t>
            </a:r>
            <a:r>
              <a:rPr lang="en-US" altLang="ja-JP" u="sng" noProof="1"/>
              <a:t>increased penetration and attention of DevOps</a:t>
            </a:r>
            <a:r>
              <a:rPr lang="en-US" altLang="ja-JP" noProof="1"/>
              <a:t>, there are many reviews and updates related to "development support" and "operations management."</a:t>
            </a:r>
            <a:br>
              <a:rPr lang="en-US" altLang="ja-JP"/>
            </a:br>
            <a:r>
              <a:rPr lang="en-US" altLang="ja-JP" noProof="1"/>
              <a:t>Also added OSS for combined use of cloud services in categories</a:t>
            </a:r>
          </a:p>
          <a:p>
            <a:pPr marL="514350" indent="-514350">
              <a:spcBef>
                <a:spcPts val="0"/>
              </a:spcBef>
              <a:buFont typeface="+mj-ea"/>
              <a:buAutoNum type="circleNumDbPlain"/>
            </a:pPr>
            <a:endParaRPr lang="en-US" altLang="ja-JP" dirty="0"/>
          </a:p>
          <a:p>
            <a:pPr marL="0" indent="0">
              <a:spcBef>
                <a:spcPts val="0"/>
              </a:spcBef>
              <a:buNone/>
            </a:pPr>
            <a:endParaRPr lang="en-US" altLang="ja-JP" dirty="0"/>
          </a:p>
        </p:txBody>
      </p:sp>
      <p:sp>
        <p:nvSpPr>
          <p:cNvPr id="8" name="角丸四角形 7"/>
          <p:cNvSpPr/>
          <p:nvPr/>
        </p:nvSpPr>
        <p:spPr>
          <a:xfrm>
            <a:off x="391585" y="1821656"/>
            <a:ext cx="11474184" cy="4344792"/>
          </a:xfrm>
          <a:prstGeom prst="roundRect">
            <a:avLst>
              <a:gd name="adj" fmla="val 8955"/>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81038" lvl="1" indent="-327422" eaLnBrk="0" fontAlgn="base" hangingPunct="0">
              <a:spcAft>
                <a:spcPct val="0"/>
              </a:spcAft>
              <a:buClr>
                <a:srgbClr val="CC0000"/>
              </a:buClr>
              <a:buFont typeface="Wingdings" panose="05000000000000000000" pitchFamily="2" charset="2"/>
              <a:buChar char="n"/>
            </a:pPr>
            <a:r>
              <a:rPr lang="ja-JP" altLang="en-US" b="1" kern="0" noProof="1">
                <a:solidFill>
                  <a:schemeClr val="bg2">
                    <a:lumMod val="25000"/>
                  </a:schemeClr>
                </a:solidFill>
                <a:latin typeface="メイリオ" panose="020B0604030504040204" pitchFamily="50" charset="-128"/>
                <a:ea typeface="メイリオ" panose="020B0604030504040204" pitchFamily="50" charset="-128"/>
              </a:rPr>
              <a:t>Deleted: 19 (</a:t>
            </a:r>
            <a:r>
              <a:rPr lang="ja-JP" altLang="en-US" sz="1120" b="1" kern="0" noProof="1">
                <a:solidFill>
                  <a:schemeClr val="bg2">
                    <a:lumMod val="25000"/>
                  </a:schemeClr>
                </a:solidFill>
                <a:latin typeface="メイリオ" panose="020B0604030504040204" pitchFamily="50" charset="-128"/>
                <a:ea typeface="メイリオ" panose="020B0604030504040204" pitchFamily="50" charset="-128"/>
              </a:rPr>
              <a:t>Decreased activity, EOL, etc.)</a:t>
            </a:r>
          </a:p>
          <a:p>
            <a:pPr marL="682228" lvl="2" eaLnBrk="0" fontAlgn="base" hangingPunct="0">
              <a:spcAft>
                <a:spcPct val="0"/>
              </a:spcAft>
              <a:buClr>
                <a:srgbClr val="CC0000"/>
              </a:buClr>
            </a:pPr>
            <a:r>
              <a:rPr lang="en-US" altLang="ja-JP" sz="960" kern="0" noProof="1">
                <a:solidFill>
                  <a:schemeClr val="bg2">
                    <a:lumMod val="25000"/>
                  </a:schemeClr>
                </a:solidFill>
                <a:latin typeface="メイリオ" panose="020B0604030504040204" pitchFamily="50" charset="-128"/>
                <a:ea typeface="メイリオ" panose="020B0604030504040204" pitchFamily="50" charset="-128"/>
              </a:rPr>
              <a:t>2018: Linux Virtual Server, Pound, Ultra Monkey (operations management and load balancing), Apache S4, Eclipse TPTP, Seasae2 (development support and development framework), OpenProj (development support and project management), PasTmon (development support and testing tool)</a:t>
            </a:r>
          </a:p>
          <a:p>
            <a:pPr marL="682228" lvl="2" eaLnBrk="0" fontAlgn="base" hangingPunct="0">
              <a:spcAft>
                <a:spcPct val="0"/>
              </a:spcAft>
              <a:buClr>
                <a:srgbClr val="CC0000"/>
              </a:buClr>
            </a:pPr>
            <a:endParaRPr lang="en-US" altLang="ja-JP" sz="960" kern="0" dirty="0">
              <a:solidFill>
                <a:schemeClr val="bg2">
                  <a:lumMod val="25000"/>
                </a:schemeClr>
              </a:solidFill>
              <a:latin typeface="メイリオ" panose="020B0604030504040204" pitchFamily="50" charset="-128"/>
              <a:ea typeface="メイリオ" panose="020B0604030504040204" pitchFamily="50" charset="-128"/>
            </a:endParaRPr>
          </a:p>
          <a:p>
            <a:pPr marL="682228" lvl="2" eaLnBrk="0" fontAlgn="base" hangingPunct="0">
              <a:spcAft>
                <a:spcPct val="0"/>
              </a:spcAft>
              <a:buClr>
                <a:srgbClr val="CC0000"/>
              </a:buClr>
            </a:pPr>
            <a:r>
              <a:rPr lang="en-US" altLang="ja-JP" sz="960" kern="0" noProof="1">
                <a:solidFill>
                  <a:schemeClr val="bg2">
                    <a:lumMod val="25000"/>
                  </a:schemeClr>
                </a:solidFill>
                <a:latin typeface="メイリオ" panose="020B0604030504040204" pitchFamily="50" charset="-128"/>
                <a:ea typeface="メイリオ" panose="020B0604030504040204" pitchFamily="50" charset="-128"/>
              </a:rPr>
              <a:t>2019: Dojo Toolkit, FreeType2, Jboss Seam (development support and development framework), Gerrit Code Review (development support and integrated development environment and build support), mantis (development support and project management), Groundwork, Syslog NG (operations management and operation monitoring), NetHogs, Vyatta (operations management and network monitoring), Mondo Rescue (operations management and storage backup), HTCondor (operations management and configuration management)</a:t>
            </a:r>
          </a:p>
          <a:p>
            <a:pPr marL="681038" lvl="1" indent="-327422" eaLnBrk="0" fontAlgn="base" hangingPunct="0">
              <a:spcBef>
                <a:spcPts val="100"/>
              </a:spcBef>
              <a:spcAft>
                <a:spcPct val="0"/>
              </a:spcAft>
              <a:buClr>
                <a:srgbClr val="CC0000"/>
              </a:buClr>
              <a:buFont typeface="Wingdings" panose="05000000000000000000" pitchFamily="2" charset="2"/>
              <a:buChar char="n"/>
            </a:pPr>
            <a:endParaRPr lang="en-US" altLang="ja-JP" sz="640" b="1" kern="0" dirty="0">
              <a:solidFill>
                <a:schemeClr val="bg2">
                  <a:lumMod val="25000"/>
                </a:schemeClr>
              </a:solidFill>
              <a:latin typeface="メイリオ" panose="020B0604030504040204" pitchFamily="50" charset="-128"/>
              <a:ea typeface="メイリオ" panose="020B0604030504040204" pitchFamily="50" charset="-128"/>
            </a:endParaRPr>
          </a:p>
          <a:p>
            <a:pPr marL="681038" lvl="1" indent="-327422" eaLnBrk="0" fontAlgn="base" hangingPunct="0">
              <a:spcBef>
                <a:spcPts val="100"/>
              </a:spcBef>
              <a:spcAft>
                <a:spcPct val="0"/>
              </a:spcAft>
              <a:buClr>
                <a:srgbClr val="CC0000"/>
              </a:buClr>
              <a:buFont typeface="Wingdings" panose="05000000000000000000" pitchFamily="2" charset="2"/>
              <a:buChar char="n"/>
            </a:pPr>
            <a:r>
              <a:rPr lang="ja-JP" altLang="en-US" b="1" kern="0" noProof="1">
                <a:solidFill>
                  <a:schemeClr val="bg2">
                    <a:lumMod val="25000"/>
                  </a:schemeClr>
                </a:solidFill>
                <a:latin typeface="メイリオ" panose="020B0604030504040204" pitchFamily="50" charset="-128"/>
                <a:ea typeface="メイリオ" panose="020B0604030504040204" pitchFamily="50" charset="-128"/>
              </a:rPr>
              <a:t>Added: 46</a:t>
            </a:r>
            <a:br>
              <a:rPr lang="en-US" altLang="ja-JP" b="1" kern="0">
                <a:solidFill>
                  <a:schemeClr val="bg2">
                    <a:lumMod val="25000"/>
                  </a:schemeClr>
                </a:solidFill>
                <a:latin typeface="メイリオ" panose="020B0604030504040204" pitchFamily="50" charset="-128"/>
                <a:ea typeface="メイリオ" panose="020B0604030504040204" pitchFamily="50" charset="-128"/>
              </a:rPr>
            </a:br>
            <a:r>
              <a:rPr lang="en-US" altLang="ja-JP" sz="960" kern="0" noProof="1">
                <a:solidFill>
                  <a:schemeClr val="bg2">
                    <a:lumMod val="25000"/>
                  </a:schemeClr>
                </a:solidFill>
                <a:latin typeface="メイリオ" panose="020B0604030504040204" pitchFamily="50" charset="-128"/>
                <a:ea typeface="メイリオ" panose="020B0604030504040204" pitchFamily="50" charset="-128"/>
              </a:rPr>
              <a:t>2018: Development support and development framework category (Apache PDFBox, Apache Tapestry, ASM, CKEditor, d3.js, Django, DPDK, FreeType2 added), integrated development environment/build support category (CheckStyle, TUBAME), operations management and configuration management category (BOSH, CFEngine, Cobbler, Crowbar, HTCondor), operations management and operations monitoring category (Pandra FMS, Scalr), others (OpenCOBOL (development support and development language), BIRT, Doxygen (development support and document tools), PMD (development support and test tools), corosync (operations management and HA cluster), collectd (operations management and</a:t>
            </a:r>
            <a:r>
              <a:rPr lang="ja-JP" altLang="en-US" kern="0" noProof="1">
                <a:solidFill>
                  <a:schemeClr val="bg2">
                    <a:lumMod val="25000"/>
                  </a:schemeClr>
                </a:solidFill>
                <a:latin typeface="メイリオ" panose="020B0604030504040204" pitchFamily="50" charset="-128"/>
                <a:ea typeface="メイリオ" panose="020B0604030504040204" pitchFamily="50" charset="-128"/>
              </a:rPr>
              <a:t> development
</a:t>
            </a:r>
            <a:r>
              <a:rPr lang="ja-JP" altLang="en-US" sz="960" kern="0" noProof="1">
                <a:solidFill>
                  <a:schemeClr val="bg2">
                    <a:lumMod val="25000"/>
                  </a:schemeClr>
                </a:solidFill>
                <a:latin typeface="メイリオ" panose="020B0604030504040204" pitchFamily="50" charset="-128"/>
                <a:ea typeface="メイリオ" panose="020B0604030504040204" pitchFamily="50" charset="-128"/>
              </a:rPr>
              <a:t>network monitoring))</a:t>
            </a:r>
            <a:br>
              <a:rPr lang="en-US" altLang="ja-JP" sz="960" kern="0">
                <a:solidFill>
                  <a:schemeClr val="bg2">
                    <a:lumMod val="25000"/>
                  </a:schemeClr>
                </a:solidFill>
                <a:latin typeface="メイリオ" panose="020B0604030504040204" pitchFamily="50" charset="-128"/>
                <a:ea typeface="メイリオ" panose="020B0604030504040204" pitchFamily="50" charset="-128"/>
              </a:rPr>
            </a:br>
            <a:br>
              <a:rPr lang="en-US" altLang="ja-JP" sz="960" kern="0">
                <a:solidFill>
                  <a:schemeClr val="bg2">
                    <a:lumMod val="25000"/>
                  </a:schemeClr>
                </a:solidFill>
                <a:latin typeface="メイリオ" panose="020B0604030504040204" pitchFamily="50" charset="-128"/>
                <a:ea typeface="メイリオ" panose="020B0604030504040204" pitchFamily="50" charset="-128"/>
              </a:rPr>
            </a:br>
            <a:br>
              <a:rPr lang="en-US" altLang="ja-JP" sz="960" kern="0">
                <a:solidFill>
                  <a:schemeClr val="bg2">
                    <a:lumMod val="25000"/>
                  </a:schemeClr>
                </a:solidFill>
                <a:latin typeface="メイリオ" panose="020B0604030504040204" pitchFamily="50" charset="-128"/>
                <a:ea typeface="メイリオ" panose="020B0604030504040204" pitchFamily="50" charset="-128"/>
              </a:rPr>
            </a:br>
            <a:r>
              <a:rPr lang="en-US" altLang="ja-JP" sz="960" kern="0" noProof="1">
                <a:solidFill>
                  <a:schemeClr val="bg2">
                    <a:lumMod val="25000"/>
                  </a:schemeClr>
                </a:solidFill>
                <a:latin typeface="メイリオ" panose="020B0604030504040204" pitchFamily="50" charset="-128"/>
                <a:ea typeface="メイリオ" panose="020B0604030504040204" pitchFamily="50" charset="-128"/>
              </a:rPr>
              <a:t>2019: Development Support/Integrated Development Environment/Build Support Category (Apache Studio, Eslint, GitBucket, Gradle, Helm, Swagger), Development Support/Development Framework (Akka, Angular, gRPC, matplotlib, Vue.js), Development Support/Development Language (Amazon Corretto, Erlang, Go(Golang)), Operations Management/Operations Monitoring Category (Icinga, Prometheus, rsyslog, SNMP Trap Translator), Operations Management/Network Monitoring (Jaeger, Nmap), Others (OpenTracing (development support and testing tool), Apache Zookeeper (operations management and HA cluster), HAProxy (operations management and load balancing))</a:t>
            </a:r>
            <a:endParaRPr lang="ja-JP" altLang="en-US" dirty="0">
              <a:solidFill>
                <a:schemeClr val="bg2">
                  <a:lumMod val="25000"/>
                </a:schemeClr>
              </a:solidFill>
            </a:endParaRPr>
          </a:p>
        </p:txBody>
      </p:sp>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32</a:t>
            </a:fld>
            <a:endParaRPr lang="en-US" altLang="ja-JP"/>
          </a:p>
        </p:txBody>
      </p:sp>
      <p:sp>
        <p:nvSpPr>
          <p:cNvPr id="5" name="タイトル 4"/>
          <p:cNvSpPr>
            <a:spLocks noGrp="1"/>
          </p:cNvSpPr>
          <p:nvPr>
            <p:ph type="title"/>
          </p:nvPr>
        </p:nvSpPr>
        <p:spPr/>
        <p:txBody>
          <a:bodyPr/>
          <a:lstStyle/>
          <a:p>
            <a:r>
              <a:rPr lang="en-US" altLang="zh-TW" noProof="1"/>
              <a:t>2018 to 2019 OSS bird's-eye view</a:t>
            </a:r>
            <a:endParaRPr kumimoji="1" lang="ja-JP" altLang="en-US" dirty="0"/>
          </a:p>
        </p:txBody>
      </p:sp>
    </p:spTree>
    <p:extLst>
      <p:ext uri="{BB962C8B-B14F-4D97-AF65-F5344CB8AC3E}">
        <p14:creationId xmlns:p14="http://schemas.microsoft.com/office/powerpoint/2010/main" val="19569715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ftr" sz="quarter" idx="3"/>
          </p:nvPr>
        </p:nvSpPr>
        <p:spPr>
          <a:xfrm>
            <a:off x="3863979" y="6619880"/>
            <a:ext cx="4537075" cy="188913"/>
          </a:xfrm>
          <a:prstGeom prst="rect">
            <a:avLst/>
          </a:prstGeom>
          <a:ln/>
        </p:spPr>
        <p:txBody>
          <a:bodyPr/>
          <a:lstStyle>
            <a:lvl1pPr>
              <a:defRPr/>
            </a:lvl1pPr>
          </a:lstStyle>
          <a:p>
            <a:pPr>
              <a:defRPr/>
            </a:pPr>
            <a:r>
              <a:rPr lang="en-US" altLang="ja-JP" noProof="1"/>
              <a:t>Copyright 2021 Japan OSS Promotion Forum</a:t>
            </a:r>
          </a:p>
        </p:txBody>
      </p:sp>
      <p:sp>
        <p:nvSpPr>
          <p:cNvPr id="7" name="コンテンツ プレースホルダー 5"/>
          <p:cNvSpPr>
            <a:spLocks noGrp="1"/>
          </p:cNvSpPr>
          <p:nvPr>
            <p:ph idx="1"/>
          </p:nvPr>
        </p:nvSpPr>
        <p:spPr>
          <a:xfrm>
            <a:off x="577589" y="945061"/>
            <a:ext cx="11109854" cy="5616029"/>
          </a:xfrm>
        </p:spPr>
        <p:txBody>
          <a:bodyPr/>
          <a:lstStyle/>
          <a:p>
            <a:pPr marL="514350" indent="-514350">
              <a:spcBef>
                <a:spcPts val="300"/>
              </a:spcBef>
              <a:buFont typeface="+mj-ea"/>
              <a:buAutoNum type="circleNumDbPlain" startAt="2"/>
            </a:pPr>
            <a:r>
              <a:rPr lang="en-US" altLang="ja-JP" u="sng" noProof="1"/>
              <a:t>"Big data, AI" high in activity,</a:t>
            </a:r>
            <a:r>
              <a:rPr lang="en-US" altLang="ja-JP" noProof="1"/>
              <a:t> high in updates</a:t>
            </a:r>
            <a:endParaRPr lang="en-US" altLang="ja-JP" dirty="0"/>
          </a:p>
          <a:p>
            <a:pPr lvl="1">
              <a:spcBef>
                <a:spcPts val="300"/>
              </a:spcBef>
            </a:pPr>
            <a:r>
              <a:rPr lang="en-US" altLang="ja-JP" noProof="1"/>
              <a:t>2018: Adds OSS for data collection, near real-time queries, distributed processing, search, and machine learning</a:t>
            </a:r>
            <a:endParaRPr lang="en-US" altLang="ja-JP" dirty="0"/>
          </a:p>
          <a:p>
            <a:pPr lvl="1">
              <a:spcBef>
                <a:spcPts val="300"/>
              </a:spcBef>
            </a:pPr>
            <a:r>
              <a:rPr lang="en-US" altLang="ja-JP" noProof="1"/>
              <a:t>2019: Categorization: </a:t>
            </a:r>
            <a:r>
              <a:rPr lang="ja-JP" altLang="en-US" u="sng" noProof="1"/>
              <a:t>Separates "big data" from "big data" to "AI"</a:t>
            </a:r>
            <a:endParaRPr lang="en-US" altLang="ja-JP" u="sng" dirty="0"/>
          </a:p>
          <a:p>
            <a:pPr lvl="1">
              <a:spcBef>
                <a:spcPts val="300"/>
              </a:spcBef>
            </a:pPr>
            <a:r>
              <a:rPr lang="en-US" altLang="ja-JP" noProof="1"/>
              <a:t>2019: Big data, AI categories segmented and organized and OSS added</a:t>
            </a:r>
            <a:endParaRPr lang="en-US" altLang="ja-JP" dirty="0"/>
          </a:p>
          <a:p>
            <a:pPr lvl="1">
              <a:spcBef>
                <a:spcPts val="300"/>
              </a:spcBef>
            </a:pPr>
            <a:endParaRPr lang="en-US" altLang="ja-JP" b="1" dirty="0"/>
          </a:p>
        </p:txBody>
      </p:sp>
      <p:sp>
        <p:nvSpPr>
          <p:cNvPr id="6" name="角丸四角形 5"/>
          <p:cNvSpPr/>
          <p:nvPr/>
        </p:nvSpPr>
        <p:spPr>
          <a:xfrm>
            <a:off x="391584" y="2205091"/>
            <a:ext cx="11127319" cy="4603702"/>
          </a:xfrm>
          <a:prstGeom prst="roundRect">
            <a:avLst>
              <a:gd name="adj" fmla="val 8139"/>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53616" lvl="1" eaLnBrk="0" fontAlgn="base" hangingPunct="0">
              <a:spcBef>
                <a:spcPts val="1200"/>
              </a:spcBef>
              <a:spcAft>
                <a:spcPct val="0"/>
              </a:spcAft>
              <a:buClr>
                <a:srgbClr val="CC0000"/>
              </a:buClr>
            </a:pPr>
            <a:r>
              <a:rPr lang="en-US" altLang="ja-JP" sz="1280" b="1" kern="0">
                <a:solidFill>
                  <a:srgbClr val="000000"/>
                </a:solidFill>
                <a:latin typeface="メイリオ" panose="020B0604030504040204" pitchFamily="50" charset="-128"/>
                <a:ea typeface="メイリオ" panose="020B0604030504040204" pitchFamily="50" charset="-128"/>
              </a:rPr>
              <a:t> </a:t>
            </a:r>
            <a:r>
              <a:rPr lang="en-US" altLang="ja-JP" sz="1280" b="1" kern="0" noProof="1">
                <a:solidFill>
                  <a:srgbClr val="000000"/>
                </a:solidFill>
                <a:latin typeface="メイリオ" panose="020B0604030504040204" pitchFamily="50" charset="-128"/>
                <a:ea typeface="メイリオ" panose="020B0604030504040204" pitchFamily="50" charset="-128"/>
              </a:rPr>
              <a:t>2018:</a:t>
            </a:r>
            <a:br>
              <a:rPr lang="en-US" altLang="ja-JP" sz="1280" b="1" kern="0">
                <a:solidFill>
                  <a:srgbClr val="000000"/>
                </a:solidFill>
                <a:latin typeface="メイリオ" panose="020B0604030504040204" pitchFamily="50" charset="-128"/>
                <a:ea typeface="メイリオ" panose="020B0604030504040204" pitchFamily="50" charset="-128"/>
              </a:rPr>
            </a:br>
            <a:r>
              <a:rPr lang="en-US" altLang="ja-JP" sz="1280" b="1" kern="0">
                <a:solidFill>
                  <a:srgbClr val="000000"/>
                </a:solidFill>
                <a:latin typeface="メイリオ" panose="020B0604030504040204" pitchFamily="50" charset="-128"/>
                <a:ea typeface="メイリオ" panose="020B0604030504040204" pitchFamily="50" charset="-128"/>
              </a:rPr>
              <a:t> </a:t>
            </a:r>
            <a:r>
              <a:rPr lang="en-US" altLang="ja-JP" sz="1280" b="1" kern="0" noProof="1">
                <a:solidFill>
                  <a:srgbClr val="000000"/>
                </a:solidFill>
                <a:latin typeface="メイリオ" panose="020B0604030504040204" pitchFamily="50" charset="-128"/>
                <a:ea typeface="メイリオ" panose="020B0604030504040204" pitchFamily="50" charset="-128"/>
              </a:rPr>
              <a:t>1.</a:t>
            </a:r>
            <a:r>
              <a:rPr lang="en-US" altLang="ja-JP" sz="1280" b="1" kern="0">
                <a:solidFill>
                  <a:srgbClr val="000000"/>
                </a:solidFill>
                <a:latin typeface="メイリオ" panose="020B0604030504040204" pitchFamily="50" charset="-128"/>
                <a:ea typeface="メイリオ" panose="020B0604030504040204" pitchFamily="50" charset="-128"/>
              </a:rPr>
              <a:t> </a:t>
            </a:r>
            <a:r>
              <a:rPr lang="en-US" altLang="ja-JP" sz="1280" b="1" kern="0" noProof="1">
                <a:solidFill>
                  <a:srgbClr val="000000"/>
                </a:solidFill>
                <a:latin typeface="メイリオ" panose="020B0604030504040204" pitchFamily="50" charset="-128"/>
                <a:ea typeface="メイリオ" panose="020B0604030504040204" pitchFamily="50" charset="-128"/>
              </a:rPr>
              <a:t>OSS cleanup around Apache Hadoop/Spark</a:t>
            </a:r>
            <a:endParaRPr lang="en-US" altLang="ja-JP" sz="1280" b="1" kern="0" dirty="0">
              <a:solidFill>
                <a:srgbClr val="000000"/>
              </a:solidFill>
              <a:latin typeface="メイリオ" panose="020B0604030504040204" pitchFamily="50" charset="-128"/>
              <a:ea typeface="メイリオ" panose="020B0604030504040204" pitchFamily="50" charset="-128"/>
            </a:endParaRPr>
          </a:p>
          <a:p>
            <a:pPr marL="813197" lvl="2" indent="-290513" eaLnBrk="0" fontAlgn="base" hangingPunct="0">
              <a:spcBef>
                <a:spcPts val="300"/>
              </a:spcBef>
              <a:spcAft>
                <a:spcPct val="0"/>
              </a:spcAft>
              <a:buClr>
                <a:srgbClr val="CC0000"/>
              </a:buClr>
              <a:buFont typeface="Wingdings" panose="05000000000000000000" pitchFamily="2" charset="2"/>
              <a:buChar char="n"/>
            </a:pPr>
            <a:r>
              <a:rPr lang="en-US" altLang="ja-JP" sz="960" kern="0" noProof="1">
                <a:solidFill>
                  <a:schemeClr val="bg2">
                    <a:lumMod val="25000"/>
                  </a:schemeClr>
                </a:solidFill>
                <a:latin typeface="メイリオ" panose="020B0604030504040204" pitchFamily="50" charset="-128"/>
                <a:ea typeface="メイリオ" panose="020B0604030504040204" pitchFamily="50" charset="-128"/>
              </a:rPr>
              <a:t>Integrate MapReduce, YARN (Big data, AI and distributed processing infrastructure), and HDFS into Hadoop</a:t>
            </a:r>
            <a:endParaRPr lang="en-US" altLang="ja-JP" sz="960" kern="0" dirty="0">
              <a:solidFill>
                <a:schemeClr val="bg2">
                  <a:lumMod val="25000"/>
                </a:schemeClr>
              </a:solidFill>
              <a:latin typeface="メイリオ" panose="020B0604030504040204" pitchFamily="50" charset="-128"/>
              <a:ea typeface="メイリオ" panose="020B0604030504040204" pitchFamily="50" charset="-128"/>
            </a:endParaRPr>
          </a:p>
          <a:p>
            <a:pPr marL="813197" lvl="2" indent="-290513" eaLnBrk="0" fontAlgn="base" hangingPunct="0">
              <a:spcBef>
                <a:spcPts val="300"/>
              </a:spcBef>
              <a:spcAft>
                <a:spcPct val="0"/>
              </a:spcAft>
              <a:buClr>
                <a:srgbClr val="CC0000"/>
              </a:buClr>
              <a:buFont typeface="Wingdings" panose="05000000000000000000" pitchFamily="2" charset="2"/>
              <a:buChar char="n"/>
            </a:pPr>
            <a:r>
              <a:rPr lang="en-US" altLang="ja-JP" sz="960" kern="0" noProof="1">
                <a:solidFill>
                  <a:schemeClr val="bg2">
                    <a:lumMod val="25000"/>
                  </a:schemeClr>
                </a:solidFill>
                <a:latin typeface="メイリオ" panose="020B0604030504040204" pitchFamily="50" charset="-128"/>
                <a:ea typeface="メイリオ" panose="020B0604030504040204" pitchFamily="50" charset="-128"/>
              </a:rPr>
              <a:t>Integrate Streaming (CEP), SQL (Big data, AI and semi-real-time queries), and MLIB (Big data, AI and machine learning) into Spark</a:t>
            </a:r>
            <a:endParaRPr lang="en-US" altLang="ja-JP" sz="960" kern="0" dirty="0">
              <a:solidFill>
                <a:schemeClr val="bg2">
                  <a:lumMod val="25000"/>
                </a:schemeClr>
              </a:solidFill>
              <a:latin typeface="メイリオ" panose="020B0604030504040204" pitchFamily="50" charset="-128"/>
              <a:ea typeface="メイリオ" panose="020B0604030504040204" pitchFamily="50" charset="-128"/>
            </a:endParaRPr>
          </a:p>
          <a:p>
            <a:pPr marL="65484" lvl="1" eaLnBrk="0" fontAlgn="base" hangingPunct="0">
              <a:spcBef>
                <a:spcPts val="300"/>
              </a:spcBef>
              <a:spcAft>
                <a:spcPct val="0"/>
              </a:spcAft>
              <a:buClr>
                <a:srgbClr val="CC0000"/>
              </a:buClr>
            </a:pPr>
            <a:r>
              <a:rPr lang="en-US" altLang="ja-JP" sz="1280" b="1" kern="0">
                <a:solidFill>
                  <a:srgbClr val="000000"/>
                </a:solidFill>
                <a:latin typeface="メイリオ" panose="020B0604030504040204" pitchFamily="50" charset="-128"/>
                <a:ea typeface="メイリオ" panose="020B0604030504040204" pitchFamily="50" charset="-128"/>
              </a:rPr>
              <a:t>     </a:t>
            </a:r>
            <a:r>
              <a:rPr lang="en-US" altLang="ja-JP" sz="1280" b="1" kern="0" noProof="1">
                <a:solidFill>
                  <a:srgbClr val="000000"/>
                </a:solidFill>
                <a:latin typeface="メイリオ" panose="020B0604030504040204" pitchFamily="50" charset="-128"/>
                <a:ea typeface="メイリオ" panose="020B0604030504040204" pitchFamily="50" charset="-128"/>
              </a:rPr>
              <a:t>2.</a:t>
            </a:r>
            <a:r>
              <a:rPr lang="en-US" altLang="ja-JP" sz="1280" b="1" kern="0">
                <a:solidFill>
                  <a:srgbClr val="000000"/>
                </a:solidFill>
                <a:latin typeface="メイリオ" panose="020B0604030504040204" pitchFamily="50" charset="-128"/>
                <a:ea typeface="メイリオ" panose="020B0604030504040204" pitchFamily="50" charset="-128"/>
              </a:rPr>
              <a:t> </a:t>
            </a:r>
            <a:r>
              <a:rPr lang="en-US" altLang="ja-JP" sz="1280" b="1" kern="0" noProof="1">
                <a:solidFill>
                  <a:srgbClr val="000000"/>
                </a:solidFill>
                <a:latin typeface="メイリオ" panose="020B0604030504040204" pitchFamily="50" charset="-128"/>
                <a:ea typeface="メイリオ" panose="020B0604030504040204" pitchFamily="50" charset="-128"/>
              </a:rPr>
              <a:t>OSS Added: 7</a:t>
            </a:r>
            <a:endParaRPr lang="en-US" altLang="ja-JP" sz="1280" b="1" kern="0" dirty="0">
              <a:solidFill>
                <a:srgbClr val="000000"/>
              </a:solidFill>
              <a:latin typeface="メイリオ" panose="020B0604030504040204" pitchFamily="50" charset="-128"/>
              <a:ea typeface="メイリオ" panose="020B0604030504040204" pitchFamily="50" charset="-128"/>
            </a:endParaRPr>
          </a:p>
          <a:p>
            <a:pPr marL="432000" lvl="1" eaLnBrk="0" fontAlgn="base" hangingPunct="0">
              <a:spcBef>
                <a:spcPts val="300"/>
              </a:spcBef>
              <a:spcAft>
                <a:spcPct val="0"/>
              </a:spcAft>
              <a:buClr>
                <a:srgbClr val="CC0000"/>
              </a:buClr>
            </a:pPr>
            <a:r>
              <a:rPr lang="ja-JP" altLang="en-US" sz="960" kern="0">
                <a:solidFill>
                  <a:schemeClr val="bg2">
                    <a:lumMod val="25000"/>
                  </a:schemeClr>
                </a:solidFill>
                <a:latin typeface="メイリオ" panose="020B0604030504040204" pitchFamily="50" charset="-128"/>
                <a:ea typeface="メイリオ" panose="020B0604030504040204" pitchFamily="50" charset="-128"/>
              </a:rPr>
              <a:t> </a:t>
            </a:r>
            <a:r>
              <a:rPr lang="ja-JP" altLang="en-US" sz="960" kern="0" noProof="1">
                <a:solidFill>
                  <a:schemeClr val="bg2">
                    <a:lumMod val="25000"/>
                  </a:schemeClr>
                </a:solidFill>
                <a:latin typeface="メイリオ" panose="020B0604030504040204" pitchFamily="50" charset="-128"/>
                <a:ea typeface="メイリオ" panose="020B0604030504040204" pitchFamily="50" charset="-128"/>
              </a:rPr>
              <a:t>Big Data, AI/Data Collection Category (Apache NiFi, Apache Oozie), Big Data, AI/Quasi-Real-Time Query, (Apache Kudu, Apache pig), Big Data, AI/Distributed Processing (Apache Giraf), Big Data, AI/Machine Learning (Hivemall) Search, Distributed Processing: Apache Solr (Search, distributed processing and search engines) Added</a:t>
            </a:r>
            <a:endParaRPr lang="en-US" altLang="ja-JP" sz="960" kern="0" dirty="0">
              <a:solidFill>
                <a:schemeClr val="bg2">
                  <a:lumMod val="25000"/>
                </a:schemeClr>
              </a:solidFill>
              <a:latin typeface="メイリオ" panose="020B0604030504040204" pitchFamily="50" charset="-128"/>
              <a:ea typeface="メイリオ" panose="020B0604030504040204" pitchFamily="50" charset="-128"/>
            </a:endParaRPr>
          </a:p>
          <a:p>
            <a:pPr marL="432000" lvl="1" eaLnBrk="0" fontAlgn="base" hangingPunct="0">
              <a:spcBef>
                <a:spcPts val="300"/>
              </a:spcBef>
              <a:spcAft>
                <a:spcPct val="0"/>
              </a:spcAft>
              <a:buClr>
                <a:srgbClr val="CC0000"/>
              </a:buClr>
            </a:pPr>
            <a:endParaRPr lang="en-US" altLang="ja-JP" sz="560" b="1" kern="0" dirty="0">
              <a:solidFill>
                <a:srgbClr val="000000"/>
              </a:solidFill>
              <a:latin typeface="メイリオ" panose="020B0604030504040204" pitchFamily="50" charset="-128"/>
              <a:ea typeface="メイリオ" panose="020B0604030504040204" pitchFamily="50" charset="-128"/>
            </a:endParaRPr>
          </a:p>
          <a:p>
            <a:pPr marL="432000" lvl="1" eaLnBrk="0" fontAlgn="base" hangingPunct="0">
              <a:spcBef>
                <a:spcPts val="300"/>
              </a:spcBef>
              <a:spcAft>
                <a:spcPct val="0"/>
              </a:spcAft>
              <a:buClr>
                <a:srgbClr val="CC0000"/>
              </a:buClr>
            </a:pPr>
            <a:r>
              <a:rPr lang="en-US" altLang="ja-JP" sz="1280" b="1" kern="0" noProof="1">
                <a:solidFill>
                  <a:srgbClr val="000000"/>
                </a:solidFill>
                <a:latin typeface="メイリオ" panose="020B0604030504040204" pitchFamily="50" charset="-128"/>
                <a:ea typeface="メイリオ" panose="020B0604030504040204" pitchFamily="50" charset="-128"/>
              </a:rPr>
              <a:t>2019: Add/Organize Categories (Simultaneously add OSS: 24)</a:t>
            </a:r>
          </a:p>
          <a:p>
            <a:pPr marL="978694" lvl="2" indent="-296466" eaLnBrk="0" fontAlgn="base" hangingPunct="0">
              <a:lnSpc>
                <a:spcPts val="1400"/>
              </a:lnSpc>
              <a:spcBef>
                <a:spcPts val="300"/>
              </a:spcBef>
              <a:spcAft>
                <a:spcPct val="0"/>
              </a:spcAft>
              <a:buClr>
                <a:srgbClr val="CC0000"/>
              </a:buClr>
              <a:buFont typeface="Wingdings" panose="05000000000000000000" pitchFamily="2" charset="2"/>
              <a:buChar char="l"/>
            </a:pPr>
            <a:r>
              <a:rPr lang="ja-JP" altLang="en-US" sz="960" u="sng" kern="0" noProof="1">
                <a:solidFill>
                  <a:schemeClr val="bg2">
                    <a:lumMod val="25000"/>
                  </a:schemeClr>
                </a:solidFill>
                <a:latin typeface="メイリオ" panose="020B0604030504040204" pitchFamily="50" charset="-128"/>
                <a:ea typeface="メイリオ" panose="020B0604030504040204" pitchFamily="50" charset="-128"/>
              </a:rPr>
              <a:t>Big Data Stream Processing (Categories changed from CEP/Composite Event Processing): </a:t>
            </a:r>
            <a:r>
              <a:rPr lang="en-US" altLang="ja-JP" sz="960" kern="0" noProof="1">
                <a:solidFill>
                  <a:schemeClr val="bg2">
                    <a:lumMod val="25000"/>
                  </a:schemeClr>
                </a:solidFill>
                <a:latin typeface="メイリオ" panose="020B0604030504040204" pitchFamily="50" charset="-128"/>
                <a:ea typeface="メイリオ" panose="020B0604030504040204" pitchFamily="50" charset="-128"/>
              </a:rPr>
              <a:t>Apache Flonk, Apache Spark Streaming added</a:t>
            </a:r>
            <a:endParaRPr lang="en-US" altLang="ja-JP" sz="960" kern="0" dirty="0">
              <a:solidFill>
                <a:schemeClr val="bg2">
                  <a:lumMod val="25000"/>
                </a:schemeClr>
              </a:solidFill>
              <a:latin typeface="メイリオ" panose="020B0604030504040204" pitchFamily="50" charset="-128"/>
              <a:ea typeface="メイリオ" panose="020B0604030504040204" pitchFamily="50" charset="-128"/>
            </a:endParaRPr>
          </a:p>
          <a:p>
            <a:pPr marL="978694" lvl="2" indent="-296466" eaLnBrk="0" fontAlgn="base" hangingPunct="0">
              <a:lnSpc>
                <a:spcPts val="1400"/>
              </a:lnSpc>
              <a:spcBef>
                <a:spcPts val="300"/>
              </a:spcBef>
              <a:spcAft>
                <a:spcPct val="0"/>
              </a:spcAft>
              <a:buClr>
                <a:srgbClr val="CC0000"/>
              </a:buClr>
              <a:buFont typeface="Wingdings" panose="05000000000000000000" pitchFamily="2" charset="2"/>
              <a:buChar char="l"/>
            </a:pPr>
            <a:r>
              <a:rPr lang="ja-JP" altLang="en-US" sz="960" u="sng" kern="0" noProof="1">
                <a:solidFill>
                  <a:schemeClr val="bg2">
                    <a:lumMod val="25000"/>
                  </a:schemeClr>
                </a:solidFill>
                <a:latin typeface="メイリオ" panose="020B0604030504040204" pitchFamily="50" charset="-128"/>
                <a:ea typeface="メイリオ" panose="020B0604030504040204" pitchFamily="50" charset="-128"/>
              </a:rPr>
              <a:t>Big Data Dashboard (Categories added): </a:t>
            </a:r>
            <a:r>
              <a:rPr lang="en-US" altLang="ja-JP" sz="960" kern="0" noProof="1">
                <a:solidFill>
                  <a:schemeClr val="bg2">
                    <a:lumMod val="25000"/>
                  </a:schemeClr>
                </a:solidFill>
                <a:latin typeface="メイリオ" panose="020B0604030504040204" pitchFamily="50" charset="-128"/>
                <a:ea typeface="メイリオ" panose="020B0604030504040204" pitchFamily="50" charset="-128"/>
              </a:rPr>
              <a:t>Grafana added</a:t>
            </a:r>
            <a:endParaRPr lang="en-US" altLang="ja-JP" sz="960" kern="0" dirty="0">
              <a:solidFill>
                <a:schemeClr val="bg2">
                  <a:lumMod val="25000"/>
                </a:schemeClr>
              </a:solidFill>
              <a:latin typeface="メイリオ" panose="020B0604030504040204" pitchFamily="50" charset="-128"/>
              <a:ea typeface="メイリオ" panose="020B0604030504040204" pitchFamily="50" charset="-128"/>
            </a:endParaRPr>
          </a:p>
          <a:p>
            <a:pPr marL="978694" lvl="2" indent="-296466" eaLnBrk="0" fontAlgn="base" hangingPunct="0">
              <a:lnSpc>
                <a:spcPts val="1400"/>
              </a:lnSpc>
              <a:spcBef>
                <a:spcPts val="300"/>
              </a:spcBef>
              <a:spcAft>
                <a:spcPct val="0"/>
              </a:spcAft>
              <a:buClr>
                <a:srgbClr val="CC0000"/>
              </a:buClr>
              <a:buFont typeface="Wingdings" panose="05000000000000000000" pitchFamily="2" charset="2"/>
              <a:buChar char="l"/>
            </a:pPr>
            <a:r>
              <a:rPr lang="ja-JP" altLang="en-US" sz="960" u="sng" kern="0" noProof="1">
                <a:solidFill>
                  <a:schemeClr val="bg2">
                    <a:lumMod val="25000"/>
                  </a:schemeClr>
                </a:solidFill>
                <a:latin typeface="メイリオ" panose="020B0604030504040204" pitchFamily="50" charset="-128"/>
                <a:ea typeface="メイリオ" panose="020B0604030504040204" pitchFamily="50" charset="-128"/>
              </a:rPr>
              <a:t>Big Data SQL Query Engine (Categories changed from semi-real-time queries): </a:t>
            </a:r>
            <a:r>
              <a:rPr lang="en-US" altLang="ja-JP" sz="960" kern="0" noProof="1">
                <a:solidFill>
                  <a:schemeClr val="bg2">
                    <a:lumMod val="25000"/>
                  </a:schemeClr>
                </a:solidFill>
                <a:latin typeface="メイリオ" panose="020B0604030504040204" pitchFamily="50" charset="-128"/>
                <a:ea typeface="メイリオ" panose="020B0604030504040204" pitchFamily="50" charset="-128"/>
              </a:rPr>
              <a:t>Apache Phoenix added</a:t>
            </a:r>
            <a:endParaRPr lang="en-US" altLang="ja-JP" sz="960" kern="0" dirty="0">
              <a:solidFill>
                <a:schemeClr val="bg2">
                  <a:lumMod val="25000"/>
                </a:schemeClr>
              </a:solidFill>
              <a:latin typeface="メイリオ" panose="020B0604030504040204" pitchFamily="50" charset="-128"/>
              <a:ea typeface="メイリオ" panose="020B0604030504040204" pitchFamily="50" charset="-128"/>
            </a:endParaRPr>
          </a:p>
          <a:p>
            <a:pPr marL="978694" lvl="2" indent="-296466" eaLnBrk="0" fontAlgn="base" hangingPunct="0">
              <a:lnSpc>
                <a:spcPts val="1400"/>
              </a:lnSpc>
              <a:spcBef>
                <a:spcPts val="300"/>
              </a:spcBef>
              <a:spcAft>
                <a:spcPct val="0"/>
              </a:spcAft>
              <a:buClr>
                <a:srgbClr val="CC0000"/>
              </a:buClr>
              <a:buFont typeface="Wingdings" panose="05000000000000000000" pitchFamily="2" charset="2"/>
              <a:buChar char="l"/>
            </a:pPr>
            <a:r>
              <a:rPr lang="ja-JP" altLang="en-US" sz="960" u="sng" kern="0" noProof="1">
                <a:solidFill>
                  <a:schemeClr val="bg2">
                    <a:lumMod val="25000"/>
                  </a:schemeClr>
                </a:solidFill>
                <a:latin typeface="メイリオ" panose="020B0604030504040204" pitchFamily="50" charset="-128"/>
                <a:ea typeface="メイリオ" panose="020B0604030504040204" pitchFamily="50" charset="-128"/>
              </a:rPr>
              <a:t>Big Data Data Serializers (Categories added): </a:t>
            </a:r>
            <a:r>
              <a:rPr lang="en-US" altLang="ja-JP" sz="960" kern="0" noProof="1">
                <a:solidFill>
                  <a:schemeClr val="bg2">
                    <a:lumMod val="25000"/>
                  </a:schemeClr>
                </a:solidFill>
                <a:latin typeface="メイリオ" panose="020B0604030504040204" pitchFamily="50" charset="-128"/>
                <a:ea typeface="メイリオ" panose="020B0604030504040204" pitchFamily="50" charset="-128"/>
              </a:rPr>
              <a:t>Apache Avro, Apache Parouet added</a:t>
            </a:r>
            <a:endParaRPr lang="en-US" altLang="ja-JP" sz="960" kern="0" dirty="0">
              <a:solidFill>
                <a:schemeClr val="bg2">
                  <a:lumMod val="25000"/>
                </a:schemeClr>
              </a:solidFill>
              <a:latin typeface="メイリオ" panose="020B0604030504040204" pitchFamily="50" charset="-128"/>
              <a:ea typeface="メイリオ" panose="020B0604030504040204" pitchFamily="50" charset="-128"/>
            </a:endParaRPr>
          </a:p>
          <a:p>
            <a:pPr marL="978694" lvl="2" indent="-296466" eaLnBrk="0" fontAlgn="base" hangingPunct="0">
              <a:lnSpc>
                <a:spcPts val="1400"/>
              </a:lnSpc>
              <a:spcBef>
                <a:spcPts val="300"/>
              </a:spcBef>
              <a:spcAft>
                <a:spcPct val="0"/>
              </a:spcAft>
              <a:buClr>
                <a:srgbClr val="CC0000"/>
              </a:buClr>
              <a:buFont typeface="Wingdings" panose="05000000000000000000" pitchFamily="2" charset="2"/>
              <a:buChar char="l"/>
            </a:pPr>
            <a:r>
              <a:rPr lang="ja-JP" altLang="en-US" sz="960" u="sng" kern="0" noProof="1">
                <a:solidFill>
                  <a:schemeClr val="bg2">
                    <a:lumMod val="25000"/>
                  </a:schemeClr>
                </a:solidFill>
                <a:latin typeface="メイリオ" panose="020B0604030504040204" pitchFamily="50" charset="-128"/>
                <a:ea typeface="メイリオ" panose="020B0604030504040204" pitchFamily="50" charset="-128"/>
              </a:rPr>
              <a:t>Big Data Workflow Scheduler (Categories added): </a:t>
            </a:r>
            <a:r>
              <a:rPr lang="en-US" altLang="ja-JP" sz="960" kern="0" noProof="1">
                <a:solidFill>
                  <a:schemeClr val="bg2">
                    <a:lumMod val="25000"/>
                  </a:schemeClr>
                </a:solidFill>
                <a:latin typeface="メイリオ" panose="020B0604030504040204" pitchFamily="50" charset="-128"/>
                <a:ea typeface="メイリオ" panose="020B0604030504040204" pitchFamily="50" charset="-128"/>
              </a:rPr>
              <a:t>Apache Airflow added</a:t>
            </a:r>
            <a:endParaRPr lang="en-US" altLang="ja-JP" sz="960" kern="0" dirty="0">
              <a:solidFill>
                <a:schemeClr val="bg2">
                  <a:lumMod val="25000"/>
                </a:schemeClr>
              </a:solidFill>
              <a:latin typeface="メイリオ" panose="020B0604030504040204" pitchFamily="50" charset="-128"/>
              <a:ea typeface="メイリオ" panose="020B0604030504040204" pitchFamily="50" charset="-128"/>
            </a:endParaRPr>
          </a:p>
          <a:p>
            <a:pPr marL="978694" lvl="2" indent="-296466" eaLnBrk="0" fontAlgn="base" hangingPunct="0">
              <a:lnSpc>
                <a:spcPts val="1400"/>
              </a:lnSpc>
              <a:spcBef>
                <a:spcPts val="300"/>
              </a:spcBef>
              <a:spcAft>
                <a:spcPct val="0"/>
              </a:spcAft>
              <a:buClr>
                <a:srgbClr val="CC0000"/>
              </a:buClr>
              <a:buFont typeface="Wingdings" panose="05000000000000000000" pitchFamily="2" charset="2"/>
              <a:buChar char="l"/>
            </a:pPr>
            <a:r>
              <a:rPr lang="ja-JP" altLang="en-US" sz="960" u="sng" kern="0" noProof="1">
                <a:solidFill>
                  <a:schemeClr val="bg2">
                    <a:lumMod val="25000"/>
                  </a:schemeClr>
                </a:solidFill>
                <a:latin typeface="メイリオ" panose="020B0604030504040204" pitchFamily="50" charset="-128"/>
                <a:ea typeface="メイリオ" panose="020B0604030504040204" pitchFamily="50" charset="-128"/>
              </a:rPr>
              <a:t>Big Data Messaging (Categories added): </a:t>
            </a:r>
            <a:r>
              <a:rPr lang="en-US" altLang="ja-JP" sz="960" kern="0" noProof="1">
                <a:solidFill>
                  <a:schemeClr val="bg2">
                    <a:lumMod val="25000"/>
                  </a:schemeClr>
                </a:solidFill>
                <a:latin typeface="メイリオ" panose="020B0604030504040204" pitchFamily="50" charset="-128"/>
                <a:ea typeface="メイリオ" panose="020B0604030504040204" pitchFamily="50" charset="-128"/>
              </a:rPr>
              <a:t>NATS, RabbitMQ added</a:t>
            </a:r>
            <a:endParaRPr lang="en-US" altLang="ja-JP" sz="960" kern="0" dirty="0">
              <a:solidFill>
                <a:schemeClr val="bg2">
                  <a:lumMod val="25000"/>
                </a:schemeClr>
              </a:solidFill>
              <a:latin typeface="メイリオ" panose="020B0604030504040204" pitchFamily="50" charset="-128"/>
              <a:ea typeface="メイリオ" panose="020B0604030504040204" pitchFamily="50" charset="-128"/>
            </a:endParaRPr>
          </a:p>
          <a:p>
            <a:pPr marL="978694" lvl="2" indent="-296466" eaLnBrk="0" fontAlgn="base" hangingPunct="0">
              <a:lnSpc>
                <a:spcPts val="1400"/>
              </a:lnSpc>
              <a:spcBef>
                <a:spcPts val="300"/>
              </a:spcBef>
              <a:spcAft>
                <a:spcPct val="0"/>
              </a:spcAft>
              <a:buClr>
                <a:srgbClr val="CC0000"/>
              </a:buClr>
              <a:buFont typeface="Wingdings" panose="05000000000000000000" pitchFamily="2" charset="2"/>
              <a:buChar char="l"/>
            </a:pPr>
            <a:r>
              <a:rPr lang="ja-JP" altLang="en-US" sz="960" u="sng" kern="0" noProof="1">
                <a:solidFill>
                  <a:schemeClr val="bg2">
                    <a:lumMod val="25000"/>
                  </a:schemeClr>
                </a:solidFill>
                <a:latin typeface="メイリオ" panose="020B0604030504040204" pitchFamily="50" charset="-128"/>
                <a:ea typeface="メイリオ" panose="020B0604030504040204" pitchFamily="50" charset="-128"/>
              </a:rPr>
              <a:t>Big data and operations management (category added): </a:t>
            </a:r>
            <a:r>
              <a:rPr lang="en-US" altLang="ja-JP" sz="960" kern="0" noProof="1">
                <a:solidFill>
                  <a:schemeClr val="bg2">
                    <a:lumMod val="25000"/>
                  </a:schemeClr>
                </a:solidFill>
                <a:latin typeface="メイリオ" panose="020B0604030504040204" pitchFamily="50" charset="-128"/>
                <a:ea typeface="メイリオ" panose="020B0604030504040204" pitchFamily="50" charset="-128"/>
              </a:rPr>
              <a:t>Apache Ambari, Apache Atlas, Apache Knox, Apache Ranger, Apache Sentry</a:t>
            </a:r>
            <a:endParaRPr lang="en-US" altLang="ja-JP" sz="960" kern="0" dirty="0">
              <a:solidFill>
                <a:schemeClr val="bg2">
                  <a:lumMod val="25000"/>
                </a:schemeClr>
              </a:solidFill>
              <a:latin typeface="メイリオ" panose="020B0604030504040204" pitchFamily="50" charset="-128"/>
              <a:ea typeface="メイリオ" panose="020B0604030504040204" pitchFamily="50" charset="-128"/>
            </a:endParaRPr>
          </a:p>
          <a:p>
            <a:pPr marL="978694" lvl="2" indent="-296466" eaLnBrk="0" fontAlgn="base" hangingPunct="0">
              <a:lnSpc>
                <a:spcPts val="1400"/>
              </a:lnSpc>
              <a:spcBef>
                <a:spcPts val="300"/>
              </a:spcBef>
              <a:spcAft>
                <a:spcPct val="0"/>
              </a:spcAft>
              <a:buClr>
                <a:srgbClr val="CC0000"/>
              </a:buClr>
              <a:buFont typeface="Wingdings" panose="05000000000000000000" pitchFamily="2" charset="2"/>
              <a:buChar char="l"/>
            </a:pPr>
            <a:r>
              <a:rPr lang="ja-JP" altLang="en-US" sz="960" kern="0" noProof="1">
                <a:solidFill>
                  <a:schemeClr val="bg2">
                    <a:lumMod val="25000"/>
                  </a:schemeClr>
                </a:solidFill>
                <a:latin typeface="メイリオ" panose="020B0604030504040204" pitchFamily="50" charset="-128"/>
                <a:ea typeface="メイリオ" panose="020B0604030504040204" pitchFamily="50" charset="-128"/>
              </a:rPr>
              <a:t>Others: Apache Zeppelin, Jupyter Notebook (big data and data analytics), Elastic Beats (big data and search engine)</a:t>
            </a:r>
          </a:p>
          <a:p>
            <a:pPr marL="978694" lvl="2" indent="-296466" eaLnBrk="0" fontAlgn="base" hangingPunct="0">
              <a:spcBef>
                <a:spcPts val="100"/>
              </a:spcBef>
              <a:spcAft>
                <a:spcPct val="0"/>
              </a:spcAft>
              <a:buClr>
                <a:srgbClr val="CC0000"/>
              </a:buClr>
              <a:buFont typeface="Wingdings" panose="05000000000000000000" pitchFamily="2" charset="2"/>
              <a:buChar char="l"/>
            </a:pPr>
            <a:r>
              <a:rPr lang="en-US" altLang="ja-JP" sz="960" u="sng" kern="0" noProof="1">
                <a:solidFill>
                  <a:schemeClr val="bg2">
                    <a:lumMod val="25000"/>
                  </a:schemeClr>
                </a:solidFill>
                <a:latin typeface="メイリオ" panose="020B0604030504040204" pitchFamily="50" charset="-128"/>
                <a:ea typeface="メイリオ" panose="020B0604030504040204" pitchFamily="50" charset="-128"/>
              </a:rPr>
              <a:t>AI and machine learning (separate AI categories): Apache Spark MLIB, CoreML added</a:t>
            </a:r>
            <a:endParaRPr lang="en-US" altLang="ja-JP" sz="960" kern="0" dirty="0">
              <a:solidFill>
                <a:schemeClr val="bg2">
                  <a:lumMod val="25000"/>
                </a:schemeClr>
              </a:solidFill>
              <a:latin typeface="メイリオ" panose="020B0604030504040204" pitchFamily="50" charset="-128"/>
              <a:ea typeface="メイリオ" panose="020B0604030504040204" pitchFamily="50" charset="-128"/>
            </a:endParaRPr>
          </a:p>
          <a:p>
            <a:pPr marL="978694" lvl="2" indent="-296466" eaLnBrk="0" fontAlgn="base" hangingPunct="0">
              <a:spcBef>
                <a:spcPts val="100"/>
              </a:spcBef>
              <a:spcAft>
                <a:spcPct val="0"/>
              </a:spcAft>
              <a:buClr>
                <a:srgbClr val="CC0000"/>
              </a:buClr>
              <a:buFont typeface="Wingdings" panose="05000000000000000000" pitchFamily="2" charset="2"/>
              <a:buChar char="l"/>
            </a:pPr>
            <a:r>
              <a:rPr lang="en-US" altLang="ja-JP" sz="960" u="sng" kern="0" noProof="1">
                <a:solidFill>
                  <a:schemeClr val="bg2">
                    <a:lumMod val="25000"/>
                  </a:schemeClr>
                </a:solidFill>
                <a:latin typeface="メイリオ" panose="020B0604030504040204" pitchFamily="50" charset="-128"/>
                <a:ea typeface="メイリオ" panose="020B0604030504040204" pitchFamily="50" charset="-128"/>
              </a:rPr>
              <a:t>AI and deep learning framework (changed from deep learning) Apache MXNet, Caffe2, Neon, Paddle, Pytorch added</a:t>
            </a:r>
            <a:endParaRPr lang="en-US" altLang="ja-JP" sz="960" kern="0" dirty="0">
              <a:solidFill>
                <a:schemeClr val="bg2">
                  <a:lumMod val="25000"/>
                </a:schemeClr>
              </a:solidFill>
              <a:latin typeface="メイリオ" panose="020B0604030504040204" pitchFamily="50" charset="-128"/>
              <a:ea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33</a:t>
            </a:fld>
            <a:endParaRPr lang="en-US" altLang="ja-JP"/>
          </a:p>
        </p:txBody>
      </p:sp>
      <p:sp>
        <p:nvSpPr>
          <p:cNvPr id="5" name="タイトル 4"/>
          <p:cNvSpPr>
            <a:spLocks noGrp="1"/>
          </p:cNvSpPr>
          <p:nvPr>
            <p:ph type="title"/>
          </p:nvPr>
        </p:nvSpPr>
        <p:spPr/>
        <p:txBody>
          <a:bodyPr/>
          <a:lstStyle/>
          <a:p>
            <a:r>
              <a:rPr lang="en-US" altLang="zh-TW" noProof="1"/>
              <a:t>2018 to 2019 OSS bird's-eye view</a:t>
            </a:r>
            <a:endParaRPr kumimoji="1" lang="ja-JP" altLang="en-US" dirty="0"/>
          </a:p>
        </p:txBody>
      </p:sp>
    </p:spTree>
    <p:extLst>
      <p:ext uri="{BB962C8B-B14F-4D97-AF65-F5344CB8AC3E}">
        <p14:creationId xmlns:p14="http://schemas.microsoft.com/office/powerpoint/2010/main" val="39094001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コンテンツ プレースホルダー 5"/>
          <p:cNvSpPr>
            <a:spLocks noGrp="1"/>
          </p:cNvSpPr>
          <p:nvPr>
            <p:ph idx="1"/>
          </p:nvPr>
        </p:nvSpPr>
        <p:spPr>
          <a:xfrm>
            <a:off x="194048" y="1447819"/>
            <a:ext cx="9807713" cy="2051708"/>
          </a:xfrm>
        </p:spPr>
        <p:txBody>
          <a:bodyPr/>
          <a:lstStyle/>
          <a:p>
            <a:pPr marL="514350" indent="-514350">
              <a:buFont typeface="+mj-ea"/>
              <a:buAutoNum type="circleNumDbPlain" startAt="3"/>
            </a:pPr>
            <a:r>
              <a:rPr lang="en-US" altLang="ja-JP" noProof="1"/>
              <a:t>2018: Database Space Independence and Updates</a:t>
            </a:r>
            <a:endParaRPr lang="en-US" altLang="ja-JP" dirty="0"/>
          </a:p>
          <a:p>
            <a:pPr lvl="2"/>
            <a:r>
              <a:rPr lang="ja-JP" altLang="en-US" noProof="1"/>
              <a:t>Separate Categories into "Web/AP Server" and "Database"</a:t>
            </a:r>
            <a:endParaRPr lang="en-US" altLang="ja-JP" dirty="0"/>
          </a:p>
          <a:p>
            <a:pPr lvl="2"/>
            <a:r>
              <a:rPr lang="en-US" altLang="ja-JP" noProof="1"/>
              <a:t>Break down NoSQL-like Categories</a:t>
            </a:r>
            <a:endParaRPr lang="en-US" altLang="ja-JP" dirty="0"/>
          </a:p>
          <a:p>
            <a:pPr lvl="2"/>
            <a:r>
              <a:rPr lang="en-US" altLang="ja-JP" noProof="1"/>
              <a:t>OSS review: Berkeley DB (database RDBMS) added, pgAdmin (database RDBMS) added
DB Admin) removed, phpPgAdmin (database DB Admin) removed</a:t>
            </a:r>
            <a:br>
              <a:rPr lang="en-US" altLang="ja-JP"/>
            </a:br>
            <a:endParaRPr lang="en-US" altLang="ja-JP"/>
          </a:p>
          <a:p>
            <a:pPr lvl="2"/>
            <a:endParaRPr lang="en-US" altLang="ja-JP" dirty="0"/>
          </a:p>
          <a:p>
            <a:pPr marL="471487" lvl="1" indent="0">
              <a:buNone/>
            </a:pPr>
            <a:endParaRPr lang="en-US" altLang="ja-JP" sz="1440" dirty="0"/>
          </a:p>
          <a:p>
            <a:pPr marL="471487" lvl="1" indent="0">
              <a:buNone/>
            </a:pPr>
            <a:endParaRPr lang="en-US" altLang="ja-JP" sz="1440" dirty="0"/>
          </a:p>
          <a:p>
            <a:pPr marL="909637" lvl="2" indent="0">
              <a:buNone/>
            </a:pPr>
            <a:br>
              <a:rPr lang="en-US" altLang="ja-JP"/>
            </a:br>
            <a:endParaRPr lang="en-US" altLang="ja-JP" dirty="0"/>
          </a:p>
        </p:txBody>
      </p:sp>
      <p:sp>
        <p:nvSpPr>
          <p:cNvPr id="5" name="タイトル 4"/>
          <p:cNvSpPr>
            <a:spLocks noGrp="1"/>
          </p:cNvSpPr>
          <p:nvPr>
            <p:ph type="title"/>
          </p:nvPr>
        </p:nvSpPr>
        <p:spPr/>
        <p:txBody>
          <a:bodyPr/>
          <a:lstStyle/>
          <a:p>
            <a:r>
              <a:rPr lang="en-US" altLang="zh-TW" noProof="1"/>
              <a:t>2018 to 2019 OSS bird's-eye view</a:t>
            </a:r>
            <a:endParaRPr kumimoji="1" lang="ja-JP" altLang="en-US" dirty="0"/>
          </a:p>
        </p:txBody>
      </p:sp>
      <p:pic>
        <p:nvPicPr>
          <p:cNvPr id="3" name="図 2"/>
          <p:cNvPicPr>
            <a:picLocks noChangeAspect="1"/>
          </p:cNvPicPr>
          <p:nvPr/>
        </p:nvPicPr>
        <p:blipFill>
          <a:blip r:embed="rId2"/>
          <a:stretch>
            <a:fillRect/>
          </a:stretch>
        </p:blipFill>
        <p:spPr>
          <a:xfrm>
            <a:off x="8706687" y="500765"/>
            <a:ext cx="2801895" cy="4217457"/>
          </a:xfrm>
          <a:prstGeom prst="rect">
            <a:avLst/>
          </a:prstGeom>
        </p:spPr>
      </p:pic>
      <p:sp>
        <p:nvSpPr>
          <p:cNvPr id="7" name="正方形/長方形 6"/>
          <p:cNvSpPr/>
          <p:nvPr/>
        </p:nvSpPr>
        <p:spPr>
          <a:xfrm>
            <a:off x="164305" y="4814888"/>
            <a:ext cx="8736807" cy="1225977"/>
          </a:xfrm>
          <a:prstGeom prst="rect">
            <a:avLst/>
          </a:prstGeom>
        </p:spPr>
        <p:txBody>
          <a:bodyPr wrap="square">
            <a:spAutoFit/>
          </a:bodyPr>
          <a:lstStyle/>
          <a:p>
            <a:pPr marL="514350" lvl="0" indent="-514350" eaLnBrk="0" fontAlgn="base" hangingPunct="0">
              <a:spcAft>
                <a:spcPct val="0"/>
              </a:spcAft>
              <a:buClr>
                <a:srgbClr val="CC0000"/>
              </a:buClr>
              <a:buFont typeface="+mj-ea"/>
              <a:buAutoNum type="circleNumDbPlain" startAt="4"/>
            </a:pPr>
            <a:r>
              <a:rPr lang="en-US" altLang="ja-JP" sz="1600" kern="0" noProof="1">
                <a:solidFill>
                  <a:srgbClr val="000000"/>
                </a:solidFill>
                <a:latin typeface="メイリオ" panose="020B0604030504040204" pitchFamily="50" charset="-128"/>
                <a:ea typeface="メイリオ" panose="020B0604030504040204" pitchFamily="50" charset="-128"/>
              </a:rPr>
              <a:t>2019: "IoT" and "blockchain" as </a:t>
            </a:r>
            <a:r>
              <a:rPr lang="en-US" altLang="ja-JP" sz="1600" u="sng" kern="0" noProof="1">
                <a:solidFill>
                  <a:srgbClr val="000000"/>
                </a:solidFill>
                <a:latin typeface="メイリオ" panose="020B0604030504040204" pitchFamily="50" charset="-128"/>
                <a:ea typeface="メイリオ" panose="020B0604030504040204" pitchFamily="50" charset="-128"/>
              </a:rPr>
              <a:t>new areas expand and penetrate</a:t>
            </a:r>
            <a:br>
              <a:rPr lang="en-US" altLang="ja-JP" sz="1600" kern="0">
                <a:solidFill>
                  <a:srgbClr val="000000"/>
                </a:solidFill>
                <a:latin typeface="メイリオ" panose="020B0604030504040204" pitchFamily="50" charset="-128"/>
                <a:ea typeface="メイリオ" panose="020B0604030504040204" pitchFamily="50" charset="-128"/>
              </a:rPr>
            </a:br>
            <a:r>
              <a:rPr lang="en-US" altLang="ja-JP" sz="1600" kern="0" noProof="1">
                <a:solidFill>
                  <a:srgbClr val="000000"/>
                </a:solidFill>
                <a:latin typeface="メイリオ" panose="020B0604030504040204" pitchFamily="50" charset="-128"/>
                <a:ea typeface="メイリオ" panose="020B0604030504040204" pitchFamily="50" charset="-128"/>
              </a:rPr>
              <a:t>New categories of, OSS added</a:t>
            </a:r>
            <a:endParaRPr lang="en-US" altLang="ja-JP" sz="1620" kern="0" dirty="0">
              <a:solidFill>
                <a:srgbClr val="000000"/>
              </a:solidFill>
              <a:latin typeface="メイリオ" panose="020B0604030504040204" pitchFamily="50" charset="-128"/>
              <a:ea typeface="メイリオ" panose="020B0604030504040204" pitchFamily="50" charset="-128"/>
            </a:endParaRPr>
          </a:p>
          <a:p>
            <a:pPr marL="978694" lvl="2" indent="-296466" eaLnBrk="0" fontAlgn="base" hangingPunct="0">
              <a:spcBef>
                <a:spcPts val="100"/>
              </a:spcBef>
              <a:spcAft>
                <a:spcPct val="0"/>
              </a:spcAft>
              <a:buClr>
                <a:srgbClr val="CC0000"/>
              </a:buClr>
              <a:buFont typeface="Wingdings" panose="05000000000000000000" pitchFamily="2" charset="2"/>
              <a:buChar char="l"/>
            </a:pPr>
            <a:r>
              <a:rPr lang="en-US" altLang="ja-JP" sz="1280" u="sng" kern="0" noProof="1">
                <a:solidFill>
                  <a:srgbClr val="000000"/>
                </a:solidFill>
                <a:latin typeface="メイリオ" panose="020B0604030504040204" pitchFamily="50" charset="-128"/>
                <a:ea typeface="メイリオ" panose="020B0604030504040204" pitchFamily="50" charset="-128"/>
              </a:rPr>
              <a:t>IoT (add categories): </a:t>
            </a:r>
            <a:r>
              <a:rPr lang="en-US" altLang="ja-JP" sz="960" kern="0" noProof="1">
                <a:solidFill>
                  <a:srgbClr val="000000"/>
                </a:solidFill>
                <a:latin typeface="メイリオ" panose="020B0604030504040204" pitchFamily="50" charset="-128"/>
                <a:ea typeface="メイリオ" panose="020B0604030504040204" pitchFamily="50" charset="-128"/>
              </a:rPr>
              <a:t>Espruino, KNIME, Node-RED added</a:t>
            </a:r>
            <a:endParaRPr lang="en-US" altLang="ja-JP" sz="960" kern="0" dirty="0">
              <a:solidFill>
                <a:srgbClr val="000000"/>
              </a:solidFill>
              <a:latin typeface="メイリオ" panose="020B0604030504040204" pitchFamily="50" charset="-128"/>
              <a:ea typeface="メイリオ" panose="020B0604030504040204" pitchFamily="50" charset="-128"/>
            </a:endParaRPr>
          </a:p>
          <a:p>
            <a:pPr marL="978694" lvl="2" indent="-296466" eaLnBrk="0" fontAlgn="base" hangingPunct="0">
              <a:spcBef>
                <a:spcPts val="100"/>
              </a:spcBef>
              <a:spcAft>
                <a:spcPct val="0"/>
              </a:spcAft>
              <a:buClr>
                <a:srgbClr val="CC0000"/>
              </a:buClr>
              <a:buFont typeface="Wingdings" panose="05000000000000000000" pitchFamily="2" charset="2"/>
              <a:buChar char="l"/>
            </a:pPr>
            <a:r>
              <a:rPr lang="ja-JP" altLang="en-US" sz="1280" u="sng" kern="0" noProof="1">
                <a:solidFill>
                  <a:srgbClr val="000000"/>
                </a:solidFill>
                <a:latin typeface="メイリオ" panose="020B0604030504040204" pitchFamily="50" charset="-128"/>
                <a:ea typeface="メイリオ" panose="020B0604030504040204" pitchFamily="50" charset="-128"/>
              </a:rPr>
              <a:t>Blockchain (add categories): </a:t>
            </a:r>
            <a:r>
              <a:rPr lang="en-US" altLang="ja-JP" sz="960" kern="0" noProof="1">
                <a:solidFill>
                  <a:srgbClr val="000000"/>
                </a:solidFill>
                <a:latin typeface="メイリオ" panose="020B0604030504040204" pitchFamily="50" charset="-128"/>
                <a:ea typeface="メイリオ" panose="020B0604030504040204" pitchFamily="50" charset="-128"/>
              </a:rPr>
              <a:t>Bitcoin, Ethereum, Hyperledger fabric added</a:t>
            </a:r>
            <a:endParaRPr lang="en-US" altLang="ja-JP" sz="960" kern="0" dirty="0">
              <a:solidFill>
                <a:srgbClr val="000000"/>
              </a:solidFill>
              <a:latin typeface="メイリオ" panose="020B0604030504040204" pitchFamily="50" charset="-128"/>
              <a:ea typeface="メイリオ" panose="020B0604030504040204" pitchFamily="50" charset="-128"/>
            </a:endParaRPr>
          </a:p>
        </p:txBody>
      </p:sp>
      <p:sp>
        <p:nvSpPr>
          <p:cNvPr id="285" name="Freeform 6"/>
          <p:cNvSpPr>
            <a:spLocks noChangeArrowheads="1"/>
          </p:cNvSpPr>
          <p:nvPr/>
        </p:nvSpPr>
        <p:spPr bwMode="auto">
          <a:xfrm>
            <a:off x="8794186" y="5383566"/>
            <a:ext cx="1299277" cy="692069"/>
          </a:xfrm>
          <a:custGeom>
            <a:avLst/>
            <a:gdLst>
              <a:gd name="T0" fmla="*/ 2735 w 2736"/>
              <a:gd name="T1" fmla="*/ 4819 h 4820"/>
              <a:gd name="T2" fmla="*/ 0 w 2736"/>
              <a:gd name="T3" fmla="*/ 4819 h 4820"/>
              <a:gd name="T4" fmla="*/ 0 w 2736"/>
              <a:gd name="T5" fmla="*/ 0 h 4820"/>
              <a:gd name="T6" fmla="*/ 2735 w 2736"/>
              <a:gd name="T7" fmla="*/ 0 h 4820"/>
              <a:gd name="T8" fmla="*/ 2735 w 2736"/>
              <a:gd name="T9" fmla="*/ 4819 h 4820"/>
            </a:gdLst>
            <a:ahLst/>
            <a:cxnLst>
              <a:cxn ang="0">
                <a:pos x="T0" y="T1"/>
              </a:cxn>
              <a:cxn ang="0">
                <a:pos x="T2" y="T3"/>
              </a:cxn>
              <a:cxn ang="0">
                <a:pos x="T4" y="T5"/>
              </a:cxn>
              <a:cxn ang="0">
                <a:pos x="T6" y="T7"/>
              </a:cxn>
              <a:cxn ang="0">
                <a:pos x="T8" y="T9"/>
              </a:cxn>
            </a:cxnLst>
            <a:rect l="0" t="0" r="r" b="b"/>
            <a:pathLst>
              <a:path w="2736" h="4820">
                <a:moveTo>
                  <a:pt x="2735" y="4819"/>
                </a:moveTo>
                <a:lnTo>
                  <a:pt x="0" y="4819"/>
                </a:lnTo>
                <a:lnTo>
                  <a:pt x="0" y="0"/>
                </a:lnTo>
                <a:lnTo>
                  <a:pt x="2735" y="0"/>
                </a:lnTo>
                <a:lnTo>
                  <a:pt x="2735" y="4819"/>
                </a:lnTo>
              </a:path>
            </a:pathLst>
          </a:custGeom>
          <a:solidFill>
            <a:srgbClr val="D5D4C9"/>
          </a:solidFill>
          <a:ln w="9525" cap="flat">
            <a:solidFill>
              <a:schemeClr val="tx1"/>
            </a:solidFill>
            <a:round/>
            <a:headEnd/>
            <a:tailEnd/>
          </a:ln>
          <a:effectLst/>
        </p:spPr>
        <p:txBody>
          <a:bodyPr wrap="none" lIns="116120" tIns="58060" rIns="116120" bIns="58060" anchor="t"/>
          <a:lstStyle/>
          <a:p>
            <a:r>
              <a:rPr lang="en-US" altLang="ja-JP" sz="640" noProof="1">
                <a:latin typeface="Meiryo UI" panose="020B0604030504040204" pitchFamily="50" charset="-128"/>
                <a:ea typeface="Meiryo UI" panose="020B0604030504040204" pitchFamily="50" charset="-128"/>
                <a:cs typeface="Meiryo UI" panose="020B0604030504040204" pitchFamily="50" charset="-128"/>
              </a:rPr>
              <a:t>IoT</a:t>
            </a:r>
            <a:endParaRPr lang="ja-JP" altLang="en-US" sz="64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86" name="正方形/長方形 285"/>
          <p:cNvSpPr/>
          <p:nvPr/>
        </p:nvSpPr>
        <p:spPr bwMode="gray">
          <a:xfrm>
            <a:off x="8833019" y="5586272"/>
            <a:ext cx="1210583" cy="438937"/>
          </a:xfrm>
          <a:prstGeom prst="rect">
            <a:avLst/>
          </a:prstGeom>
          <a:solidFill>
            <a:schemeClr val="bg1"/>
          </a:solidFill>
          <a:ln w="9525">
            <a:solidFill>
              <a:schemeClr val="tx1"/>
            </a:solidFill>
            <a:miter lim="800000"/>
            <a:headEnd/>
            <a:tailEnd/>
          </a:ln>
        </p:spPr>
        <p:txBody>
          <a:bodyPr lIns="36000" rIns="36000" anchor="t"/>
          <a:lstStyle/>
          <a:p>
            <a:pPr algn="l" fontAlgn="auto">
              <a:spcBef>
                <a:spcPts val="0"/>
              </a:spcBef>
              <a:spcAft>
                <a:spcPts val="0"/>
              </a:spcAft>
              <a:buClrTx/>
              <a:buSzTx/>
            </a:pPr>
            <a:r>
              <a:rPr kumimoji="0" lang="en-US" altLang="ja-JP" sz="640" kern="0" noProof="1">
                <a:latin typeface="Meiryo UI" pitchFamily="50" charset="-128"/>
                <a:ea typeface="Meiryo UI" pitchFamily="50" charset="-128"/>
                <a:cs typeface="Meiryo UI" pitchFamily="50" charset="-128"/>
                <a:hlinkClick r:id="rId3"/>
              </a:rPr>
              <a:t>Espruino</a:t>
            </a:r>
            <a:endParaRPr kumimoji="0" lang="en-US" altLang="ja-JP" sz="640" kern="0" dirty="0">
              <a:latin typeface="Meiryo UI" pitchFamily="50" charset="-128"/>
              <a:ea typeface="Meiryo UI" pitchFamily="50" charset="-128"/>
              <a:cs typeface="Meiryo UI" pitchFamily="50" charset="-128"/>
            </a:endParaRPr>
          </a:p>
          <a:p>
            <a:pPr algn="l" fontAlgn="auto">
              <a:spcBef>
                <a:spcPts val="0"/>
              </a:spcBef>
              <a:spcAft>
                <a:spcPts val="0"/>
              </a:spcAft>
              <a:buClrTx/>
              <a:buSzTx/>
            </a:pPr>
            <a:r>
              <a:rPr kumimoji="0" lang="en-US" altLang="ja-JP" sz="640" kern="0" noProof="1">
                <a:latin typeface="Meiryo UI" pitchFamily="50" charset="-128"/>
                <a:ea typeface="Meiryo UI" pitchFamily="50" charset="-128"/>
                <a:cs typeface="Meiryo UI" pitchFamily="50" charset="-128"/>
                <a:hlinkClick r:id="rId4"/>
              </a:rPr>
              <a:t>KNIME</a:t>
            </a:r>
            <a:endParaRPr kumimoji="0" lang="en-US" altLang="ja-JP" sz="640" kern="0" dirty="0">
              <a:latin typeface="Meiryo UI" pitchFamily="50" charset="-128"/>
              <a:ea typeface="Meiryo UI" pitchFamily="50" charset="-128"/>
              <a:cs typeface="Meiryo UI" pitchFamily="50" charset="-128"/>
            </a:endParaRPr>
          </a:p>
          <a:p>
            <a:pPr algn="l" fontAlgn="auto">
              <a:spcBef>
                <a:spcPts val="0"/>
              </a:spcBef>
              <a:spcAft>
                <a:spcPts val="0"/>
              </a:spcAft>
              <a:buClrTx/>
              <a:buSzTx/>
            </a:pPr>
            <a:r>
              <a:rPr kumimoji="0" lang="en-US" altLang="ja-JP" sz="640" kern="0">
                <a:latin typeface="Meiryo UI" pitchFamily="50" charset="-128"/>
                <a:ea typeface="Meiryo UI" pitchFamily="50" charset="-128"/>
                <a:cs typeface="Meiryo UI" pitchFamily="50" charset="-128"/>
              </a:rPr>
              <a:t>  </a:t>
            </a:r>
            <a:r>
              <a:rPr kumimoji="0" lang="en-US" altLang="ja-JP" sz="640" kern="0" noProof="1">
                <a:latin typeface="Meiryo UI" pitchFamily="50" charset="-128"/>
                <a:ea typeface="Meiryo UI" pitchFamily="50" charset="-128"/>
                <a:cs typeface="Meiryo UI" pitchFamily="50" charset="-128"/>
                <a:hlinkClick r:id="rId5"/>
              </a:rPr>
              <a:t>Node-RED (</a:t>
            </a:r>
            <a:r>
              <a:rPr kumimoji="0" lang="en-US" altLang="ja-JP" sz="640" b="1" kern="0" noProof="1">
                <a:latin typeface="HGP創英角ﾎﾟｯﾌﾟ体" panose="040B0A00000000000000" pitchFamily="50" charset="-128"/>
                <a:ea typeface="HGP創英角ﾎﾟｯﾌﾟ体" panose="040B0A00000000000000" pitchFamily="50" charset="-128"/>
                <a:cs typeface="Meiryo UI" pitchFamily="50" charset="-128"/>
                <a:hlinkClick r:id="rId6"/>
              </a:rPr>
              <a:t>JP)</a:t>
            </a:r>
            <a:endParaRPr kumimoji="0" lang="en-US" altLang="ja-JP" sz="640" kern="0" dirty="0">
              <a:latin typeface="Meiryo UI" pitchFamily="50" charset="-128"/>
              <a:ea typeface="Meiryo UI" pitchFamily="50" charset="-128"/>
              <a:cs typeface="Meiryo UI" pitchFamily="50" charset="-128"/>
            </a:endParaRPr>
          </a:p>
        </p:txBody>
      </p:sp>
      <p:sp>
        <p:nvSpPr>
          <p:cNvPr id="287" name="Freeform 6"/>
          <p:cNvSpPr>
            <a:spLocks noChangeArrowheads="1"/>
          </p:cNvSpPr>
          <p:nvPr/>
        </p:nvSpPr>
        <p:spPr bwMode="auto">
          <a:xfrm>
            <a:off x="10123205" y="5383566"/>
            <a:ext cx="1300587" cy="691523"/>
          </a:xfrm>
          <a:custGeom>
            <a:avLst/>
            <a:gdLst>
              <a:gd name="T0" fmla="*/ 2735 w 2736"/>
              <a:gd name="T1" fmla="*/ 4819 h 4820"/>
              <a:gd name="T2" fmla="*/ 0 w 2736"/>
              <a:gd name="T3" fmla="*/ 4819 h 4820"/>
              <a:gd name="T4" fmla="*/ 0 w 2736"/>
              <a:gd name="T5" fmla="*/ 0 h 4820"/>
              <a:gd name="T6" fmla="*/ 2735 w 2736"/>
              <a:gd name="T7" fmla="*/ 0 h 4820"/>
              <a:gd name="T8" fmla="*/ 2735 w 2736"/>
              <a:gd name="T9" fmla="*/ 4819 h 4820"/>
            </a:gdLst>
            <a:ahLst/>
            <a:cxnLst>
              <a:cxn ang="0">
                <a:pos x="T0" y="T1"/>
              </a:cxn>
              <a:cxn ang="0">
                <a:pos x="T2" y="T3"/>
              </a:cxn>
              <a:cxn ang="0">
                <a:pos x="T4" y="T5"/>
              </a:cxn>
              <a:cxn ang="0">
                <a:pos x="T6" y="T7"/>
              </a:cxn>
              <a:cxn ang="0">
                <a:pos x="T8" y="T9"/>
              </a:cxn>
            </a:cxnLst>
            <a:rect l="0" t="0" r="r" b="b"/>
            <a:pathLst>
              <a:path w="2736" h="4820">
                <a:moveTo>
                  <a:pt x="2735" y="4819"/>
                </a:moveTo>
                <a:lnTo>
                  <a:pt x="0" y="4819"/>
                </a:lnTo>
                <a:lnTo>
                  <a:pt x="0" y="0"/>
                </a:lnTo>
                <a:lnTo>
                  <a:pt x="2735" y="0"/>
                </a:lnTo>
                <a:lnTo>
                  <a:pt x="2735" y="4819"/>
                </a:lnTo>
              </a:path>
            </a:pathLst>
          </a:custGeom>
          <a:solidFill>
            <a:srgbClr val="E7D9D9"/>
          </a:solidFill>
          <a:ln w="9525" cap="flat">
            <a:solidFill>
              <a:schemeClr val="tx1"/>
            </a:solidFill>
            <a:round/>
            <a:headEnd/>
            <a:tailEnd/>
          </a:ln>
          <a:effectLst/>
        </p:spPr>
        <p:txBody>
          <a:bodyPr wrap="none" lIns="116120" tIns="58060" rIns="116120" bIns="58060" anchor="t"/>
          <a:lstStyle/>
          <a:p>
            <a:r>
              <a:rPr lang="ja-JP" altLang="en-US" sz="640" noProof="1">
                <a:latin typeface="Meiryo UI" panose="020B0604030504040204" pitchFamily="50" charset="-128"/>
                <a:ea typeface="Meiryo UI" panose="020B0604030504040204" pitchFamily="50" charset="-128"/>
                <a:cs typeface="Meiryo UI" panose="020B0604030504040204" pitchFamily="50" charset="-128"/>
              </a:rPr>
              <a:t>Blockchain</a:t>
            </a:r>
          </a:p>
        </p:txBody>
      </p:sp>
      <p:sp>
        <p:nvSpPr>
          <p:cNvPr id="288" name="正方形/長方形 287"/>
          <p:cNvSpPr/>
          <p:nvPr/>
        </p:nvSpPr>
        <p:spPr bwMode="gray">
          <a:xfrm>
            <a:off x="10159081" y="5584739"/>
            <a:ext cx="1233134" cy="442001"/>
          </a:xfrm>
          <a:prstGeom prst="rect">
            <a:avLst/>
          </a:prstGeom>
          <a:solidFill>
            <a:schemeClr val="bg1"/>
          </a:solidFill>
          <a:ln w="9525">
            <a:solidFill>
              <a:schemeClr val="tx1"/>
            </a:solidFill>
            <a:miter lim="800000"/>
            <a:headEnd/>
            <a:tailEnd/>
          </a:ln>
        </p:spPr>
        <p:txBody>
          <a:bodyPr lIns="36000" rIns="36000" anchor="t"/>
          <a:lstStyle/>
          <a:p>
            <a:pPr algn="l" fontAlgn="auto">
              <a:spcBef>
                <a:spcPts val="0"/>
              </a:spcBef>
              <a:spcAft>
                <a:spcPts val="0"/>
              </a:spcAft>
              <a:buClrTx/>
              <a:buSzTx/>
            </a:pPr>
            <a:r>
              <a:rPr kumimoji="0" lang="en-US" altLang="ja-JP" sz="640" kern="0">
                <a:latin typeface="Meiryo UI" pitchFamily="50" charset="-128"/>
                <a:ea typeface="Meiryo UI" pitchFamily="50" charset="-128"/>
                <a:cs typeface="Meiryo UI" pitchFamily="50" charset="-128"/>
              </a:rPr>
              <a:t>  </a:t>
            </a:r>
            <a:r>
              <a:rPr kumimoji="0" lang="en-US" altLang="ja-JP" sz="640" kern="0" noProof="1">
                <a:latin typeface="Meiryo UI" pitchFamily="50" charset="-128"/>
                <a:ea typeface="Meiryo UI" pitchFamily="50" charset="-128"/>
                <a:cs typeface="Meiryo UI" pitchFamily="50" charset="-128"/>
                <a:hlinkClick r:id="rId7"/>
              </a:rPr>
              <a:t>BitCoin (</a:t>
            </a:r>
            <a:r>
              <a:rPr kumimoji="0" lang="en-US" altLang="ja-JP" sz="640" b="1" kern="0" noProof="1">
                <a:latin typeface="HGP創英角ﾎﾟｯﾌﾟ体" panose="040B0A00000000000000" pitchFamily="50" charset="-128"/>
                <a:ea typeface="HGP創英角ﾎﾟｯﾌﾟ体" panose="040B0A00000000000000" pitchFamily="50" charset="-128"/>
                <a:cs typeface="Meiryo UI" pitchFamily="50" charset="-128"/>
                <a:hlinkClick r:id="rId8"/>
              </a:rPr>
              <a:t>JP)</a:t>
            </a:r>
            <a:endParaRPr kumimoji="0" lang="en-US" altLang="ja-JP" sz="640" kern="0" dirty="0">
              <a:latin typeface="Meiryo UI" pitchFamily="50" charset="-128"/>
              <a:ea typeface="Meiryo UI" pitchFamily="50" charset="-128"/>
              <a:cs typeface="Meiryo UI" pitchFamily="50" charset="-128"/>
            </a:endParaRPr>
          </a:p>
          <a:p>
            <a:pPr algn="l" fontAlgn="auto">
              <a:spcBef>
                <a:spcPts val="0"/>
              </a:spcBef>
              <a:spcAft>
                <a:spcPts val="0"/>
              </a:spcAft>
              <a:buClrTx/>
              <a:buSzTx/>
            </a:pPr>
            <a:r>
              <a:rPr kumimoji="0" lang="en-US" altLang="ja-JP" sz="640" kern="0" noProof="1">
                <a:latin typeface="Meiryo UI" pitchFamily="50" charset="-128"/>
                <a:ea typeface="Meiryo UI" pitchFamily="50" charset="-128"/>
                <a:cs typeface="Meiryo UI" pitchFamily="50" charset="-128"/>
                <a:hlinkClick r:id="rId9"/>
              </a:rPr>
              <a:t>Ethereum</a:t>
            </a:r>
            <a:endParaRPr kumimoji="0" lang="en-US" altLang="ja-JP" sz="640" kern="0" dirty="0">
              <a:latin typeface="Meiryo UI" pitchFamily="50" charset="-128"/>
              <a:ea typeface="Meiryo UI" pitchFamily="50" charset="-128"/>
              <a:cs typeface="Meiryo UI" pitchFamily="50" charset="-128"/>
            </a:endParaRPr>
          </a:p>
          <a:p>
            <a:pPr algn="l" fontAlgn="auto">
              <a:spcBef>
                <a:spcPts val="0"/>
              </a:spcBef>
              <a:spcAft>
                <a:spcPts val="0"/>
              </a:spcAft>
              <a:buClrTx/>
              <a:buSzTx/>
            </a:pPr>
            <a:r>
              <a:rPr kumimoji="0" lang="en-US" altLang="ja-JP" sz="640" kern="0" noProof="1">
                <a:latin typeface="Meiryo UI" pitchFamily="50" charset="-128"/>
                <a:ea typeface="Meiryo UI" pitchFamily="50" charset="-128"/>
                <a:cs typeface="Meiryo UI" pitchFamily="50" charset="-128"/>
                <a:hlinkClick r:id="rId10"/>
              </a:rPr>
              <a:t>Hyperledger fabric</a:t>
            </a:r>
            <a:endParaRPr kumimoji="0" lang="en-US" altLang="ja-JP" sz="640" kern="0" dirty="0">
              <a:latin typeface="Meiryo UI" pitchFamily="50" charset="-128"/>
              <a:ea typeface="Meiryo UI" pitchFamily="50" charset="-128"/>
              <a:cs typeface="Meiryo UI" pitchFamily="50" charset="-128"/>
            </a:endParaRPr>
          </a:p>
        </p:txBody>
      </p:sp>
      <p:sp>
        <p:nvSpPr>
          <p:cNvPr id="10" name="正方形/長方形 9"/>
          <p:cNvSpPr/>
          <p:nvPr/>
        </p:nvSpPr>
        <p:spPr>
          <a:xfrm>
            <a:off x="8833019" y="5107570"/>
            <a:ext cx="992579" cy="307777"/>
          </a:xfrm>
          <a:prstGeom prst="rect">
            <a:avLst/>
          </a:prstGeom>
        </p:spPr>
        <p:txBody>
          <a:bodyPr wrap="none">
            <a:spAutoFit/>
          </a:bodyPr>
          <a:lstStyle/>
          <a:p>
            <a:r>
              <a:rPr lang="en-US" altLang="ja-JP" sz="1120" kern="0" noProof="1">
                <a:solidFill>
                  <a:srgbClr val="000000"/>
                </a:solidFill>
                <a:latin typeface="メイリオ" panose="020B0604030504040204" pitchFamily="50" charset="-128"/>
                <a:ea typeface="メイリオ" panose="020B0604030504040204" pitchFamily="50" charset="-128"/>
              </a:rPr>
              <a:t>2019 version</a:t>
            </a:r>
            <a:endParaRPr lang="ja-JP" altLang="en-US" sz="1120" dirty="0"/>
          </a:p>
        </p:txBody>
      </p:sp>
    </p:spTree>
    <p:extLst>
      <p:ext uri="{BB962C8B-B14F-4D97-AF65-F5344CB8AC3E}">
        <p14:creationId xmlns:p14="http://schemas.microsoft.com/office/powerpoint/2010/main" val="16673121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450056" y="864394"/>
            <a:ext cx="11072813" cy="5341337"/>
          </a:xfrm>
        </p:spPr>
        <p:txBody>
          <a:bodyPr/>
          <a:lstStyle/>
          <a:p>
            <a:pPr marL="514350" indent="-514350">
              <a:spcBef>
                <a:spcPts val="300"/>
              </a:spcBef>
              <a:buFont typeface="+mj-ea"/>
              <a:buAutoNum type="circleNumDbPlain" startAt="5"/>
            </a:pPr>
            <a:r>
              <a:rPr lang="en-US" altLang="ja-JP" u="sng" noProof="1"/>
              <a:t>2019: Revised and updated with high importance due to "security" concerns</a:t>
            </a:r>
            <a:endParaRPr lang="en-US" altLang="ja-JP" sz="1920" dirty="0"/>
          </a:p>
          <a:p>
            <a:pPr lvl="1">
              <a:spcBef>
                <a:spcPts val="300"/>
              </a:spcBef>
            </a:pPr>
            <a:r>
              <a:rPr lang="ja-JP" altLang="en-US" noProof="1"/>
              <a:t>Added segmentation (addition) of security categories and OSS</a:t>
            </a:r>
            <a:r>
              <a:rPr lang="ja-JP" altLang="en-US"/>
              <a:t>  </a:t>
            </a:r>
            <a:r>
              <a:rPr lang="ja-JP" altLang="en-US" noProof="1"/>
              <a:t>(</a:t>
            </a:r>
            <a:r>
              <a:rPr lang="ja-JP" altLang="en-US" noProof="1">
                <a:solidFill>
                  <a:srgbClr val="000000"/>
                </a:solidFill>
              </a:rPr>
              <a:t>Add 8, Remove 5)</a:t>
            </a:r>
          </a:p>
          <a:p>
            <a:pPr marL="353616" lvl="1" indent="0">
              <a:spcBef>
                <a:spcPts val="300"/>
              </a:spcBef>
              <a:buNone/>
            </a:pPr>
            <a:endParaRPr lang="en-US" altLang="ja-JP" dirty="0"/>
          </a:p>
        </p:txBody>
      </p:sp>
      <p:sp>
        <p:nvSpPr>
          <p:cNvPr id="2" name="角丸四角形 1"/>
          <p:cNvSpPr/>
          <p:nvPr/>
        </p:nvSpPr>
        <p:spPr>
          <a:xfrm>
            <a:off x="450056" y="1832106"/>
            <a:ext cx="8051007" cy="2425569"/>
          </a:xfrm>
          <a:prstGeom prst="roundRect">
            <a:avLst>
              <a:gd name="adj" fmla="val 8139"/>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81038" lvl="1" indent="-327422" eaLnBrk="0" fontAlgn="base" hangingPunct="0">
              <a:spcBef>
                <a:spcPts val="1200"/>
              </a:spcBef>
              <a:spcAft>
                <a:spcPct val="0"/>
              </a:spcAft>
              <a:buClr>
                <a:srgbClr val="CC0000"/>
              </a:buClr>
              <a:buFont typeface="Wingdings" panose="05000000000000000000" pitchFamily="2" charset="2"/>
              <a:buChar char="n"/>
            </a:pPr>
            <a:r>
              <a:rPr lang="ja-JP" altLang="en-US" sz="1120" b="1" kern="0" noProof="1">
                <a:solidFill>
                  <a:srgbClr val="000000"/>
                </a:solidFill>
                <a:latin typeface="メイリオ" panose="020B0604030504040204" pitchFamily="50" charset="-128"/>
                <a:ea typeface="メイリオ" panose="020B0604030504040204" pitchFamily="50" charset="-128"/>
              </a:rPr>
              <a:t>Remove</a:t>
            </a:r>
            <a:endParaRPr lang="en-US" altLang="ja-JP" sz="1120" b="1" kern="0" dirty="0">
              <a:solidFill>
                <a:srgbClr val="000000"/>
              </a:solidFill>
              <a:latin typeface="メイリオ" panose="020B0604030504040204" pitchFamily="50" charset="-128"/>
              <a:ea typeface="メイリオ" panose="020B0604030504040204" pitchFamily="50" charset="-128"/>
            </a:endParaRPr>
          </a:p>
          <a:p>
            <a:pPr marL="978694" lvl="2" indent="-296466" eaLnBrk="0" fontAlgn="base" hangingPunct="0">
              <a:spcBef>
                <a:spcPts val="1200"/>
              </a:spcBef>
              <a:spcAft>
                <a:spcPct val="0"/>
              </a:spcAft>
              <a:buClr>
                <a:srgbClr val="CC0000"/>
              </a:buClr>
              <a:buFont typeface="Wingdings" panose="05000000000000000000" pitchFamily="2" charset="2"/>
              <a:buChar char="l"/>
            </a:pPr>
            <a:r>
              <a:rPr lang="en-US" altLang="ja-JP" sz="960" kern="0" noProof="1">
                <a:solidFill>
                  <a:srgbClr val="000000"/>
                </a:solidFill>
                <a:latin typeface="メイリオ" panose="020B0604030504040204" pitchFamily="50" charset="-128"/>
                <a:ea typeface="メイリオ" panose="020B0604030504040204" pitchFamily="50" charset="-128"/>
              </a:rPr>
              <a:t>Apache Directory server, OpenDJ (Security Directory Service),</a:t>
            </a:r>
            <a:br>
              <a:rPr lang="en-US" altLang="ja-JP" sz="960" kern="0">
                <a:solidFill>
                  <a:srgbClr val="000000"/>
                </a:solidFill>
                <a:latin typeface="メイリオ" panose="020B0604030504040204" pitchFamily="50" charset="-128"/>
                <a:ea typeface="メイリオ" panose="020B0604030504040204" pitchFamily="50" charset="-128"/>
              </a:rPr>
            </a:br>
            <a:r>
              <a:rPr lang="en-US" altLang="ja-JP" sz="960" kern="0" noProof="1">
                <a:solidFill>
                  <a:srgbClr val="000000"/>
                </a:solidFill>
                <a:latin typeface="メイリオ" panose="020B0604030504040204" pitchFamily="50" charset="-128"/>
                <a:ea typeface="メイリオ" panose="020B0604030504040204" pitchFamily="50" charset="-128"/>
              </a:rPr>
              <a:t>Appamor, OpenAM (Security, Authentication and Access Management), OpenIDM (Security and Identity Management)</a:t>
            </a:r>
          </a:p>
          <a:p>
            <a:pPr marL="681038" lvl="1" indent="-327422" eaLnBrk="0" fontAlgn="base" hangingPunct="0">
              <a:spcBef>
                <a:spcPts val="300"/>
              </a:spcBef>
              <a:spcAft>
                <a:spcPct val="0"/>
              </a:spcAft>
              <a:buClr>
                <a:srgbClr val="CC0000"/>
              </a:buClr>
              <a:buFont typeface="Wingdings" panose="05000000000000000000" pitchFamily="2" charset="2"/>
              <a:buChar char="n"/>
            </a:pPr>
            <a:r>
              <a:rPr lang="ja-JP" altLang="en-US" sz="1120" b="1" kern="0" noProof="1">
                <a:solidFill>
                  <a:srgbClr val="000000"/>
                </a:solidFill>
                <a:latin typeface="メイリオ" panose="020B0604030504040204" pitchFamily="50" charset="-128"/>
                <a:ea typeface="メイリオ" panose="020B0604030504040204" pitchFamily="50" charset="-128"/>
              </a:rPr>
              <a:t>Add</a:t>
            </a:r>
            <a:endParaRPr lang="en-US" altLang="ja-JP" sz="1120" b="1" kern="0" dirty="0">
              <a:solidFill>
                <a:srgbClr val="000000"/>
              </a:solidFill>
              <a:latin typeface="メイリオ" panose="020B0604030504040204" pitchFamily="50" charset="-128"/>
              <a:ea typeface="メイリオ" panose="020B0604030504040204" pitchFamily="50" charset="-128"/>
            </a:endParaRPr>
          </a:p>
          <a:p>
            <a:pPr marL="978694" lvl="2" indent="-296466" eaLnBrk="0" fontAlgn="base" hangingPunct="0">
              <a:spcBef>
                <a:spcPts val="300"/>
              </a:spcBef>
              <a:spcAft>
                <a:spcPct val="0"/>
              </a:spcAft>
              <a:buClr>
                <a:srgbClr val="CC0000"/>
              </a:buClr>
              <a:buFont typeface="Wingdings" panose="05000000000000000000" pitchFamily="2" charset="2"/>
              <a:buChar char="l"/>
            </a:pPr>
            <a:r>
              <a:rPr lang="ja-JP" altLang="en-US" sz="960" kern="0" noProof="1">
                <a:solidFill>
                  <a:srgbClr val="000000"/>
                </a:solidFill>
                <a:latin typeface="メイリオ" panose="020B0604030504040204" pitchFamily="50" charset="-128"/>
                <a:ea typeface="メイリオ" panose="020B0604030504040204" pitchFamily="50" charset="-128"/>
              </a:rPr>
              <a:t>Security Antivirus/Vulnerability Management: Metasploit Community Edition Added</a:t>
            </a:r>
            <a:endParaRPr lang="en-US" altLang="ja-JP" sz="960" kern="0" dirty="0">
              <a:solidFill>
                <a:srgbClr val="000000"/>
              </a:solidFill>
              <a:latin typeface="メイリオ" panose="020B0604030504040204" pitchFamily="50" charset="-128"/>
              <a:ea typeface="メイリオ" panose="020B0604030504040204" pitchFamily="50" charset="-128"/>
            </a:endParaRPr>
          </a:p>
          <a:p>
            <a:pPr marL="978694" lvl="2" indent="-296466" eaLnBrk="0" fontAlgn="base" hangingPunct="0">
              <a:spcBef>
                <a:spcPts val="300"/>
              </a:spcBef>
              <a:spcAft>
                <a:spcPct val="0"/>
              </a:spcAft>
              <a:buClr>
                <a:srgbClr val="CC0000"/>
              </a:buClr>
              <a:buFont typeface="Wingdings" panose="05000000000000000000" pitchFamily="2" charset="2"/>
              <a:buChar char="l"/>
            </a:pPr>
            <a:r>
              <a:rPr lang="ja-JP" altLang="en-US" sz="960" kern="0" noProof="1">
                <a:solidFill>
                  <a:srgbClr val="000000"/>
                </a:solidFill>
                <a:latin typeface="メイリオ" panose="020B0604030504040204" pitchFamily="50" charset="-128"/>
                <a:ea typeface="メイリオ" panose="020B0604030504040204" pitchFamily="50" charset="-128"/>
              </a:rPr>
              <a:t>Security Patch/Authentication/Access Management: Istio, Notary, SMACK Added</a:t>
            </a:r>
            <a:endParaRPr lang="en-US" altLang="ja-JP" sz="960" kern="0" dirty="0">
              <a:solidFill>
                <a:srgbClr val="000000"/>
              </a:solidFill>
              <a:latin typeface="メイリオ" panose="020B0604030504040204" pitchFamily="50" charset="-128"/>
              <a:ea typeface="メイリオ" panose="020B0604030504040204" pitchFamily="50" charset="-128"/>
            </a:endParaRPr>
          </a:p>
          <a:p>
            <a:pPr marL="978694" lvl="2" indent="-296466" eaLnBrk="0" fontAlgn="base" hangingPunct="0">
              <a:spcBef>
                <a:spcPts val="300"/>
              </a:spcBef>
              <a:spcAft>
                <a:spcPct val="0"/>
              </a:spcAft>
              <a:buClr>
                <a:srgbClr val="CC0000"/>
              </a:buClr>
              <a:buFont typeface="Wingdings" panose="05000000000000000000" pitchFamily="2" charset="2"/>
              <a:buChar char="l"/>
            </a:pPr>
            <a:r>
              <a:rPr lang="ja-JP" altLang="en-US" sz="960" u="sng" kern="0" noProof="1">
                <a:solidFill>
                  <a:srgbClr val="000000"/>
                </a:solidFill>
                <a:latin typeface="メイリオ" panose="020B0604030504040204" pitchFamily="50" charset="-128"/>
                <a:ea typeface="メイリオ" panose="020B0604030504040204" pitchFamily="50" charset="-128"/>
              </a:rPr>
              <a:t>Security Patch/Content Management (Category Added): </a:t>
            </a:r>
            <a:r>
              <a:rPr lang="en-US" altLang="ja-JP" sz="960" kern="0" noProof="1">
                <a:solidFill>
                  <a:srgbClr val="000000"/>
                </a:solidFill>
                <a:latin typeface="メイリオ" panose="020B0604030504040204" pitchFamily="50" charset="-128"/>
                <a:ea typeface="メイリオ" panose="020B0604030504040204" pitchFamily="50" charset="-128"/>
              </a:rPr>
              <a:t>kattello, Spacewalk Added</a:t>
            </a:r>
            <a:endParaRPr lang="en-US" altLang="ja-JP" sz="960" kern="0" dirty="0">
              <a:solidFill>
                <a:srgbClr val="000000"/>
              </a:solidFill>
              <a:latin typeface="メイリオ" panose="020B0604030504040204" pitchFamily="50" charset="-128"/>
              <a:ea typeface="メイリオ" panose="020B0604030504040204" pitchFamily="50" charset="-128"/>
            </a:endParaRPr>
          </a:p>
          <a:p>
            <a:pPr marL="978694" lvl="2" indent="-296466" eaLnBrk="0" fontAlgn="base" hangingPunct="0">
              <a:spcBef>
                <a:spcPts val="300"/>
              </a:spcBef>
              <a:spcAft>
                <a:spcPct val="0"/>
              </a:spcAft>
              <a:buClr>
                <a:srgbClr val="CC0000"/>
              </a:buClr>
              <a:buFont typeface="Wingdings" panose="05000000000000000000" pitchFamily="2" charset="2"/>
              <a:buChar char="l"/>
            </a:pPr>
            <a:r>
              <a:rPr lang="ja-JP" altLang="en-US" sz="960" u="sng" kern="0" noProof="1">
                <a:solidFill>
                  <a:srgbClr val="000000"/>
                </a:solidFill>
                <a:latin typeface="メイリオ" panose="020B0604030504040204" pitchFamily="50" charset="-128"/>
                <a:ea typeface="メイリオ" panose="020B0604030504040204" pitchFamily="50" charset="-128"/>
              </a:rPr>
              <a:t>Security Reverse Engineering (category added): </a:t>
            </a:r>
            <a:r>
              <a:rPr lang="en-US" altLang="ja-JP" sz="960" kern="0" noProof="1">
                <a:solidFill>
                  <a:srgbClr val="000000"/>
                </a:solidFill>
                <a:latin typeface="メイリオ" panose="020B0604030504040204" pitchFamily="50" charset="-128"/>
                <a:ea typeface="メイリオ" panose="020B0604030504040204" pitchFamily="50" charset="-128"/>
              </a:rPr>
              <a:t>radare added</a:t>
            </a:r>
            <a:endParaRPr lang="en-US" altLang="ja-JP" sz="960" kern="0" dirty="0">
              <a:solidFill>
                <a:srgbClr val="000000"/>
              </a:solidFill>
              <a:latin typeface="メイリオ" panose="020B0604030504040204" pitchFamily="50" charset="-128"/>
              <a:ea typeface="メイリオ" panose="020B0604030504040204" pitchFamily="50" charset="-128"/>
            </a:endParaRPr>
          </a:p>
          <a:p>
            <a:pPr marL="978694" lvl="2" indent="-296466" eaLnBrk="0" fontAlgn="base" hangingPunct="0">
              <a:spcBef>
                <a:spcPts val="300"/>
              </a:spcBef>
              <a:spcAft>
                <a:spcPct val="0"/>
              </a:spcAft>
              <a:buClr>
                <a:srgbClr val="CC0000"/>
              </a:buClr>
              <a:buFont typeface="Wingdings" panose="05000000000000000000" pitchFamily="2" charset="2"/>
              <a:buChar char="l"/>
            </a:pPr>
            <a:r>
              <a:rPr lang="ja-JP" altLang="en-US" sz="960" u="sng" kern="0" noProof="1">
                <a:solidFill>
                  <a:srgbClr val="000000"/>
                </a:solidFill>
                <a:latin typeface="メイリオ" panose="020B0604030504040204" pitchFamily="50" charset="-128"/>
                <a:ea typeface="メイリオ" panose="020B0604030504040204" pitchFamily="50" charset="-128"/>
              </a:rPr>
              <a:t>Security Network Security Monitoring (category added): </a:t>
            </a:r>
            <a:r>
              <a:rPr lang="en-US" altLang="ja-JP" sz="960" kern="0" noProof="1">
                <a:solidFill>
                  <a:srgbClr val="000000"/>
                </a:solidFill>
                <a:latin typeface="メイリオ" panose="020B0604030504040204" pitchFamily="50" charset="-128"/>
                <a:ea typeface="メイリオ" panose="020B0604030504040204" pitchFamily="50" charset="-128"/>
              </a:rPr>
              <a:t>Bro</a:t>
            </a:r>
          </a:p>
          <a:p>
            <a:pPr algn="ctr"/>
            <a:endParaRPr lang="ja-JP" altLang="en-US" sz="960" dirty="0"/>
          </a:p>
        </p:txBody>
      </p:sp>
      <p:sp>
        <p:nvSpPr>
          <p:cNvPr id="4" name="スライド番号プレースホルダー 3"/>
          <p:cNvSpPr>
            <a:spLocks noGrp="1"/>
          </p:cNvSpPr>
          <p:nvPr>
            <p:ph type="sldNum" sz="quarter" idx="12"/>
          </p:nvPr>
        </p:nvSpPr>
        <p:spPr/>
        <p:txBody>
          <a:bodyPr/>
          <a:lstStyle/>
          <a:p>
            <a:pPr>
              <a:defRPr/>
            </a:pPr>
            <a:fld id="{FCE73EA1-CF05-456E-AF29-4C5CFF2B55E5}" type="slidenum">
              <a:rPr lang="en-US" altLang="ja-JP" smtClean="0"/>
              <a:pPr>
                <a:defRPr/>
              </a:pPr>
              <a:t>35</a:t>
            </a:fld>
            <a:endParaRPr lang="en-US" altLang="ja-JP"/>
          </a:p>
        </p:txBody>
      </p:sp>
      <p:sp>
        <p:nvSpPr>
          <p:cNvPr id="10" name="タイトル 4"/>
          <p:cNvSpPr>
            <a:spLocks noGrp="1"/>
          </p:cNvSpPr>
          <p:nvPr>
            <p:ph type="title"/>
          </p:nvPr>
        </p:nvSpPr>
        <p:spPr>
          <a:xfrm>
            <a:off x="391584" y="108000"/>
            <a:ext cx="11561232" cy="468000"/>
          </a:xfrm>
        </p:spPr>
        <p:txBody>
          <a:bodyPr/>
          <a:lstStyle/>
          <a:p>
            <a:r>
              <a:rPr lang="en-US" altLang="zh-TW" noProof="1"/>
              <a:t>2018 to 2019 OSS bird's-eye view</a:t>
            </a:r>
            <a:endParaRPr kumimoji="1" lang="ja-JP" altLang="en-US" dirty="0"/>
          </a:p>
        </p:txBody>
      </p:sp>
      <p:sp>
        <p:nvSpPr>
          <p:cNvPr id="11" name="角丸四角形 10"/>
          <p:cNvSpPr/>
          <p:nvPr/>
        </p:nvSpPr>
        <p:spPr bwMode="auto">
          <a:xfrm>
            <a:off x="543533" y="4503864"/>
            <a:ext cx="10488786" cy="1820009"/>
          </a:xfrm>
          <a:prstGeom prst="roundRect">
            <a:avLst>
              <a:gd name="adj" fmla="val 11013"/>
            </a:avLst>
          </a:prstGeom>
          <a:solidFill>
            <a:srgbClr val="CCFFCC"/>
          </a:solidFill>
          <a:ln>
            <a:solidFill>
              <a:srgbClr val="00B05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noProof="1">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2018 to 2019 retrospective points:</a:t>
            </a:r>
            <a:endParaRPr lang="en-US" altLang="ja-JP"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endParaRPr>
          </a:p>
          <a:p>
            <a:endParaRPr lang="en-US" altLang="ja-JP"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endParaRPr>
          </a:p>
          <a:p>
            <a:pPr marL="285750" indent="-285750">
              <a:buFont typeface="Arial" panose="020B0604020202020204" pitchFamily="34" charset="0"/>
              <a:buChar char="•"/>
            </a:pPr>
            <a:r>
              <a:rPr lang="en-US" altLang="ja-JP" noProof="1">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More of these OSS are added as the DevOps space becomes more active and AI adoption increases in the enterprise</a:t>
            </a:r>
            <a:endParaRPr lang="en-US" altLang="ja-JP"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endParaRPr>
          </a:p>
          <a:p>
            <a:pPr marL="285750" indent="-285750">
              <a:buFont typeface="Arial" panose="020B0604020202020204" pitchFamily="34" charset="0"/>
              <a:buChar char="•"/>
            </a:pPr>
            <a:r>
              <a:rPr lang="en-US" altLang="ja-JP" noProof="1">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The rise of OSS in advanced areas such as IoT and blockchain</a:t>
            </a:r>
            <a:endParaRPr lang="en-US" altLang="ja-JP"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endParaRPr>
          </a:p>
          <a:p>
            <a:pPr marL="285750" indent="-285750">
              <a:buFont typeface="Arial" panose="020B0604020202020204" pitchFamily="34" charset="0"/>
              <a:buChar char="•"/>
            </a:pPr>
            <a:r>
              <a:rPr lang="ja-JP" altLang="en-US" noProof="1">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WG's interest in security grows in wake of ransomware epidemic - &gt; Reflect on bird's-eye view</a:t>
            </a:r>
            <a:endParaRPr lang="en-US" altLang="ja-JP"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endParaRPr>
          </a:p>
        </p:txBody>
      </p:sp>
      <p:sp>
        <p:nvSpPr>
          <p:cNvPr id="12" name="角丸四角形 1">
            <a:extLst>
              <a:ext uri="{FF2B5EF4-FFF2-40B4-BE49-F238E27FC236}">
                <a16:creationId xmlns:a16="http://schemas.microsoft.com/office/drawing/2014/main" id="{245B7668-8C45-4DBD-B1C5-02B206DCD2DD}"/>
              </a:ext>
            </a:extLst>
          </p:cNvPr>
          <p:cNvSpPr/>
          <p:nvPr/>
        </p:nvSpPr>
        <p:spPr>
          <a:xfrm>
            <a:off x="9132307" y="2371521"/>
            <a:ext cx="2757262" cy="17871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bIns="0" rtlCol="0" anchor="t"/>
          <a:lstStyle/>
          <a:p>
            <a:pPr algn="ctr">
              <a:lnSpc>
                <a:spcPct val="150000"/>
              </a:lnSpc>
            </a:pPr>
            <a:r>
              <a:rPr lang="en-US" altLang="ja-JP" sz="1280" noProof="1">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2017: 290</a:t>
            </a:r>
          </a:p>
          <a:p>
            <a:pPr algn="ctr">
              <a:lnSpc>
                <a:spcPct val="150000"/>
              </a:lnSpc>
            </a:pPr>
            <a:endParaRPr lang="en-US" altLang="ja-JP" sz="1280"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endParaRPr>
          </a:p>
          <a:p>
            <a:pPr algn="ctr">
              <a:lnSpc>
                <a:spcPct val="150000"/>
              </a:lnSpc>
            </a:pPr>
            <a:endParaRPr lang="en-US" altLang="ja-JP" sz="1280"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endParaRPr>
          </a:p>
          <a:p>
            <a:pPr algn="ctr">
              <a:lnSpc>
                <a:spcPct val="150000"/>
              </a:lnSpc>
            </a:pPr>
            <a:r>
              <a:rPr lang="en-US" altLang="ja-JP" sz="1280" noProof="1">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2019: 360(+70)</a:t>
            </a:r>
          </a:p>
        </p:txBody>
      </p:sp>
      <p:sp>
        <p:nvSpPr>
          <p:cNvPr id="13" name="角丸四角形 1">
            <a:extLst>
              <a:ext uri="{FF2B5EF4-FFF2-40B4-BE49-F238E27FC236}">
                <a16:creationId xmlns:a16="http://schemas.microsoft.com/office/drawing/2014/main" id="{345C4EA8-9B8C-4E30-B807-103C2B2F613E}"/>
              </a:ext>
            </a:extLst>
          </p:cNvPr>
          <p:cNvSpPr/>
          <p:nvPr/>
        </p:nvSpPr>
        <p:spPr>
          <a:xfrm>
            <a:off x="9132307" y="1915031"/>
            <a:ext cx="2757262" cy="456490"/>
          </a:xfrm>
          <a:prstGeom prst="rect">
            <a:avLst/>
          </a:prstGeom>
          <a:solidFill>
            <a:srgbClr val="C0CEE2"/>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72000" rtlCol="0" anchor="ctr"/>
          <a:lstStyle/>
          <a:p>
            <a:pPr algn="ctr">
              <a:lnSpc>
                <a:spcPct val="150000"/>
              </a:lnSpc>
            </a:pPr>
            <a:r>
              <a:rPr lang="en-US" altLang="ja-JP" sz="1280" b="1" noProof="1">
                <a:ln w="22225" cap="rnd">
                  <a:noFill/>
                  <a:prstDash val="solid"/>
                </a:ln>
                <a:solidFill>
                  <a:schemeClr val="accent1">
                    <a:lumMod val="50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OSS count</a:t>
            </a:r>
          </a:p>
        </p:txBody>
      </p:sp>
      <p:sp>
        <p:nvSpPr>
          <p:cNvPr id="14" name="二等辺三角形 13"/>
          <p:cNvSpPr/>
          <p:nvPr/>
        </p:nvSpPr>
        <p:spPr>
          <a:xfrm flipV="1">
            <a:off x="10206138" y="3044890"/>
            <a:ext cx="609600" cy="2551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339828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36</a:t>
            </a:fld>
            <a:endParaRPr lang="en-US" altLang="ja-JP"/>
          </a:p>
        </p:txBody>
      </p:sp>
      <p:pic>
        <p:nvPicPr>
          <p:cNvPr id="10242" name="Picture 2" descr="20200630_OSS Bird's Eye 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3824" y="100943"/>
            <a:ext cx="8268686" cy="667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62715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37</a:t>
            </a:fld>
            <a:endParaRPr lang="en-US" altLang="ja-JP"/>
          </a:p>
        </p:txBody>
      </p:sp>
      <p:pic>
        <p:nvPicPr>
          <p:cNvPr id="10242" name="Picture 2" descr="20200630_OSS Bird's Eye 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3824" y="100943"/>
            <a:ext cx="8268686" cy="667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正方形/長方形 6"/>
          <p:cNvSpPr/>
          <p:nvPr/>
        </p:nvSpPr>
        <p:spPr>
          <a:xfrm>
            <a:off x="4713963" y="3670284"/>
            <a:ext cx="2706457" cy="276568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テキスト ボックス 8"/>
          <p:cNvSpPr txBox="1"/>
          <p:nvPr/>
        </p:nvSpPr>
        <p:spPr>
          <a:xfrm>
            <a:off x="2382158" y="6158593"/>
            <a:ext cx="3421903" cy="369332"/>
          </a:xfrm>
          <a:prstGeom prst="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wrap="square" rtlCol="0">
            <a:spAutoFit/>
          </a:bodyPr>
          <a:lstStyle>
            <a:defPPr>
              <a:defRPr lang="ja-JP"/>
            </a:defPPr>
          </a:lstStyle>
          <a:p>
            <a:pPr algn="ctr"/>
            <a:r>
              <a:rPr lang="ja-JP" altLang="en-US" noProof="1"/>
              <a:t>② OS, Virtualization, Cloud Updates</a:t>
            </a:r>
          </a:p>
        </p:txBody>
      </p:sp>
      <p:sp>
        <p:nvSpPr>
          <p:cNvPr id="10" name="正方形/長方形 9"/>
          <p:cNvSpPr/>
          <p:nvPr/>
        </p:nvSpPr>
        <p:spPr>
          <a:xfrm>
            <a:off x="2975241" y="2208096"/>
            <a:ext cx="1738720" cy="224089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テキスト ボックス 10"/>
          <p:cNvSpPr txBox="1"/>
          <p:nvPr/>
        </p:nvSpPr>
        <p:spPr>
          <a:xfrm>
            <a:off x="2170005" y="1772700"/>
            <a:ext cx="3105380" cy="369332"/>
          </a:xfrm>
          <a:prstGeom prst="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wrap="square" rtlCol="0">
            <a:spAutoFit/>
          </a:bodyPr>
          <a:lstStyle>
            <a:defPPr>
              <a:defRPr lang="ja-JP"/>
            </a:defPPr>
          </a:lstStyle>
          <a:p>
            <a:pPr algn="ctr"/>
            <a:r>
              <a:rPr lang="ja-JP" altLang="en-US" noProof="1"/>
              <a:t>① Database Updates</a:t>
            </a:r>
          </a:p>
        </p:txBody>
      </p:sp>
    </p:spTree>
    <p:extLst>
      <p:ext uri="{BB962C8B-B14F-4D97-AF65-F5344CB8AC3E}">
        <p14:creationId xmlns:p14="http://schemas.microsoft.com/office/powerpoint/2010/main" val="11389607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stretch>
            <a:fillRect/>
          </a:stretch>
        </p:blipFill>
        <p:spPr>
          <a:xfrm>
            <a:off x="1783080" y="23505"/>
            <a:ext cx="8130275" cy="6834495"/>
          </a:xfrm>
          <a:prstGeom prst="rect">
            <a:avLst/>
          </a:prstGeom>
        </p:spPr>
      </p:pic>
    </p:spTree>
    <p:extLst>
      <p:ext uri="{BB962C8B-B14F-4D97-AF65-F5344CB8AC3E}">
        <p14:creationId xmlns:p14="http://schemas.microsoft.com/office/powerpoint/2010/main" val="14670265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39</a:t>
            </a:fld>
            <a:endParaRPr lang="en-US" altLang="ja-JP"/>
          </a:p>
        </p:txBody>
      </p:sp>
      <p:sp>
        <p:nvSpPr>
          <p:cNvPr id="8" name="フッター プレースホルダー 2"/>
          <p:cNvSpPr>
            <a:spLocks noGrp="1"/>
          </p:cNvSpPr>
          <p:nvPr>
            <p:ph type="ftr" sz="quarter" idx="3"/>
          </p:nvPr>
        </p:nvSpPr>
        <p:spPr>
          <a:xfrm>
            <a:off x="3863977" y="6619878"/>
            <a:ext cx="4537075" cy="188913"/>
          </a:xfrm>
          <a:prstGeom prst="rect">
            <a:avLst/>
          </a:prstGeom>
        </p:spPr>
        <p:txBody>
          <a:bodyPr/>
          <a:lstStyle/>
          <a:p>
            <a:pPr>
              <a:defRPr/>
            </a:pPr>
            <a:r>
              <a:rPr lang="en-US" altLang="ja-JP" noProof="1"/>
              <a:t>Copyright 2020 Japan OSS Promotion Forum</a:t>
            </a:r>
          </a:p>
        </p:txBody>
      </p:sp>
      <p:pic>
        <p:nvPicPr>
          <p:cNvPr id="2" name="図 1"/>
          <p:cNvPicPr>
            <a:picLocks noChangeAspect="1"/>
          </p:cNvPicPr>
          <p:nvPr/>
        </p:nvPicPr>
        <p:blipFill>
          <a:blip r:embed="rId2"/>
          <a:stretch>
            <a:fillRect/>
          </a:stretch>
        </p:blipFill>
        <p:spPr>
          <a:xfrm>
            <a:off x="1783080" y="23505"/>
            <a:ext cx="8130275" cy="6834495"/>
          </a:xfrm>
          <a:prstGeom prst="rect">
            <a:avLst/>
          </a:prstGeom>
        </p:spPr>
      </p:pic>
      <p:sp>
        <p:nvSpPr>
          <p:cNvPr id="10" name="テキスト ボックス 9"/>
          <p:cNvSpPr txBox="1"/>
          <p:nvPr/>
        </p:nvSpPr>
        <p:spPr>
          <a:xfrm>
            <a:off x="5601691" y="2092957"/>
            <a:ext cx="3314346" cy="369332"/>
          </a:xfrm>
          <a:prstGeom prst="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wrap="square" rtlCol="0">
            <a:spAutoFit/>
          </a:bodyPr>
          <a:lstStyle>
            <a:defPPr>
              <a:defRPr lang="ja-JP"/>
            </a:defPPr>
          </a:lstStyle>
          <a:p>
            <a:pPr algn="ctr"/>
            <a:r>
              <a:rPr lang="ja-JP" altLang="en-US" noProof="1"/>
              <a:t>③ Review of AI domain</a:t>
            </a:r>
          </a:p>
        </p:txBody>
      </p:sp>
      <p:sp>
        <p:nvSpPr>
          <p:cNvPr id="13" name="正方形/長方形 12"/>
          <p:cNvSpPr/>
          <p:nvPr/>
        </p:nvSpPr>
        <p:spPr>
          <a:xfrm>
            <a:off x="4509683" y="3299460"/>
            <a:ext cx="2706457" cy="29718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テキスト ボックス 13"/>
          <p:cNvSpPr txBox="1"/>
          <p:nvPr/>
        </p:nvSpPr>
        <p:spPr>
          <a:xfrm>
            <a:off x="2177878" y="5787769"/>
            <a:ext cx="3421903" cy="369332"/>
          </a:xfrm>
          <a:prstGeom prst="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wrap="square" rtlCol="0">
            <a:spAutoFit/>
          </a:bodyPr>
          <a:lstStyle>
            <a:defPPr>
              <a:defRPr lang="ja-JP"/>
            </a:defPPr>
          </a:lstStyle>
          <a:p>
            <a:pPr algn="ctr"/>
            <a:r>
              <a:rPr lang="ja-JP" altLang="en-US" noProof="1"/>
              <a:t>② OS, virtualization, cloud updates</a:t>
            </a:r>
          </a:p>
        </p:txBody>
      </p:sp>
      <p:sp>
        <p:nvSpPr>
          <p:cNvPr id="15" name="正方形/長方形 14"/>
          <p:cNvSpPr/>
          <p:nvPr/>
        </p:nvSpPr>
        <p:spPr>
          <a:xfrm>
            <a:off x="4494989" y="2467351"/>
            <a:ext cx="2667812" cy="83210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1766101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4</a:t>
            </a:fld>
            <a:endParaRPr lang="en-US" altLang="ja-JP"/>
          </a:p>
        </p:txBody>
      </p:sp>
      <p:sp>
        <p:nvSpPr>
          <p:cNvPr id="7" name="タイトル 4"/>
          <p:cNvSpPr txBox="1">
            <a:spLocks/>
          </p:cNvSpPr>
          <p:nvPr/>
        </p:nvSpPr>
        <p:spPr bwMode="gray">
          <a:xfrm>
            <a:off x="391584" y="108000"/>
            <a:ext cx="11561232" cy="468000"/>
          </a:xfrm>
          <a:prstGeom prst="rect">
            <a:avLst/>
          </a:prstGeom>
        </p:spPr>
        <p:txBody>
          <a:bodyPr vert="horz" lIns="91440" tIns="36000" rIns="91440" bIns="0" rtlCol="0" anchor="ctr">
            <a:noAutofit/>
          </a:bodyPr>
          <a:lstStyle>
            <a:lvl1pPr algn="l" rtl="0" eaLnBrk="0" fontAlgn="base" hangingPunct="0">
              <a:spcBef>
                <a:spcPct val="0"/>
              </a:spcBef>
              <a:spcAft>
                <a:spcPct val="0"/>
              </a:spcAft>
              <a:defRPr kumimoji="1" sz="1600" b="0">
                <a:solidFill>
                  <a:schemeClr val="tx2"/>
                </a:solidFill>
                <a:latin typeface="メイリオ" panose="020B0604030504040204" pitchFamily="50" charset="-128"/>
                <a:ea typeface="メイリオ" panose="020B0604030504040204" pitchFamily="50" charset="-128"/>
                <a:cs typeface="メイリオ" panose="020B0604030504040204" pitchFamily="50" charset="-128"/>
              </a:defRPr>
            </a:lvl1pPr>
            <a:lvl2pPr algn="l" rtl="0" eaLnBrk="0" fontAlgn="base" hangingPunct="0">
              <a:spcBef>
                <a:spcPct val="0"/>
              </a:spcBef>
              <a:spcAft>
                <a:spcPct val="0"/>
              </a:spcAft>
              <a:defRPr kumimoji="1" sz="1320">
                <a:solidFill>
                  <a:schemeClr val="tx2"/>
                </a:solidFill>
                <a:latin typeface="メイリオ" panose="020B0604030504040204" pitchFamily="50" charset="-128"/>
                <a:ea typeface="メイリオ" panose="020B0604030504040204" pitchFamily="50" charset="-128"/>
                <a:cs typeface="メイリオ" panose="020B0604030504040204" pitchFamily="50" charset="-128"/>
              </a:defRPr>
            </a:lvl2pPr>
            <a:lvl3pPr algn="l" rtl="0" eaLnBrk="0" fontAlgn="base" hangingPunct="0">
              <a:spcBef>
                <a:spcPct val="0"/>
              </a:spcBef>
              <a:spcAft>
                <a:spcPct val="0"/>
              </a:spcAft>
              <a:defRPr kumimoji="1" sz="1320">
                <a:solidFill>
                  <a:schemeClr val="tx2"/>
                </a:solidFill>
                <a:latin typeface="メイリオ" panose="020B0604030504040204" pitchFamily="50" charset="-128"/>
                <a:ea typeface="メイリオ" panose="020B0604030504040204" pitchFamily="50" charset="-128"/>
                <a:cs typeface="メイリオ" panose="020B0604030504040204" pitchFamily="50" charset="-128"/>
              </a:defRPr>
            </a:lvl3pPr>
            <a:lvl4pPr algn="l" rtl="0" eaLnBrk="0" fontAlgn="base" hangingPunct="0">
              <a:spcBef>
                <a:spcPct val="0"/>
              </a:spcBef>
              <a:spcAft>
                <a:spcPct val="0"/>
              </a:spcAft>
              <a:defRPr kumimoji="1" sz="1320">
                <a:solidFill>
                  <a:schemeClr val="tx2"/>
                </a:solidFill>
                <a:latin typeface="メイリオ" panose="020B0604030504040204" pitchFamily="50" charset="-128"/>
                <a:ea typeface="メイリオ" panose="020B0604030504040204" pitchFamily="50" charset="-128"/>
                <a:cs typeface="メイリオ" panose="020B0604030504040204" pitchFamily="50" charset="-128"/>
              </a:defRPr>
            </a:lvl4pPr>
            <a:lvl5pPr algn="l" rtl="0" eaLnBrk="0" fontAlgn="base" hangingPunct="0">
              <a:spcBef>
                <a:spcPct val="0"/>
              </a:spcBef>
              <a:spcAft>
                <a:spcPct val="0"/>
              </a:spcAft>
              <a:defRPr kumimoji="1" sz="1320">
                <a:solidFill>
                  <a:schemeClr val="tx2"/>
                </a:solidFill>
                <a:latin typeface="メイリオ" panose="020B0604030504040204" pitchFamily="50" charset="-128"/>
                <a:ea typeface="メイリオ" panose="020B0604030504040204" pitchFamily="50" charset="-128"/>
                <a:cs typeface="メイリオ" panose="020B0604030504040204" pitchFamily="50" charset="-128"/>
              </a:defRPr>
            </a:lvl5pPr>
            <a:lvl6pPr marL="342900" algn="l" rtl="0" eaLnBrk="1" fontAlgn="base" hangingPunct="1">
              <a:spcBef>
                <a:spcPct val="0"/>
              </a:spcBef>
              <a:spcAft>
                <a:spcPct val="0"/>
              </a:spcAft>
              <a:defRPr kumimoji="1" sz="1320">
                <a:solidFill>
                  <a:schemeClr val="tx2"/>
                </a:solidFill>
                <a:latin typeface="Verdana" pitchFamily="34" charset="0"/>
                <a:ea typeface="ＭＳ Ｐゴシック" pitchFamily="50" charset="-128"/>
              </a:defRPr>
            </a:lvl6pPr>
            <a:lvl7pPr marL="685800" algn="l" rtl="0" eaLnBrk="1" fontAlgn="base" hangingPunct="1">
              <a:spcBef>
                <a:spcPct val="0"/>
              </a:spcBef>
              <a:spcAft>
                <a:spcPct val="0"/>
              </a:spcAft>
              <a:defRPr kumimoji="1" sz="1320">
                <a:solidFill>
                  <a:schemeClr val="tx2"/>
                </a:solidFill>
                <a:latin typeface="Verdana" pitchFamily="34" charset="0"/>
                <a:ea typeface="ＭＳ Ｐゴシック" pitchFamily="50" charset="-128"/>
              </a:defRPr>
            </a:lvl7pPr>
            <a:lvl8pPr marL="1028700" algn="l" rtl="0" eaLnBrk="1" fontAlgn="base" hangingPunct="1">
              <a:spcBef>
                <a:spcPct val="0"/>
              </a:spcBef>
              <a:spcAft>
                <a:spcPct val="0"/>
              </a:spcAft>
              <a:defRPr kumimoji="1" sz="1320">
                <a:solidFill>
                  <a:schemeClr val="tx2"/>
                </a:solidFill>
                <a:latin typeface="Verdana" pitchFamily="34" charset="0"/>
                <a:ea typeface="ＭＳ Ｐゴシック" pitchFamily="50" charset="-128"/>
              </a:defRPr>
            </a:lvl8pPr>
            <a:lvl9pPr marL="1371600" algn="l" rtl="0" eaLnBrk="1" fontAlgn="base" hangingPunct="1">
              <a:spcBef>
                <a:spcPct val="0"/>
              </a:spcBef>
              <a:spcAft>
                <a:spcPct val="0"/>
              </a:spcAft>
              <a:defRPr kumimoji="1" sz="1320">
                <a:solidFill>
                  <a:schemeClr val="tx2"/>
                </a:solidFill>
                <a:latin typeface="Verdana" pitchFamily="34" charset="0"/>
                <a:ea typeface="ＭＳ Ｐゴシック" pitchFamily="50" charset="-128"/>
              </a:defRPr>
            </a:lvl9pPr>
          </a:lstStyle>
          <a:p>
            <a:r>
              <a:rPr lang="ja-JP" altLang="en-US" sz="1920" noProof="1"/>
              <a:t>Japan OSS Promotion Forum</a:t>
            </a:r>
            <a:endParaRPr lang="ja-JP" altLang="en-US" sz="1920" kern="0" dirty="0"/>
          </a:p>
        </p:txBody>
      </p:sp>
      <p:sp>
        <p:nvSpPr>
          <p:cNvPr id="2" name="正方形/長方形 1"/>
          <p:cNvSpPr/>
          <p:nvPr/>
        </p:nvSpPr>
        <p:spPr>
          <a:xfrm>
            <a:off x="8114985" y="952445"/>
            <a:ext cx="3689996" cy="1477328"/>
          </a:xfrm>
          <a:prstGeom prst="rect">
            <a:avLst/>
          </a:prstGeom>
        </p:spPr>
        <p:txBody>
          <a:bodyPr wrap="square">
            <a:spAutoFit/>
          </a:bodyPr>
          <a:lstStyle/>
          <a:p>
            <a:r>
              <a:rPr lang="ja-JP" altLang="en-US" noProof="1"/>
              <a:t>History of establishment</a:t>
            </a:r>
            <a:endParaRPr lang="en-US" altLang="ja-JP" dirty="0"/>
          </a:p>
          <a:p>
            <a:endParaRPr lang="en-US" altLang="ja-JP" dirty="0"/>
          </a:p>
          <a:p>
            <a:endParaRPr lang="en-US" altLang="ja-JP" dirty="0"/>
          </a:p>
          <a:p>
            <a:endParaRPr lang="en-US" altLang="ja-JP" dirty="0"/>
          </a:p>
          <a:p>
            <a:endParaRPr lang="en-US" altLang="ja-JP" dirty="0"/>
          </a:p>
        </p:txBody>
      </p:sp>
      <p:cxnSp>
        <p:nvCxnSpPr>
          <p:cNvPr id="8" name="直線コネクタ 7"/>
          <p:cNvCxnSpPr/>
          <p:nvPr/>
        </p:nvCxnSpPr>
        <p:spPr>
          <a:xfrm>
            <a:off x="8082481" y="1293541"/>
            <a:ext cx="107644" cy="5241333"/>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4" name="楕円 23"/>
          <p:cNvSpPr/>
          <p:nvPr/>
        </p:nvSpPr>
        <p:spPr>
          <a:xfrm>
            <a:off x="9400540" y="3210940"/>
            <a:ext cx="202352" cy="1761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フローチャート: 表示 36"/>
          <p:cNvSpPr/>
          <p:nvPr/>
        </p:nvSpPr>
        <p:spPr>
          <a:xfrm>
            <a:off x="8183657" y="1393568"/>
            <a:ext cx="3630391" cy="1240861"/>
          </a:xfrm>
          <a:prstGeom prst="flowChartDisplay">
            <a:avLst/>
          </a:prstGeom>
          <a:solidFill>
            <a:srgbClr val="CCFFFF"/>
          </a:solidFill>
          <a:ln>
            <a:noFill/>
          </a:ln>
          <a:effectLst>
            <a:outerShdw blurRad="127000" dist="50800" dir="5400000" algn="ctr" rotWithShape="0">
              <a:srgbClr val="000000">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ffectLst>
                <a:outerShdw blurRad="50800" dist="38100" dir="2700000" algn="tl" rotWithShape="0">
                  <a:schemeClr val="accent2">
                    <a:alpha val="40000"/>
                  </a:schemeClr>
                </a:outerShdw>
              </a:effectLst>
            </a:endParaRPr>
          </a:p>
        </p:txBody>
      </p:sp>
      <p:sp>
        <p:nvSpPr>
          <p:cNvPr id="38" name="フローチャート: 代替処理 37"/>
          <p:cNvSpPr/>
          <p:nvPr/>
        </p:nvSpPr>
        <p:spPr>
          <a:xfrm>
            <a:off x="8769826" y="1530369"/>
            <a:ext cx="2742470" cy="938000"/>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sz="960" noProof="1">
                <a:solidFill>
                  <a:schemeClr val="tx1"/>
                </a:solidFill>
              </a:rPr>
              <a:t>2003</a:t>
            </a:r>
          </a:p>
          <a:p>
            <a:r>
              <a:rPr lang="ja-JP" altLang="en-US" sz="960" noProof="1">
                <a:solidFill>
                  <a:schemeClr val="tx1"/>
                </a:solidFill>
              </a:rPr>
              <a:t>The Northeast Asia OSS Promotion Forum was established with the participation of national OSS promotion organizations and government officials.</a:t>
            </a:r>
            <a:endParaRPr kumimoji="1" lang="ja-JP" altLang="en-US" sz="960" dirty="0">
              <a:solidFill>
                <a:schemeClr val="tx1"/>
              </a:solidFill>
            </a:endParaRPr>
          </a:p>
        </p:txBody>
      </p:sp>
      <p:sp>
        <p:nvSpPr>
          <p:cNvPr id="39" name="フローチャート: 表示 38"/>
          <p:cNvSpPr/>
          <p:nvPr/>
        </p:nvSpPr>
        <p:spPr>
          <a:xfrm>
            <a:off x="8174590" y="2729593"/>
            <a:ext cx="3630391" cy="1347033"/>
          </a:xfrm>
          <a:prstGeom prst="flowChartDisplay">
            <a:avLst/>
          </a:prstGeom>
          <a:solidFill>
            <a:srgbClr val="FFFF99"/>
          </a:solidFill>
          <a:ln>
            <a:noFill/>
          </a:ln>
          <a:effectLst>
            <a:outerShdw blurRad="127000" dist="50800" dir="5400000" algn="ctr" rotWithShape="0">
              <a:srgbClr val="000000">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ffectLst>
                <a:outerShdw blurRad="50800" dist="38100" dir="2700000" algn="tl" rotWithShape="0">
                  <a:schemeClr val="accent2">
                    <a:alpha val="40000"/>
                  </a:schemeClr>
                </a:outerShdw>
              </a:effectLst>
            </a:endParaRPr>
          </a:p>
        </p:txBody>
      </p:sp>
      <p:sp>
        <p:nvSpPr>
          <p:cNvPr id="40" name="フローチャート: 代替処理 39"/>
          <p:cNvSpPr/>
          <p:nvPr/>
        </p:nvSpPr>
        <p:spPr>
          <a:xfrm>
            <a:off x="8760759" y="2859277"/>
            <a:ext cx="2742470" cy="1118040"/>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altLang="ja-JP" sz="960" noProof="1">
                <a:solidFill>
                  <a:schemeClr val="tx1"/>
                </a:solidFill>
              </a:rPr>
              <a:t>2004</a:t>
            </a:r>
          </a:p>
          <a:p>
            <a:r>
              <a:rPr lang="ja-JP" altLang="en-US" sz="960" noProof="1">
                <a:solidFill>
                  <a:schemeClr val="tx1"/>
                </a:solidFill>
              </a:rPr>
              <a:t>The Japan OSS Promotion Forum was established with the participation of information system users, vendors, and academic experts in Japan, with the Ministry of Economy, Trade and Industry as an observer.</a:t>
            </a:r>
            <a:endParaRPr lang="ja-JP" dirty="0">
              <a:solidFill>
                <a:schemeClr val="tx1"/>
              </a:solidFill>
            </a:endParaRPr>
          </a:p>
        </p:txBody>
      </p:sp>
      <p:sp>
        <p:nvSpPr>
          <p:cNvPr id="41" name="フローチャート: 表示 40"/>
          <p:cNvSpPr/>
          <p:nvPr/>
        </p:nvSpPr>
        <p:spPr>
          <a:xfrm>
            <a:off x="8219950" y="4582409"/>
            <a:ext cx="3630391" cy="1131560"/>
          </a:xfrm>
          <a:prstGeom prst="flowChartDisplay">
            <a:avLst/>
          </a:prstGeom>
          <a:solidFill>
            <a:srgbClr val="FFCCCC"/>
          </a:solidFill>
          <a:ln>
            <a:noFill/>
          </a:ln>
          <a:effectLst>
            <a:outerShdw blurRad="127000" dist="50800" dir="5400000" algn="ctr" rotWithShape="0">
              <a:srgbClr val="000000">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ffectLst>
                <a:outerShdw blurRad="50800" dist="38100" dir="2700000" algn="tl" rotWithShape="0">
                  <a:schemeClr val="accent2">
                    <a:alpha val="40000"/>
                  </a:schemeClr>
                </a:outerShdw>
              </a:effectLst>
            </a:endParaRPr>
          </a:p>
        </p:txBody>
      </p:sp>
      <p:sp>
        <p:nvSpPr>
          <p:cNvPr id="42" name="フローチャート: 代替処理 41"/>
          <p:cNvSpPr/>
          <p:nvPr/>
        </p:nvSpPr>
        <p:spPr>
          <a:xfrm>
            <a:off x="8795025" y="4669073"/>
            <a:ext cx="2742470" cy="908305"/>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sz="960" noProof="1">
                <a:solidFill>
                  <a:schemeClr val="tx1"/>
                </a:solidFill>
              </a:rPr>
              <a:t>2014</a:t>
            </a:r>
          </a:p>
          <a:p>
            <a:r>
              <a:rPr lang="ja-JP" altLang="en-US" sz="960" noProof="1">
                <a:solidFill>
                  <a:schemeClr val="tx1"/>
                </a:solidFill>
              </a:rPr>
              <a:t>A bottom-up organization centered on practitioners. As an observer, the Ministry of Economy, Trade and Industry continues to support the Forum.</a:t>
            </a:r>
          </a:p>
        </p:txBody>
      </p:sp>
      <p:sp>
        <p:nvSpPr>
          <p:cNvPr id="10" name="楕円 9"/>
          <p:cNvSpPr/>
          <p:nvPr/>
        </p:nvSpPr>
        <p:spPr>
          <a:xfrm rot="10282022">
            <a:off x="8006504" y="1920442"/>
            <a:ext cx="202352" cy="1761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p:cNvSpPr/>
          <p:nvPr/>
        </p:nvSpPr>
        <p:spPr>
          <a:xfrm>
            <a:off x="8041525" y="3819015"/>
            <a:ext cx="202352" cy="176107"/>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p:cNvSpPr/>
          <p:nvPr/>
        </p:nvSpPr>
        <p:spPr>
          <a:xfrm>
            <a:off x="8017553" y="2608305"/>
            <a:ext cx="202352" cy="176107"/>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p:cNvSpPr/>
          <p:nvPr/>
        </p:nvSpPr>
        <p:spPr>
          <a:xfrm>
            <a:off x="8028602" y="3296168"/>
            <a:ext cx="202352" cy="176107"/>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p:cNvSpPr/>
          <p:nvPr/>
        </p:nvSpPr>
        <p:spPr>
          <a:xfrm>
            <a:off x="8042975" y="3318910"/>
            <a:ext cx="202352" cy="1761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p:cNvSpPr/>
          <p:nvPr/>
        </p:nvSpPr>
        <p:spPr>
          <a:xfrm>
            <a:off x="8053136" y="5059495"/>
            <a:ext cx="202352" cy="1761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p:cNvSpPr/>
          <p:nvPr/>
        </p:nvSpPr>
        <p:spPr>
          <a:xfrm>
            <a:off x="8082481" y="6227221"/>
            <a:ext cx="202352" cy="176107"/>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楕円 46"/>
          <p:cNvSpPr/>
          <p:nvPr/>
        </p:nvSpPr>
        <p:spPr>
          <a:xfrm>
            <a:off x="8062131" y="5594071"/>
            <a:ext cx="202352" cy="176107"/>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p:cNvSpPr/>
          <p:nvPr/>
        </p:nvSpPr>
        <p:spPr>
          <a:xfrm>
            <a:off x="8047073" y="4202621"/>
            <a:ext cx="202352" cy="176107"/>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p:cNvSpPr/>
          <p:nvPr/>
        </p:nvSpPr>
        <p:spPr>
          <a:xfrm>
            <a:off x="8052621" y="4586227"/>
            <a:ext cx="202352" cy="176107"/>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433DC5F1-1435-4EBC-A616-F7802D3ADAEE}"/>
              </a:ext>
            </a:extLst>
          </p:cNvPr>
          <p:cNvSpPr txBox="1"/>
          <p:nvPr/>
        </p:nvSpPr>
        <p:spPr>
          <a:xfrm>
            <a:off x="8659880" y="6297682"/>
            <a:ext cx="363039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sz="960" noProof="1">
                <a:latin typeface="Meiryo"/>
                <a:ea typeface="メイリオ"/>
              </a:rPr>
              <a:t>Japan OSS Promotion Forum.</a:t>
            </a:r>
            <a:r>
              <a:rPr lang="en-US" altLang="ja-JP" sz="960">
                <a:latin typeface="Meiryo"/>
                <a:ea typeface="メイリオ"/>
              </a:rPr>
              <a:t> </a:t>
            </a:r>
            <a:r>
              <a:rPr lang="en-US" altLang="ja-JP" sz="960" noProof="1">
                <a:latin typeface="Meiryo"/>
                <a:ea typeface="メイリオ"/>
              </a:rPr>
              <a:t>http://ossforum.jp/</a:t>
            </a:r>
            <a:endParaRPr lang="en-US" altLang="ja-JP" sz="960" dirty="0">
              <a:latin typeface="Meiryo"/>
              <a:ea typeface="メイリオ"/>
            </a:endParaRPr>
          </a:p>
        </p:txBody>
      </p:sp>
      <p:sp>
        <p:nvSpPr>
          <p:cNvPr id="9" name="正方形/長方形 8"/>
          <p:cNvSpPr/>
          <p:nvPr/>
        </p:nvSpPr>
        <p:spPr>
          <a:xfrm>
            <a:off x="391584" y="6361311"/>
            <a:ext cx="4551246" cy="307777"/>
          </a:xfrm>
          <a:prstGeom prst="rect">
            <a:avLst/>
          </a:prstGeom>
        </p:spPr>
        <p:txBody>
          <a:bodyPr wrap="none">
            <a:spAutoFit/>
          </a:bodyPr>
          <a:lstStyle/>
          <a:p>
            <a:pPr>
              <a:spcAft>
                <a:spcPts val="0"/>
              </a:spcAft>
            </a:pPr>
            <a:r>
              <a:rPr lang="en-US" altLang="ja-JP" sz="1120" kern="100" noProof="1">
                <a:latin typeface="游ゴシック" panose="020B0400000000000000" pitchFamily="50" charset="-128"/>
                <a:ea typeface="游ゴシック" panose="020B0400000000000000" pitchFamily="50" charset="-128"/>
                <a:cs typeface="Courier New" panose="02070309020205020404" pitchFamily="49" charset="0"/>
              </a:rPr>
              <a:t>*General members: 116 companies, regular members: 11 companies, special members: 7 organizations</a:t>
            </a:r>
          </a:p>
        </p:txBody>
      </p:sp>
      <p:pic>
        <p:nvPicPr>
          <p:cNvPr id="11" name="図 10">
            <a:extLst>
              <a:ext uri="{FF2B5EF4-FFF2-40B4-BE49-F238E27FC236}">
                <a16:creationId xmlns:a16="http://schemas.microsoft.com/office/drawing/2014/main" id="{633A8C64-F5B4-458C-88B0-3B7C7AD1C82F}"/>
              </a:ext>
            </a:extLst>
          </p:cNvPr>
          <p:cNvPicPr>
            <a:picLocks noChangeAspect="1"/>
          </p:cNvPicPr>
          <p:nvPr/>
        </p:nvPicPr>
        <p:blipFill>
          <a:blip r:embed="rId2"/>
          <a:stretch>
            <a:fillRect/>
          </a:stretch>
        </p:blipFill>
        <p:spPr>
          <a:xfrm>
            <a:off x="916406" y="769902"/>
            <a:ext cx="6258835" cy="5324841"/>
          </a:xfrm>
          <a:prstGeom prst="rect">
            <a:avLst/>
          </a:prstGeom>
        </p:spPr>
      </p:pic>
    </p:spTree>
    <p:extLst>
      <p:ext uri="{BB962C8B-B14F-4D97-AF65-F5344CB8AC3E}">
        <p14:creationId xmlns:p14="http://schemas.microsoft.com/office/powerpoint/2010/main" val="37289120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reeform 129"/>
          <p:cNvSpPr>
            <a:spLocks noChangeArrowheads="1"/>
          </p:cNvSpPr>
          <p:nvPr/>
        </p:nvSpPr>
        <p:spPr bwMode="auto">
          <a:xfrm>
            <a:off x="7859837" y="1952021"/>
            <a:ext cx="2626139" cy="3373342"/>
          </a:xfrm>
          <a:custGeom>
            <a:avLst/>
            <a:gdLst>
              <a:gd name="T0" fmla="*/ 8335 w 8336"/>
              <a:gd name="T1" fmla="*/ 4223 h 4224"/>
              <a:gd name="T2" fmla="*/ 0 w 8336"/>
              <a:gd name="T3" fmla="*/ 4223 h 4224"/>
              <a:gd name="T4" fmla="*/ 0 w 8336"/>
              <a:gd name="T5" fmla="*/ 0 h 4224"/>
              <a:gd name="T6" fmla="*/ 8335 w 8336"/>
              <a:gd name="T7" fmla="*/ 0 h 4224"/>
              <a:gd name="T8" fmla="*/ 8335 w 8336"/>
              <a:gd name="T9" fmla="*/ 4223 h 4224"/>
            </a:gdLst>
            <a:ahLst/>
            <a:cxnLst>
              <a:cxn ang="0">
                <a:pos x="T0" y="T1"/>
              </a:cxn>
              <a:cxn ang="0">
                <a:pos x="T2" y="T3"/>
              </a:cxn>
              <a:cxn ang="0">
                <a:pos x="T4" y="T5"/>
              </a:cxn>
              <a:cxn ang="0">
                <a:pos x="T6" y="T7"/>
              </a:cxn>
              <a:cxn ang="0">
                <a:pos x="T8" y="T9"/>
              </a:cxn>
            </a:cxnLst>
            <a:rect l="0" t="0" r="r" b="b"/>
            <a:pathLst>
              <a:path w="8336" h="4224">
                <a:moveTo>
                  <a:pt x="8335" y="4223"/>
                </a:moveTo>
                <a:lnTo>
                  <a:pt x="0" y="4223"/>
                </a:lnTo>
                <a:lnTo>
                  <a:pt x="0" y="0"/>
                </a:lnTo>
                <a:lnTo>
                  <a:pt x="8335" y="0"/>
                </a:lnTo>
                <a:lnTo>
                  <a:pt x="8335" y="4223"/>
                </a:lnTo>
              </a:path>
            </a:pathLst>
          </a:custGeom>
          <a:solidFill>
            <a:srgbClr val="93D1FF"/>
          </a:solidFill>
          <a:ln w="9525" cap="flat">
            <a:solidFill>
              <a:schemeClr val="tx1"/>
            </a:solidFill>
            <a:round/>
            <a:headEnd/>
            <a:tailEnd/>
          </a:ln>
          <a:effectLst/>
        </p:spPr>
        <p:txBody>
          <a:bodyPr wrap="none" lIns="116120" tIns="58059" rIns="116120" bIns="58059" anchor="t"/>
          <a:lstStyle/>
          <a:p>
            <a:r>
              <a:rPr lang="ja-JP" altLang="en-US" sz="640" noProof="1">
                <a:latin typeface="Meiryo UI" panose="020B0604030504040204" pitchFamily="50" charset="-128"/>
                <a:ea typeface="Meiryo UI" panose="020B0604030504040204" pitchFamily="50" charset="-128"/>
                <a:cs typeface="Meiryo UI" panose="020B0604030504040204" pitchFamily="50" charset="-128"/>
              </a:rPr>
              <a:t>Database</a:t>
            </a:r>
          </a:p>
        </p:txBody>
      </p:sp>
      <p:grpSp>
        <p:nvGrpSpPr>
          <p:cNvPr id="33" name="グループ化 32"/>
          <p:cNvGrpSpPr/>
          <p:nvPr/>
        </p:nvGrpSpPr>
        <p:grpSpPr>
          <a:xfrm>
            <a:off x="7898051" y="2200661"/>
            <a:ext cx="1252348" cy="972000"/>
            <a:chOff x="1514195" y="3632626"/>
            <a:chExt cx="1252348" cy="972000"/>
          </a:xfrm>
        </p:grpSpPr>
        <p:sp>
          <p:nvSpPr>
            <p:cNvPr id="34" name="正方形/長方形 33"/>
            <p:cNvSpPr/>
            <p:nvPr/>
          </p:nvSpPr>
          <p:spPr bwMode="gray">
            <a:xfrm>
              <a:off x="1522784" y="3749794"/>
              <a:ext cx="1243723" cy="854832"/>
            </a:xfrm>
            <a:prstGeom prst="rect">
              <a:avLst/>
            </a:prstGeom>
            <a:solidFill>
              <a:schemeClr val="bg1"/>
            </a:solidFill>
            <a:ln w="9525">
              <a:solidFill>
                <a:schemeClr val="tx1"/>
              </a:solidFill>
              <a:miter lim="800000"/>
              <a:headEnd/>
              <a:tailEnd/>
            </a:ln>
          </p:spPr>
          <p:txBody>
            <a:bodyPr lIns="36000" rIns="36000" anchor="t"/>
            <a:lstStyle/>
            <a:p>
              <a:pPr algn="l" fontAlgn="auto">
                <a:spcBef>
                  <a:spcPts val="0"/>
                </a:spcBef>
                <a:spcAft>
                  <a:spcPts val="0"/>
                </a:spcAft>
                <a:buClrTx/>
                <a:buSzTx/>
                <a:defRPr/>
              </a:pPr>
              <a:r>
                <a:rPr kumimoji="0" lang="en-US" altLang="ja-JP" sz="640" kern="0" noProof="1">
                  <a:latin typeface="Meiryo UI" pitchFamily="50" charset="-128"/>
                  <a:ea typeface="Meiryo UI" pitchFamily="50" charset="-128"/>
                  <a:cs typeface="Meiryo UI" pitchFamily="50" charset="-128"/>
                  <a:hlinkClick r:id="rId2"/>
                </a:rPr>
                <a:t>Apache Derby</a:t>
              </a:r>
              <a:endParaRPr kumimoji="0" lang="en-US" altLang="ja-JP" sz="64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640" kern="0" noProof="1">
                  <a:latin typeface="Meiryo UI" pitchFamily="50" charset="-128"/>
                  <a:ea typeface="Meiryo UI" pitchFamily="50" charset="-128"/>
                  <a:cs typeface="Meiryo UI" pitchFamily="50" charset="-128"/>
                  <a:hlinkClick r:id="rId3"/>
                </a:rPr>
                <a:t>Firebird</a:t>
              </a:r>
              <a:endParaRPr kumimoji="0" lang="en-US" altLang="ja-JP" sz="64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640" kern="0" noProof="1">
                  <a:latin typeface="Meiryo UI" pitchFamily="50" charset="-128"/>
                  <a:ea typeface="Meiryo UI" pitchFamily="50" charset="-128"/>
                  <a:cs typeface="Meiryo UI" pitchFamily="50" charset="-128"/>
                  <a:hlinkClick r:id="rId4"/>
                </a:rPr>
                <a:t>MariaDB</a:t>
              </a:r>
              <a:endParaRPr kumimoji="0" lang="en-US" altLang="ja-JP" sz="64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640" kern="0" noProof="1">
                  <a:latin typeface="Meiryo UI" pitchFamily="50" charset="-128"/>
                  <a:ea typeface="Meiryo UI" pitchFamily="50" charset="-128"/>
                  <a:cs typeface="Meiryo UI" pitchFamily="50" charset="-128"/>
                  <a:hlinkClick r:id="rId5"/>
                </a:rPr>
                <a:t>MySQL</a:t>
              </a:r>
              <a:endParaRPr kumimoji="0" lang="en-US" altLang="ja-JP" sz="64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640" kern="0" noProof="1">
                  <a:latin typeface="Meiryo UI" pitchFamily="50" charset="-128"/>
                  <a:ea typeface="Meiryo UI" pitchFamily="50" charset="-128"/>
                  <a:cs typeface="Meiryo UI" pitchFamily="50" charset="-128"/>
                  <a:hlinkClick r:id="rId6"/>
                </a:rPr>
                <a:t>PostgreSQL</a:t>
              </a:r>
              <a:endParaRPr kumimoji="0" lang="en-US" altLang="ja-JP" sz="64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640" kern="0" noProof="1">
                  <a:latin typeface="Meiryo UI" pitchFamily="50" charset="-128"/>
                  <a:ea typeface="Meiryo UI" pitchFamily="50" charset="-128"/>
                  <a:cs typeface="Meiryo UI" pitchFamily="50" charset="-128"/>
                  <a:hlinkClick r:id="rId7"/>
                </a:rPr>
                <a:t>SQLite</a:t>
              </a:r>
              <a:endParaRPr kumimoji="0" lang="en-US" altLang="ja-JP" sz="640" kern="0" dirty="0">
                <a:latin typeface="Meiryo UI" pitchFamily="50" charset="-128"/>
                <a:ea typeface="Meiryo UI" pitchFamily="50" charset="-128"/>
                <a:cs typeface="Meiryo UI" pitchFamily="50" charset="-128"/>
              </a:endParaRPr>
            </a:p>
          </p:txBody>
        </p:sp>
        <p:sp>
          <p:nvSpPr>
            <p:cNvPr id="35" name="テキスト ボックス 34"/>
            <p:cNvSpPr txBox="1"/>
            <p:nvPr/>
          </p:nvSpPr>
          <p:spPr bwMode="gray">
            <a:xfrm>
              <a:off x="1514195" y="3632626"/>
              <a:ext cx="1252348" cy="144177"/>
            </a:xfrm>
            <a:prstGeom prst="rect">
              <a:avLst/>
            </a:prstGeom>
            <a:solidFill>
              <a:srgbClr val="C9E8FF"/>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16120" tIns="58059" rIns="116120" bIns="58059" anchor="ctr"/>
            <a:lstStyle>
              <a:defPPr>
                <a:defRPr lang="ja-JP"/>
              </a:defPPr>
            </a:lstStyle>
            <a:p>
              <a:r>
                <a:rPr lang="en-US" altLang="ja-JP" sz="640" noProof="1">
                  <a:latin typeface="Meiryo UI" panose="020B0604030504040204" pitchFamily="50" charset="-128"/>
                  <a:ea typeface="Meiryo UI" panose="020B0604030504040204" pitchFamily="50" charset="-128"/>
                  <a:cs typeface="Meiryo UI" panose="020B0604030504040204" pitchFamily="50" charset="-128"/>
                </a:rPr>
                <a:t>RDBMS</a:t>
              </a:r>
              <a:endParaRPr lang="ja-JP" altLang="en-US" sz="640"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36" name="グループ化 35"/>
          <p:cNvGrpSpPr/>
          <p:nvPr/>
        </p:nvGrpSpPr>
        <p:grpSpPr>
          <a:xfrm>
            <a:off x="7906640" y="3241285"/>
            <a:ext cx="1243751" cy="307496"/>
            <a:chOff x="1518262" y="4918359"/>
            <a:chExt cx="1249247" cy="307496"/>
          </a:xfrm>
        </p:grpSpPr>
        <p:sp>
          <p:nvSpPr>
            <p:cNvPr id="37" name="正方形/長方形 36"/>
            <p:cNvSpPr/>
            <p:nvPr/>
          </p:nvSpPr>
          <p:spPr bwMode="gray">
            <a:xfrm>
              <a:off x="1518262" y="5023185"/>
              <a:ext cx="1249247" cy="202670"/>
            </a:xfrm>
            <a:prstGeom prst="rect">
              <a:avLst/>
            </a:prstGeom>
            <a:solidFill>
              <a:schemeClr val="bg1"/>
            </a:solidFill>
            <a:ln w="9525">
              <a:solidFill>
                <a:schemeClr val="tx1"/>
              </a:solidFill>
              <a:miter lim="800000"/>
              <a:headEnd/>
              <a:tailEnd/>
            </a:ln>
          </p:spPr>
          <p:txBody>
            <a:bodyPr lIns="36000" rIns="36000" anchor="t"/>
            <a:lstStyle/>
            <a:p>
              <a:pPr algn="l" fontAlgn="auto">
                <a:spcBef>
                  <a:spcPts val="0"/>
                </a:spcBef>
                <a:spcAft>
                  <a:spcPts val="0"/>
                </a:spcAft>
                <a:buClrTx/>
                <a:buSzTx/>
                <a:defRPr/>
              </a:pPr>
              <a:r>
                <a:rPr kumimoji="0" lang="en-US" altLang="ja-JP" sz="640" kern="0" noProof="1">
                  <a:latin typeface="Meiryo UI" pitchFamily="50" charset="-128"/>
                  <a:ea typeface="Meiryo UI" pitchFamily="50" charset="-128"/>
                  <a:cs typeface="Meiryo UI" pitchFamily="50" charset="-128"/>
                  <a:hlinkClick r:id="rId8"/>
                </a:rPr>
                <a:t>Vitess</a:t>
              </a:r>
              <a:endParaRPr kumimoji="0" lang="en-US" altLang="ja-JP" sz="640" kern="0" dirty="0">
                <a:latin typeface="Meiryo UI" pitchFamily="50" charset="-128"/>
                <a:ea typeface="Meiryo UI" pitchFamily="50" charset="-128"/>
                <a:cs typeface="Meiryo UI" pitchFamily="50" charset="-128"/>
              </a:endParaRPr>
            </a:p>
          </p:txBody>
        </p:sp>
        <p:sp>
          <p:nvSpPr>
            <p:cNvPr id="38" name="テキスト ボックス 37"/>
            <p:cNvSpPr txBox="1"/>
            <p:nvPr/>
          </p:nvSpPr>
          <p:spPr bwMode="gray">
            <a:xfrm>
              <a:off x="1518262" y="4918359"/>
              <a:ext cx="1249247" cy="145232"/>
            </a:xfrm>
            <a:prstGeom prst="rect">
              <a:avLst/>
            </a:prstGeom>
            <a:solidFill>
              <a:srgbClr val="C9E8FF"/>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16120" tIns="58059" rIns="116120" bIns="58059" anchor="ctr"/>
            <a:lstStyle>
              <a:defPPr>
                <a:defRPr lang="ja-JP"/>
              </a:defPPr>
            </a:lstStyle>
            <a:p>
              <a:r>
                <a:rPr lang="en-US" altLang="ja-JP" sz="640" noProof="1">
                  <a:latin typeface="Meiryo UI" panose="020B0604030504040204" pitchFamily="50" charset="-128"/>
                  <a:ea typeface="Meiryo UI" panose="020B0604030504040204" pitchFamily="50" charset="-128"/>
                  <a:cs typeface="Meiryo UI" panose="020B0604030504040204" pitchFamily="50" charset="-128"/>
                </a:rPr>
                <a:t>DB clustering</a:t>
              </a:r>
            </a:p>
          </p:txBody>
        </p:sp>
      </p:grpSp>
      <p:grpSp>
        <p:nvGrpSpPr>
          <p:cNvPr id="39" name="グループ化 38"/>
          <p:cNvGrpSpPr/>
          <p:nvPr/>
        </p:nvGrpSpPr>
        <p:grpSpPr>
          <a:xfrm>
            <a:off x="9204656" y="2199607"/>
            <a:ext cx="1243080" cy="447636"/>
            <a:chOff x="5659546" y="1408840"/>
            <a:chExt cx="3240686" cy="406296"/>
          </a:xfrm>
        </p:grpSpPr>
        <p:sp>
          <p:nvSpPr>
            <p:cNvPr id="40" name="正方形/長方形 39"/>
            <p:cNvSpPr/>
            <p:nvPr/>
          </p:nvSpPr>
          <p:spPr bwMode="gray">
            <a:xfrm>
              <a:off x="5659546" y="1522336"/>
              <a:ext cx="3240639" cy="292800"/>
            </a:xfrm>
            <a:prstGeom prst="rect">
              <a:avLst/>
            </a:prstGeom>
            <a:solidFill>
              <a:schemeClr val="bg1"/>
            </a:solidFill>
            <a:ln w="9525">
              <a:solidFill>
                <a:schemeClr val="tx1"/>
              </a:solidFill>
              <a:miter lim="800000"/>
              <a:headEnd/>
              <a:tailEnd/>
            </a:ln>
          </p:spPr>
          <p:txBody>
            <a:bodyPr lIns="36000" rIns="36000" anchor="t"/>
            <a:lstStyle/>
            <a:p>
              <a:pPr algn="l" fontAlgn="auto">
                <a:spcBef>
                  <a:spcPts val="0"/>
                </a:spcBef>
                <a:spcAft>
                  <a:spcPts val="0"/>
                </a:spcAft>
                <a:buClrTx/>
                <a:buSzTx/>
                <a:defRPr/>
              </a:pPr>
              <a:r>
                <a:rPr kumimoji="0" lang="en-US" altLang="ja-JP" sz="640" kern="0" noProof="1">
                  <a:latin typeface="Meiryo UI" pitchFamily="50" charset="-128"/>
                  <a:ea typeface="Meiryo UI" pitchFamily="50" charset="-128"/>
                  <a:cs typeface="Meiryo UI" pitchFamily="50" charset="-128"/>
                  <a:hlinkClick r:id="rId9"/>
                </a:rPr>
                <a:t>pgAdmin</a:t>
              </a:r>
              <a:endParaRPr kumimoji="0" lang="en-US" altLang="ja-JP" sz="640" kern="0" dirty="0">
                <a:latin typeface="Meiryo UI" pitchFamily="50" charset="-128"/>
                <a:ea typeface="Meiryo UI" pitchFamily="50" charset="-128"/>
                <a:cs typeface="Meiryo UI" pitchFamily="50" charset="-128"/>
                <a:hlinkClick r:id="rId10"/>
              </a:endParaRPr>
            </a:p>
            <a:p>
              <a:pPr algn="l" fontAlgn="auto">
                <a:spcBef>
                  <a:spcPts val="0"/>
                </a:spcBef>
                <a:spcAft>
                  <a:spcPts val="0"/>
                </a:spcAft>
                <a:buClrTx/>
                <a:buSzTx/>
                <a:defRPr/>
              </a:pPr>
              <a:r>
                <a:rPr kumimoji="0" lang="en-US" altLang="ja-JP" sz="640" kern="0" noProof="1">
                  <a:latin typeface="Meiryo UI" pitchFamily="50" charset="-128"/>
                  <a:ea typeface="Meiryo UI" pitchFamily="50" charset="-128"/>
                  <a:cs typeface="Meiryo UI" pitchFamily="50" charset="-128"/>
                  <a:hlinkClick r:id="rId10"/>
                </a:rPr>
                <a:t>phpMyAdmin</a:t>
              </a:r>
              <a:endParaRPr kumimoji="0" lang="en-US" altLang="ja-JP" sz="640" kern="0" dirty="0">
                <a:latin typeface="Meiryo UI" pitchFamily="50" charset="-128"/>
                <a:ea typeface="Meiryo UI" pitchFamily="50" charset="-128"/>
                <a:cs typeface="Meiryo UI" pitchFamily="50" charset="-128"/>
              </a:endParaRPr>
            </a:p>
          </p:txBody>
        </p:sp>
        <p:sp>
          <p:nvSpPr>
            <p:cNvPr id="41" name="テキスト ボックス 40"/>
            <p:cNvSpPr txBox="1"/>
            <p:nvPr/>
          </p:nvSpPr>
          <p:spPr bwMode="gray">
            <a:xfrm>
              <a:off x="5659870" y="1408840"/>
              <a:ext cx="3240362" cy="131819"/>
            </a:xfrm>
            <a:prstGeom prst="rect">
              <a:avLst/>
            </a:prstGeom>
            <a:solidFill>
              <a:srgbClr val="C9E8FF"/>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16120" tIns="58059" rIns="116120" bIns="58059" anchor="ctr"/>
            <a:lstStyle>
              <a:defPPr>
                <a:defRPr lang="ja-JP"/>
              </a:defPPr>
            </a:lstStyle>
            <a:p>
              <a:r>
                <a:rPr lang="en-US" altLang="ja-JP" sz="640" noProof="1">
                  <a:latin typeface="Meiryo UI" panose="020B0604030504040204" pitchFamily="50" charset="-128"/>
                  <a:ea typeface="Meiryo UI" panose="020B0604030504040204" pitchFamily="50" charset="-128"/>
                  <a:cs typeface="Meiryo UI" panose="020B0604030504040204" pitchFamily="50" charset="-128"/>
                </a:rPr>
                <a:t>DB management</a:t>
              </a:r>
            </a:p>
          </p:txBody>
        </p:sp>
      </p:grpSp>
      <p:grpSp>
        <p:nvGrpSpPr>
          <p:cNvPr id="42" name="グループ化 41"/>
          <p:cNvGrpSpPr/>
          <p:nvPr/>
        </p:nvGrpSpPr>
        <p:grpSpPr>
          <a:xfrm>
            <a:off x="7906640" y="4214908"/>
            <a:ext cx="1244216" cy="412841"/>
            <a:chOff x="2843368" y="4811092"/>
            <a:chExt cx="1258811" cy="412841"/>
          </a:xfrm>
        </p:grpSpPr>
        <p:sp>
          <p:nvSpPr>
            <p:cNvPr id="43" name="正方形/長方形 42"/>
            <p:cNvSpPr/>
            <p:nvPr/>
          </p:nvSpPr>
          <p:spPr bwMode="gray">
            <a:xfrm>
              <a:off x="2844662" y="4914611"/>
              <a:ext cx="1257517" cy="309322"/>
            </a:xfrm>
            <a:prstGeom prst="rect">
              <a:avLst/>
            </a:prstGeom>
            <a:solidFill>
              <a:schemeClr val="bg1"/>
            </a:solidFill>
            <a:ln w="9525">
              <a:solidFill>
                <a:schemeClr val="tx1"/>
              </a:solidFill>
              <a:miter lim="800000"/>
              <a:headEnd/>
              <a:tailEnd/>
            </a:ln>
          </p:spPr>
          <p:txBody>
            <a:bodyPr lIns="36000" rIns="36000" anchor="t"/>
            <a:lstStyle/>
            <a:p>
              <a:pPr algn="l" fontAlgn="auto">
                <a:spcBef>
                  <a:spcPts val="0"/>
                </a:spcBef>
                <a:spcAft>
                  <a:spcPts val="0"/>
                </a:spcAft>
                <a:buClrTx/>
                <a:buSzTx/>
                <a:defRPr/>
              </a:pPr>
              <a:r>
                <a:rPr kumimoji="0" lang="en-US" altLang="ja-JP" sz="640" kern="0" noProof="1">
                  <a:latin typeface="Meiryo UI" pitchFamily="50" charset="-128"/>
                  <a:ea typeface="Meiryo UI" pitchFamily="50" charset="-128"/>
                  <a:cs typeface="Meiryo UI" pitchFamily="50" charset="-128"/>
                  <a:hlinkClick r:id="rId11"/>
                </a:rPr>
                <a:t>JanusGraph</a:t>
              </a:r>
              <a:endParaRPr kumimoji="0" lang="en-US" altLang="ja-JP" sz="640" kern="0" dirty="0">
                <a:latin typeface="Meiryo UI" pitchFamily="50" charset="-128"/>
                <a:ea typeface="Meiryo UI" pitchFamily="50" charset="-128"/>
                <a:cs typeface="Meiryo UI" pitchFamily="50" charset="-128"/>
                <a:hlinkClick r:id="rId12"/>
              </a:endParaRPr>
            </a:p>
            <a:p>
              <a:pPr algn="l" fontAlgn="auto">
                <a:spcBef>
                  <a:spcPts val="0"/>
                </a:spcBef>
                <a:spcAft>
                  <a:spcPts val="0"/>
                </a:spcAft>
                <a:buClrTx/>
                <a:buSzTx/>
                <a:defRPr/>
              </a:pPr>
              <a:r>
                <a:rPr kumimoji="0" lang="en-US" altLang="ja-JP" sz="640" kern="0" noProof="1">
                  <a:latin typeface="Meiryo UI" pitchFamily="50" charset="-128"/>
                  <a:ea typeface="Meiryo UI" pitchFamily="50" charset="-128"/>
                  <a:cs typeface="Meiryo UI" pitchFamily="50" charset="-128"/>
                  <a:hlinkClick r:id="rId12"/>
                </a:rPr>
                <a:t>neo4j</a:t>
              </a:r>
              <a:endParaRPr kumimoji="0" lang="en-US" altLang="ja-JP" sz="64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endParaRPr kumimoji="0" lang="en-US" altLang="ja-JP" sz="640" kern="0" dirty="0">
                <a:latin typeface="Meiryo UI" pitchFamily="50" charset="-128"/>
                <a:ea typeface="Meiryo UI" pitchFamily="50" charset="-128"/>
                <a:cs typeface="Meiryo UI" pitchFamily="50" charset="-128"/>
              </a:endParaRPr>
            </a:p>
          </p:txBody>
        </p:sp>
        <p:sp>
          <p:nvSpPr>
            <p:cNvPr id="44" name="テキスト ボックス 43"/>
            <p:cNvSpPr txBox="1"/>
            <p:nvPr/>
          </p:nvSpPr>
          <p:spPr bwMode="gray">
            <a:xfrm>
              <a:off x="2843368" y="4811092"/>
              <a:ext cx="1258811" cy="131895"/>
            </a:xfrm>
            <a:prstGeom prst="rect">
              <a:avLst/>
            </a:prstGeom>
            <a:solidFill>
              <a:srgbClr val="C9E8FF"/>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16120" tIns="58059" rIns="116120" bIns="58059" anchor="ctr"/>
            <a:lstStyle>
              <a:defPPr>
                <a:defRPr lang="ja-JP"/>
              </a:defPPr>
            </a:lstStyle>
            <a:p>
              <a:r>
                <a:rPr lang="ja-JP" altLang="en-US" sz="640" noProof="1">
                  <a:latin typeface="Meiryo UI" panose="020B0604030504040204" pitchFamily="50" charset="-128"/>
                  <a:ea typeface="Meiryo UI" panose="020B0604030504040204" pitchFamily="50" charset="-128"/>
                  <a:cs typeface="Meiryo UI" panose="020B0604030504040204" pitchFamily="50" charset="-128"/>
                </a:rPr>
                <a:t>Graph type</a:t>
              </a:r>
            </a:p>
          </p:txBody>
        </p:sp>
      </p:grpSp>
      <p:grpSp>
        <p:nvGrpSpPr>
          <p:cNvPr id="45" name="グループ化 44"/>
          <p:cNvGrpSpPr/>
          <p:nvPr/>
        </p:nvGrpSpPr>
        <p:grpSpPr>
          <a:xfrm>
            <a:off x="9204656" y="2681102"/>
            <a:ext cx="1243624" cy="801903"/>
            <a:chOff x="2833347" y="4811091"/>
            <a:chExt cx="1249810" cy="801903"/>
          </a:xfrm>
        </p:grpSpPr>
        <p:sp>
          <p:nvSpPr>
            <p:cNvPr id="46" name="正方形/長方形 45"/>
            <p:cNvSpPr/>
            <p:nvPr/>
          </p:nvSpPr>
          <p:spPr bwMode="gray">
            <a:xfrm>
              <a:off x="2833347" y="4907023"/>
              <a:ext cx="1249810" cy="705971"/>
            </a:xfrm>
            <a:prstGeom prst="rect">
              <a:avLst/>
            </a:prstGeom>
            <a:solidFill>
              <a:schemeClr val="bg1"/>
            </a:solidFill>
            <a:ln w="9525">
              <a:solidFill>
                <a:schemeClr val="tx1"/>
              </a:solidFill>
              <a:miter lim="800000"/>
              <a:headEnd/>
              <a:tailEnd/>
            </a:ln>
          </p:spPr>
          <p:txBody>
            <a:bodyPr lIns="36000" rIns="36000" anchor="t"/>
            <a:lstStyle/>
            <a:p>
              <a:pPr algn="l" fontAlgn="auto">
                <a:spcBef>
                  <a:spcPts val="0"/>
                </a:spcBef>
                <a:spcAft>
                  <a:spcPts val="0"/>
                </a:spcAft>
                <a:buClrTx/>
                <a:buSzTx/>
                <a:defRPr/>
              </a:pPr>
              <a:r>
                <a:rPr kumimoji="0" lang="en-US" altLang="ja-JP" sz="640" kern="0" noProof="1">
                  <a:latin typeface="Meiryo UI" pitchFamily="50" charset="-128"/>
                  <a:ea typeface="Meiryo UI" pitchFamily="50" charset="-128"/>
                  <a:cs typeface="Meiryo UI" pitchFamily="50" charset="-128"/>
                  <a:hlinkClick r:id="rId13"/>
                </a:rPr>
                <a:t>Apache Cassandra</a:t>
              </a:r>
              <a:endParaRPr kumimoji="0" lang="en-US" altLang="ja-JP" sz="64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640" kern="0" noProof="1">
                  <a:latin typeface="Meiryo UI" pitchFamily="50" charset="-128"/>
                  <a:ea typeface="Meiryo UI" pitchFamily="50" charset="-128"/>
                  <a:cs typeface="Meiryo UI" pitchFamily="50" charset="-128"/>
                  <a:hlinkClick r:id="rId14"/>
                </a:rPr>
                <a:t>Berkeley DB</a:t>
              </a:r>
              <a:endParaRPr kumimoji="0" lang="en-US" altLang="ja-JP" sz="640" kern="0" dirty="0">
                <a:latin typeface="Meiryo UI" pitchFamily="50" charset="-128"/>
                <a:ea typeface="Meiryo UI" pitchFamily="50" charset="-128"/>
                <a:cs typeface="Meiryo UI" pitchFamily="50" charset="-128"/>
                <a:hlinkClick r:id="rId15"/>
              </a:endParaRPr>
            </a:p>
            <a:p>
              <a:pPr algn="l" fontAlgn="auto">
                <a:spcBef>
                  <a:spcPts val="0"/>
                </a:spcBef>
                <a:spcAft>
                  <a:spcPts val="0"/>
                </a:spcAft>
                <a:buClrTx/>
                <a:buSzTx/>
                <a:defRPr/>
              </a:pPr>
              <a:r>
                <a:rPr kumimoji="0" lang="en-US" altLang="ja-JP" sz="640" kern="0" noProof="1">
                  <a:latin typeface="Meiryo UI" pitchFamily="50" charset="-128"/>
                  <a:ea typeface="Meiryo UI" pitchFamily="50" charset="-128"/>
                  <a:cs typeface="Meiryo UI" pitchFamily="50" charset="-128"/>
                  <a:hlinkClick r:id="rId15"/>
                </a:rPr>
                <a:t>etcd</a:t>
              </a:r>
              <a:endParaRPr kumimoji="0" lang="en-US" altLang="ja-JP" sz="64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640" kern="0" noProof="1">
                  <a:latin typeface="Meiryo UI" pitchFamily="50" charset="-128"/>
                  <a:ea typeface="Meiryo UI" pitchFamily="50" charset="-128"/>
                  <a:cs typeface="Meiryo UI" pitchFamily="50" charset="-128"/>
                  <a:hlinkClick r:id="rId16"/>
                </a:rPr>
                <a:t>memcached</a:t>
              </a:r>
              <a:endParaRPr kumimoji="0" lang="en-US" altLang="ja-JP" sz="64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640" kern="0" noProof="1">
                  <a:latin typeface="Meiryo UI" pitchFamily="50" charset="-128"/>
                  <a:ea typeface="Meiryo UI" pitchFamily="50" charset="-128"/>
                  <a:cs typeface="Meiryo UI" pitchFamily="50" charset="-128"/>
                  <a:hlinkClick r:id="rId17"/>
                </a:rPr>
                <a:t>Redis</a:t>
              </a:r>
              <a:endParaRPr kumimoji="0" lang="en-US" altLang="ja-JP" sz="64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endParaRPr kumimoji="0" lang="en-US" altLang="ja-JP" sz="640" kern="0" dirty="0">
                <a:latin typeface="Meiryo UI" pitchFamily="50" charset="-128"/>
                <a:ea typeface="Meiryo UI" pitchFamily="50" charset="-128"/>
                <a:cs typeface="Meiryo UI" pitchFamily="50" charset="-128"/>
              </a:endParaRPr>
            </a:p>
          </p:txBody>
        </p:sp>
        <p:sp>
          <p:nvSpPr>
            <p:cNvPr id="47" name="テキスト ボックス 46"/>
            <p:cNvSpPr txBox="1"/>
            <p:nvPr/>
          </p:nvSpPr>
          <p:spPr bwMode="gray">
            <a:xfrm>
              <a:off x="2833637" y="4811091"/>
              <a:ext cx="1249247" cy="145231"/>
            </a:xfrm>
            <a:prstGeom prst="rect">
              <a:avLst/>
            </a:prstGeom>
            <a:solidFill>
              <a:srgbClr val="C9E8FF"/>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16120" tIns="58059" rIns="116120" bIns="58059" anchor="ctr"/>
            <a:lstStyle>
              <a:defPPr>
                <a:defRPr lang="ja-JP"/>
              </a:defPPr>
            </a:lstStyle>
            <a:p>
              <a:r>
                <a:rPr lang="en-US" altLang="ja-JP" sz="640" noProof="1">
                  <a:latin typeface="Meiryo UI" panose="020B0604030504040204" pitchFamily="50" charset="-128"/>
                  <a:ea typeface="Meiryo UI" panose="020B0604030504040204" pitchFamily="50" charset="-128"/>
                  <a:cs typeface="Meiryo UI" panose="020B0604030504040204" pitchFamily="50" charset="-128"/>
                </a:rPr>
                <a:t>KVS</a:t>
              </a:r>
              <a:endParaRPr lang="ja-JP" altLang="en-US" sz="640"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48" name="グループ化 47"/>
          <p:cNvGrpSpPr/>
          <p:nvPr/>
        </p:nvGrpSpPr>
        <p:grpSpPr>
          <a:xfrm>
            <a:off x="7906640" y="3592118"/>
            <a:ext cx="1243853" cy="586786"/>
            <a:chOff x="1532085" y="4944931"/>
            <a:chExt cx="1234007" cy="586787"/>
          </a:xfrm>
        </p:grpSpPr>
        <p:sp>
          <p:nvSpPr>
            <p:cNvPr id="49" name="正方形/長方形 48"/>
            <p:cNvSpPr/>
            <p:nvPr/>
          </p:nvSpPr>
          <p:spPr bwMode="gray">
            <a:xfrm>
              <a:off x="1532085" y="5052015"/>
              <a:ext cx="1234007" cy="479703"/>
            </a:xfrm>
            <a:prstGeom prst="rect">
              <a:avLst/>
            </a:prstGeom>
            <a:solidFill>
              <a:schemeClr val="bg1"/>
            </a:solidFill>
            <a:ln w="9525">
              <a:solidFill>
                <a:schemeClr val="tx1"/>
              </a:solidFill>
              <a:miter lim="800000"/>
              <a:headEnd/>
              <a:tailEnd/>
            </a:ln>
          </p:spPr>
          <p:txBody>
            <a:bodyPr lIns="36000" rIns="36000" anchor="t"/>
            <a:lstStyle/>
            <a:p>
              <a:pPr algn="l" fontAlgn="auto">
                <a:spcBef>
                  <a:spcPts val="0"/>
                </a:spcBef>
                <a:spcAft>
                  <a:spcPts val="0"/>
                </a:spcAft>
                <a:buClrTx/>
                <a:buSzTx/>
                <a:defRPr/>
              </a:pPr>
              <a:r>
                <a:rPr kumimoji="0" lang="en-US" altLang="ja-JP" sz="640" kern="0" noProof="1">
                  <a:latin typeface="Meiryo UI" pitchFamily="50" charset="-128"/>
                  <a:ea typeface="Meiryo UI" pitchFamily="50" charset="-128"/>
                  <a:cs typeface="Meiryo UI" pitchFamily="50" charset="-128"/>
                  <a:hlinkClick r:id="rId18"/>
                </a:rPr>
                <a:t>Apache CouchDB</a:t>
              </a:r>
              <a:endParaRPr kumimoji="0" lang="en-US" altLang="ja-JP" sz="64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640" kern="0" noProof="1">
                  <a:latin typeface="Meiryo UI" pitchFamily="50" charset="-128"/>
                  <a:ea typeface="Meiryo UI" pitchFamily="50" charset="-128"/>
                  <a:cs typeface="Meiryo UI" pitchFamily="50" charset="-128"/>
                  <a:hlinkClick r:id="rId19"/>
                </a:rPr>
                <a:t>Couchbase</a:t>
              </a:r>
              <a:endParaRPr kumimoji="0" lang="en-US" altLang="ja-JP" sz="64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640" kern="0" noProof="1">
                  <a:latin typeface="Meiryo UI" pitchFamily="50" charset="-128"/>
                  <a:ea typeface="Meiryo UI" pitchFamily="50" charset="-128"/>
                  <a:cs typeface="Meiryo UI" pitchFamily="50" charset="-128"/>
                  <a:hlinkClick r:id="rId20"/>
                </a:rPr>
                <a:t>Realm</a:t>
              </a:r>
              <a:endParaRPr kumimoji="0" lang="en-US" altLang="ja-JP" sz="640" kern="0" dirty="0">
                <a:latin typeface="Meiryo UI" pitchFamily="50" charset="-128"/>
                <a:ea typeface="Meiryo UI" pitchFamily="50" charset="-128"/>
                <a:cs typeface="Meiryo UI" pitchFamily="50" charset="-128"/>
              </a:endParaRPr>
            </a:p>
          </p:txBody>
        </p:sp>
        <p:sp>
          <p:nvSpPr>
            <p:cNvPr id="50" name="テキスト ボックス 49"/>
            <p:cNvSpPr txBox="1"/>
            <p:nvPr/>
          </p:nvSpPr>
          <p:spPr bwMode="gray">
            <a:xfrm>
              <a:off x="1532213" y="4944931"/>
              <a:ext cx="1233879" cy="145232"/>
            </a:xfrm>
            <a:prstGeom prst="rect">
              <a:avLst/>
            </a:prstGeom>
            <a:solidFill>
              <a:srgbClr val="C9E8FF"/>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16120" tIns="58059" rIns="116120" bIns="58059" anchor="ctr"/>
            <a:lstStyle>
              <a:defPPr>
                <a:defRPr lang="ja-JP"/>
              </a:defPPr>
            </a:lstStyle>
            <a:p>
              <a:r>
                <a:rPr lang="ja-JP" altLang="en-US" sz="640" noProof="1">
                  <a:latin typeface="Meiryo UI" panose="020B0604030504040204" pitchFamily="50" charset="-128"/>
                  <a:ea typeface="Meiryo UI" panose="020B0604030504040204" pitchFamily="50" charset="-128"/>
                  <a:cs typeface="Meiryo UI" panose="020B0604030504040204" pitchFamily="50" charset="-128"/>
                </a:rPr>
                <a:t>Document oriented</a:t>
              </a:r>
            </a:p>
          </p:txBody>
        </p:sp>
      </p:grpSp>
      <p:grpSp>
        <p:nvGrpSpPr>
          <p:cNvPr id="51" name="グループ化 50"/>
          <p:cNvGrpSpPr/>
          <p:nvPr/>
        </p:nvGrpSpPr>
        <p:grpSpPr>
          <a:xfrm>
            <a:off x="9204656" y="3530832"/>
            <a:ext cx="1243234" cy="591709"/>
            <a:chOff x="2843365" y="5390342"/>
            <a:chExt cx="1249248" cy="591709"/>
          </a:xfrm>
        </p:grpSpPr>
        <p:sp>
          <p:nvSpPr>
            <p:cNvPr id="52" name="正方形/長方形 51"/>
            <p:cNvSpPr/>
            <p:nvPr/>
          </p:nvSpPr>
          <p:spPr bwMode="gray">
            <a:xfrm>
              <a:off x="2843366" y="5525338"/>
              <a:ext cx="1249247" cy="456713"/>
            </a:xfrm>
            <a:prstGeom prst="rect">
              <a:avLst/>
            </a:prstGeom>
            <a:solidFill>
              <a:schemeClr val="bg1"/>
            </a:solidFill>
            <a:ln w="9525">
              <a:solidFill>
                <a:schemeClr val="tx1"/>
              </a:solidFill>
              <a:miter lim="800000"/>
              <a:headEnd/>
              <a:tailEnd/>
            </a:ln>
          </p:spPr>
          <p:txBody>
            <a:bodyPr lIns="36000" rIns="36000" anchor="t"/>
            <a:lstStyle/>
            <a:p>
              <a:pPr algn="l" fontAlgn="auto">
                <a:spcBef>
                  <a:spcPts val="0"/>
                </a:spcBef>
                <a:spcAft>
                  <a:spcPts val="0"/>
                </a:spcAft>
                <a:buClrTx/>
                <a:buSzTx/>
                <a:defRPr/>
              </a:pPr>
              <a:r>
                <a:rPr kumimoji="0" lang="en-US" altLang="ja-JP" sz="640" kern="0" noProof="1">
                  <a:solidFill>
                    <a:srgbClr val="003366"/>
                  </a:solidFill>
                  <a:latin typeface="Meiryo UI" pitchFamily="50" charset="-128"/>
                  <a:ea typeface="Meiryo UI" pitchFamily="50" charset="-128"/>
                  <a:cs typeface="Meiryo UI" pitchFamily="50" charset="-128"/>
                  <a:hlinkClick r:id="rId21"/>
                </a:rPr>
                <a:t>Aerospike</a:t>
              </a:r>
              <a:endParaRPr kumimoji="0" lang="en-US" altLang="ja-JP" sz="640" kern="0" dirty="0">
                <a:solidFill>
                  <a:srgbClr val="003366"/>
                </a:solidFill>
                <a:latin typeface="Meiryo UI" pitchFamily="50" charset="-128"/>
                <a:ea typeface="Meiryo UI" pitchFamily="50" charset="-128"/>
                <a:cs typeface="Meiryo UI" pitchFamily="50" charset="-128"/>
                <a:hlinkClick r:id="rId16">
                  <a:extLst>
                    <a:ext uri="{A12FA001-AC4F-418D-AE19-62706E023703}">
                      <ahyp:hlinkClr xmlns:ahyp="http://schemas.microsoft.com/office/drawing/2018/hyperlinkcolor" val="tx"/>
                    </a:ext>
                  </a:extLst>
                </a:hlinkClick>
              </a:endParaRPr>
            </a:p>
            <a:p>
              <a:pPr algn="l" fontAlgn="auto">
                <a:spcBef>
                  <a:spcPts val="0"/>
                </a:spcBef>
                <a:spcAft>
                  <a:spcPts val="0"/>
                </a:spcAft>
                <a:buClrTx/>
                <a:buSzTx/>
                <a:defRPr/>
              </a:pPr>
              <a:r>
                <a:rPr kumimoji="0" lang="en-US" altLang="ja-JP" sz="640" kern="0" noProof="1">
                  <a:solidFill>
                    <a:srgbClr val="003366"/>
                  </a:solidFill>
                  <a:latin typeface="Meiryo UI" pitchFamily="50" charset="-128"/>
                  <a:ea typeface="Meiryo UI" pitchFamily="50" charset="-128"/>
                  <a:cs typeface="Meiryo UI" pitchFamily="50" charset="-128"/>
                  <a:hlinkClick r:id="rId16">
                    <a:extLst>
                      <a:ext uri="{A12FA001-AC4F-418D-AE19-62706E023703}">
                        <ahyp:hlinkClr xmlns:ahyp="http://schemas.microsoft.com/office/drawing/2018/hyperlinkcolor" val="tx"/>
                      </a:ext>
                    </a:extLst>
                  </a:hlinkClick>
                </a:rPr>
                <a:t>memcached</a:t>
              </a:r>
              <a:endParaRPr kumimoji="0" lang="en-US" altLang="ja-JP" sz="64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640" kern="0" noProof="1">
                  <a:latin typeface="Meiryo UI" pitchFamily="50" charset="-128"/>
                  <a:ea typeface="Meiryo UI" pitchFamily="50" charset="-128"/>
                  <a:cs typeface="Meiryo UI" pitchFamily="50" charset="-128"/>
                  <a:hlinkClick r:id="rId22"/>
                </a:rPr>
                <a:t>VoltDB</a:t>
              </a:r>
              <a:endParaRPr kumimoji="0" lang="en-US" altLang="ja-JP" sz="640" kern="0" dirty="0">
                <a:latin typeface="Meiryo UI" pitchFamily="50" charset="-128"/>
                <a:ea typeface="Meiryo UI" pitchFamily="50" charset="-128"/>
                <a:cs typeface="Meiryo UI" pitchFamily="50" charset="-128"/>
              </a:endParaRPr>
            </a:p>
          </p:txBody>
        </p:sp>
        <p:sp>
          <p:nvSpPr>
            <p:cNvPr id="53" name="テキスト ボックス 52"/>
            <p:cNvSpPr txBox="1"/>
            <p:nvPr/>
          </p:nvSpPr>
          <p:spPr bwMode="gray">
            <a:xfrm>
              <a:off x="2843365" y="5390342"/>
              <a:ext cx="1249247" cy="145232"/>
            </a:xfrm>
            <a:prstGeom prst="rect">
              <a:avLst/>
            </a:prstGeom>
            <a:solidFill>
              <a:srgbClr val="C9E8FF"/>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16120" tIns="58059" rIns="116120" bIns="58059" anchor="ctr"/>
            <a:lstStyle>
              <a:defPPr>
                <a:defRPr lang="ja-JP"/>
              </a:defPPr>
            </a:lstStyle>
            <a:p>
              <a:r>
                <a:rPr lang="ja-JP" altLang="en-US" sz="640" noProof="1">
                  <a:latin typeface="Meiryo UI" panose="020B0604030504040204" pitchFamily="50" charset="-128"/>
                  <a:ea typeface="Meiryo UI" panose="020B0604030504040204" pitchFamily="50" charset="-128"/>
                  <a:cs typeface="Meiryo UI" panose="020B0604030504040204" pitchFamily="50" charset="-128"/>
                </a:rPr>
                <a:t>In-memory DB</a:t>
              </a:r>
              <a:endParaRPr lang="ja-JP" altLang="en-US" sz="640"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54" name="グループ化 53"/>
          <p:cNvGrpSpPr/>
          <p:nvPr/>
        </p:nvGrpSpPr>
        <p:grpSpPr>
          <a:xfrm>
            <a:off x="7906640" y="4682960"/>
            <a:ext cx="1242486" cy="311006"/>
            <a:chOff x="2843236" y="5390342"/>
            <a:chExt cx="1249376" cy="333335"/>
          </a:xfrm>
        </p:grpSpPr>
        <p:sp>
          <p:nvSpPr>
            <p:cNvPr id="55" name="正方形/長方形 54"/>
            <p:cNvSpPr/>
            <p:nvPr/>
          </p:nvSpPr>
          <p:spPr bwMode="gray">
            <a:xfrm>
              <a:off x="2843236" y="5489012"/>
              <a:ext cx="1249247" cy="234665"/>
            </a:xfrm>
            <a:prstGeom prst="rect">
              <a:avLst/>
            </a:prstGeom>
            <a:solidFill>
              <a:schemeClr val="bg1"/>
            </a:solidFill>
            <a:ln w="9525">
              <a:solidFill>
                <a:schemeClr val="tx1"/>
              </a:solidFill>
              <a:miter lim="800000"/>
              <a:headEnd/>
              <a:tailEnd/>
            </a:ln>
          </p:spPr>
          <p:txBody>
            <a:bodyPr lIns="36000" rIns="36000" anchor="t"/>
            <a:lstStyle/>
            <a:p>
              <a:pPr algn="l" fontAlgn="auto">
                <a:spcBef>
                  <a:spcPts val="0"/>
                </a:spcBef>
                <a:spcAft>
                  <a:spcPts val="0"/>
                </a:spcAft>
                <a:buClrTx/>
                <a:buSzTx/>
                <a:defRPr/>
              </a:pPr>
              <a:r>
                <a:rPr kumimoji="0" lang="en-US" altLang="ja-JP" sz="640" kern="0" noProof="1">
                  <a:latin typeface="Meiryo UI" pitchFamily="50" charset="-128"/>
                  <a:ea typeface="Meiryo UI" pitchFamily="50" charset="-128"/>
                  <a:cs typeface="Meiryo UI" pitchFamily="50" charset="-128"/>
                  <a:hlinkClick r:id="rId23"/>
                </a:rPr>
                <a:t>Pleasanter</a:t>
              </a:r>
              <a:endParaRPr kumimoji="0" lang="en-US" altLang="ja-JP" sz="640" kern="0" dirty="0">
                <a:latin typeface="Meiryo UI" pitchFamily="50" charset="-128"/>
                <a:ea typeface="Meiryo UI" pitchFamily="50" charset="-128"/>
                <a:cs typeface="Meiryo UI" pitchFamily="50" charset="-128"/>
              </a:endParaRPr>
            </a:p>
          </p:txBody>
        </p:sp>
        <p:sp>
          <p:nvSpPr>
            <p:cNvPr id="56" name="テキスト ボックス 55"/>
            <p:cNvSpPr txBox="1"/>
            <p:nvPr/>
          </p:nvSpPr>
          <p:spPr bwMode="gray">
            <a:xfrm>
              <a:off x="2843365" y="5390342"/>
              <a:ext cx="1249247" cy="145232"/>
            </a:xfrm>
            <a:prstGeom prst="rect">
              <a:avLst/>
            </a:prstGeom>
            <a:solidFill>
              <a:srgbClr val="C9E8FF"/>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16120" tIns="58059" rIns="116120" bIns="58059" anchor="ctr"/>
            <a:lstStyle>
              <a:defPPr>
                <a:defRPr lang="ja-JP"/>
              </a:defPPr>
            </a:lstStyle>
            <a:p>
              <a:r>
                <a:rPr lang="en-US" altLang="ja-JP" sz="640" noProof="1">
                  <a:latin typeface="Meiryo UI" panose="020B0604030504040204" pitchFamily="50" charset="-128"/>
                  <a:ea typeface="Meiryo UI" panose="020B0604030504040204" pitchFamily="50" charset="-128"/>
                  <a:cs typeface="Meiryo UI" panose="020B0604030504040204" pitchFamily="50" charset="-128"/>
                </a:rPr>
                <a:t>WEB database</a:t>
              </a:r>
            </a:p>
          </p:txBody>
        </p:sp>
      </p:grpSp>
      <p:grpSp>
        <p:nvGrpSpPr>
          <p:cNvPr id="57" name="グループ化 56"/>
          <p:cNvGrpSpPr/>
          <p:nvPr/>
        </p:nvGrpSpPr>
        <p:grpSpPr>
          <a:xfrm>
            <a:off x="9204656" y="4178904"/>
            <a:ext cx="1242486" cy="658744"/>
            <a:chOff x="2843236" y="5390342"/>
            <a:chExt cx="1249376" cy="706040"/>
          </a:xfrm>
        </p:grpSpPr>
        <p:sp>
          <p:nvSpPr>
            <p:cNvPr id="58" name="正方形/長方形 57"/>
            <p:cNvSpPr/>
            <p:nvPr/>
          </p:nvSpPr>
          <p:spPr bwMode="gray">
            <a:xfrm>
              <a:off x="2843236" y="5489012"/>
              <a:ext cx="1249247" cy="607370"/>
            </a:xfrm>
            <a:prstGeom prst="rect">
              <a:avLst/>
            </a:prstGeom>
            <a:solidFill>
              <a:schemeClr val="bg1"/>
            </a:solidFill>
            <a:ln w="9525">
              <a:solidFill>
                <a:schemeClr val="tx1"/>
              </a:solidFill>
              <a:miter lim="800000"/>
              <a:headEnd/>
              <a:tailEnd/>
            </a:ln>
          </p:spPr>
          <p:txBody>
            <a:bodyPr lIns="36000" rIns="36000" anchor="t"/>
            <a:lstStyle/>
            <a:p>
              <a:pPr algn="l" fontAlgn="auto">
                <a:spcBef>
                  <a:spcPts val="0"/>
                </a:spcBef>
                <a:spcAft>
                  <a:spcPts val="0"/>
                </a:spcAft>
                <a:buClrTx/>
                <a:buSzTx/>
                <a:defRPr/>
              </a:pPr>
              <a:r>
                <a:rPr kumimoji="0" lang="en-US" altLang="ja-JP" sz="640" kern="0" noProof="1">
                  <a:latin typeface="Meiryo UI" pitchFamily="50" charset="-128"/>
                  <a:ea typeface="Meiryo UI" pitchFamily="50" charset="-128"/>
                  <a:cs typeface="Meiryo UI" pitchFamily="50" charset="-128"/>
                  <a:hlinkClick r:id="rId24"/>
                </a:rPr>
                <a:t>GridDB</a:t>
              </a:r>
              <a:endParaRPr kumimoji="0" lang="en-US" altLang="ja-JP" sz="640" kern="0" dirty="0">
                <a:latin typeface="Meiryo UI" pitchFamily="50" charset="-128"/>
                <a:ea typeface="Meiryo UI" pitchFamily="50" charset="-128"/>
                <a:cs typeface="Meiryo UI" pitchFamily="50" charset="-128"/>
                <a:hlinkClick r:id="rId25"/>
              </a:endParaRPr>
            </a:p>
            <a:p>
              <a:pPr algn="l" fontAlgn="auto">
                <a:spcBef>
                  <a:spcPts val="0"/>
                </a:spcBef>
                <a:spcAft>
                  <a:spcPts val="0"/>
                </a:spcAft>
                <a:buClrTx/>
                <a:buSzTx/>
                <a:defRPr/>
              </a:pPr>
              <a:r>
                <a:rPr kumimoji="0" lang="en-US" altLang="ja-JP" sz="640" kern="0" noProof="1">
                  <a:latin typeface="Meiryo UI" pitchFamily="50" charset="-128"/>
                  <a:ea typeface="Meiryo UI" pitchFamily="50" charset="-128"/>
                  <a:cs typeface="Meiryo UI" pitchFamily="50" charset="-128"/>
                  <a:hlinkClick r:id="rId25"/>
                </a:rPr>
                <a:t>InfluxDB</a:t>
              </a:r>
              <a:endParaRPr kumimoji="0" lang="en-US" altLang="ja-JP" sz="64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640" kern="0" noProof="1">
                  <a:latin typeface="Meiryo UI" pitchFamily="50" charset="-128"/>
                  <a:ea typeface="Meiryo UI" pitchFamily="50" charset="-128"/>
                  <a:cs typeface="Meiryo UI" pitchFamily="50" charset="-128"/>
                  <a:hlinkClick r:id="rId26"/>
                </a:rPr>
                <a:t>Prometheus</a:t>
              </a:r>
              <a:endParaRPr kumimoji="0" lang="en-US" altLang="ja-JP" sz="64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640" kern="0" noProof="1">
                  <a:latin typeface="Meiryo UI" pitchFamily="50" charset="-128"/>
                  <a:ea typeface="Meiryo UI" pitchFamily="50" charset="-128"/>
                  <a:cs typeface="Meiryo UI" pitchFamily="50" charset="-128"/>
                  <a:hlinkClick r:id="rId27"/>
                </a:rPr>
                <a:t>TimescaleDB</a:t>
              </a:r>
              <a:endParaRPr kumimoji="0" lang="en-US" altLang="ja-JP" sz="640" kern="0" dirty="0">
                <a:latin typeface="Meiryo UI" pitchFamily="50" charset="-128"/>
                <a:ea typeface="Meiryo UI" pitchFamily="50" charset="-128"/>
                <a:cs typeface="Meiryo UI" pitchFamily="50" charset="-128"/>
              </a:endParaRPr>
            </a:p>
          </p:txBody>
        </p:sp>
        <p:sp>
          <p:nvSpPr>
            <p:cNvPr id="59" name="テキスト ボックス 58"/>
            <p:cNvSpPr txBox="1"/>
            <p:nvPr/>
          </p:nvSpPr>
          <p:spPr bwMode="gray">
            <a:xfrm>
              <a:off x="2843365" y="5390342"/>
              <a:ext cx="1249247" cy="145232"/>
            </a:xfrm>
            <a:prstGeom prst="rect">
              <a:avLst/>
            </a:prstGeom>
            <a:solidFill>
              <a:srgbClr val="C9E8FF"/>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16120" tIns="58059" rIns="116120" bIns="58059" anchor="ctr"/>
            <a:lstStyle>
              <a:defPPr>
                <a:defRPr lang="ja-JP"/>
              </a:defPPr>
            </a:lstStyle>
            <a:p>
              <a:r>
                <a:rPr lang="ja-JP" altLang="en-US" sz="640" noProof="1">
                  <a:latin typeface="Meiryo UI" panose="020B0604030504040204" pitchFamily="50" charset="-128"/>
                  <a:ea typeface="Meiryo UI" panose="020B0604030504040204" pitchFamily="50" charset="-128"/>
                  <a:cs typeface="Meiryo UI" panose="020B0604030504040204" pitchFamily="50" charset="-128"/>
                </a:rPr>
                <a:t>Time series</a:t>
              </a:r>
            </a:p>
          </p:txBody>
        </p:sp>
      </p:grpSp>
      <p:grpSp>
        <p:nvGrpSpPr>
          <p:cNvPr id="60" name="グループ化 59"/>
          <p:cNvGrpSpPr/>
          <p:nvPr/>
        </p:nvGrpSpPr>
        <p:grpSpPr>
          <a:xfrm>
            <a:off x="9204656" y="4880907"/>
            <a:ext cx="1242486" cy="306109"/>
            <a:chOff x="2843236" y="5390342"/>
            <a:chExt cx="1249376" cy="328087"/>
          </a:xfrm>
        </p:grpSpPr>
        <p:sp>
          <p:nvSpPr>
            <p:cNvPr id="61" name="正方形/長方形 60"/>
            <p:cNvSpPr/>
            <p:nvPr/>
          </p:nvSpPr>
          <p:spPr bwMode="gray">
            <a:xfrm>
              <a:off x="2843236" y="5489012"/>
              <a:ext cx="1249247" cy="229417"/>
            </a:xfrm>
            <a:prstGeom prst="rect">
              <a:avLst/>
            </a:prstGeom>
            <a:solidFill>
              <a:schemeClr val="bg1"/>
            </a:solidFill>
            <a:ln w="9525">
              <a:solidFill>
                <a:schemeClr val="tx1"/>
              </a:solidFill>
              <a:miter lim="800000"/>
              <a:headEnd/>
              <a:tailEnd/>
            </a:ln>
          </p:spPr>
          <p:txBody>
            <a:bodyPr lIns="36000" rIns="36000" anchor="t"/>
            <a:lstStyle/>
            <a:p>
              <a:pPr algn="l" fontAlgn="auto">
                <a:spcBef>
                  <a:spcPts val="0"/>
                </a:spcBef>
                <a:spcAft>
                  <a:spcPts val="0"/>
                </a:spcAft>
                <a:buClrTx/>
                <a:buSzTx/>
                <a:defRPr/>
              </a:pPr>
              <a:r>
                <a:rPr kumimoji="0" lang="en-US" altLang="ja-JP" sz="640" kern="0" noProof="1">
                  <a:latin typeface="Meiryo UI" pitchFamily="50" charset="-128"/>
                  <a:ea typeface="Meiryo UI" pitchFamily="50" charset="-128"/>
                  <a:cs typeface="Meiryo UI" pitchFamily="50" charset="-128"/>
                  <a:hlinkClick r:id="rId28"/>
                </a:rPr>
                <a:t>ArangoDB</a:t>
              </a:r>
              <a:endParaRPr kumimoji="0" lang="en-US" altLang="ja-JP" sz="640" kern="0" dirty="0">
                <a:latin typeface="Meiryo UI" pitchFamily="50" charset="-128"/>
                <a:ea typeface="Meiryo UI" pitchFamily="50" charset="-128"/>
                <a:cs typeface="Meiryo UI" pitchFamily="50" charset="-128"/>
              </a:endParaRPr>
            </a:p>
          </p:txBody>
        </p:sp>
        <p:sp>
          <p:nvSpPr>
            <p:cNvPr id="62" name="テキスト ボックス 61"/>
            <p:cNvSpPr txBox="1"/>
            <p:nvPr/>
          </p:nvSpPr>
          <p:spPr bwMode="gray">
            <a:xfrm>
              <a:off x="2843365" y="5390342"/>
              <a:ext cx="1249247" cy="145232"/>
            </a:xfrm>
            <a:prstGeom prst="rect">
              <a:avLst/>
            </a:prstGeom>
            <a:solidFill>
              <a:srgbClr val="C9E8FF"/>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16120" tIns="58059" rIns="116120" bIns="58059" anchor="ctr"/>
            <a:lstStyle>
              <a:defPPr>
                <a:defRPr lang="ja-JP"/>
              </a:defPPr>
            </a:lstStyle>
            <a:p>
              <a:r>
                <a:rPr lang="ja-JP" altLang="en-US" sz="640" noProof="1">
                  <a:latin typeface="Meiryo UI" panose="020B0604030504040204" pitchFamily="50" charset="-128"/>
                  <a:ea typeface="Meiryo UI" panose="020B0604030504040204" pitchFamily="50" charset="-128"/>
                  <a:cs typeface="Meiryo UI" panose="020B0604030504040204" pitchFamily="50" charset="-128"/>
                </a:rPr>
                <a:t>Multiple models</a:t>
              </a:r>
            </a:p>
          </p:txBody>
        </p:sp>
      </p:grpSp>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40</a:t>
            </a:fld>
            <a:endParaRPr lang="en-US" altLang="ja-JP"/>
          </a:p>
        </p:txBody>
      </p:sp>
      <p:sp>
        <p:nvSpPr>
          <p:cNvPr id="5" name="タイトル 4"/>
          <p:cNvSpPr>
            <a:spLocks noGrp="1"/>
          </p:cNvSpPr>
          <p:nvPr>
            <p:ph type="title"/>
          </p:nvPr>
        </p:nvSpPr>
        <p:spPr/>
        <p:txBody>
          <a:bodyPr/>
          <a:lstStyle/>
          <a:p>
            <a:r>
              <a:rPr lang="en-US" altLang="zh-TW" noProof="1"/>
              <a:t>OSS bird's-eye view for 2020 to 2021</a:t>
            </a:r>
            <a:endParaRPr kumimoji="1" lang="ja-JP" altLang="en-US" dirty="0"/>
          </a:p>
        </p:txBody>
      </p:sp>
      <p:sp>
        <p:nvSpPr>
          <p:cNvPr id="6" name="コンテンツ プレースホルダー 1"/>
          <p:cNvSpPr txBox="1">
            <a:spLocks/>
          </p:cNvSpPr>
          <p:nvPr/>
        </p:nvSpPr>
        <p:spPr bwMode="auto">
          <a:xfrm>
            <a:off x="402409" y="912106"/>
            <a:ext cx="8670924" cy="11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52425" indent="-352425" algn="l" rtl="0" eaLnBrk="0" fontAlgn="base" hangingPunct="0">
              <a:spcBef>
                <a:spcPct val="20000"/>
              </a:spcBef>
              <a:spcAft>
                <a:spcPct val="0"/>
              </a:spcAft>
              <a:buClr>
                <a:schemeClr val="accent2"/>
              </a:buClr>
              <a:buFont typeface="Wingdings" panose="05000000000000000000" pitchFamily="2" charset="2"/>
              <a:buChar char="o"/>
              <a:defRPr kumimoji="1" sz="16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1038" indent="-327422" algn="l" rtl="0" eaLnBrk="0" fontAlgn="base" hangingPunct="0">
              <a:spcBef>
                <a:spcPct val="20000"/>
              </a:spcBef>
              <a:spcAft>
                <a:spcPct val="0"/>
              </a:spcAft>
              <a:buClr>
                <a:schemeClr val="accent2"/>
              </a:buClr>
              <a:buFont typeface="Wingdings" panose="05000000000000000000" pitchFamily="2" charset="2"/>
              <a:buChar char="n"/>
              <a:defRPr kumimoji="1" sz="128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978694" indent="-296466" algn="l" rtl="0" eaLnBrk="0" fontAlgn="base" hangingPunct="0">
              <a:spcBef>
                <a:spcPct val="20000"/>
              </a:spcBef>
              <a:spcAft>
                <a:spcPct val="0"/>
              </a:spcAft>
              <a:buClr>
                <a:schemeClr val="accent2"/>
              </a:buClr>
              <a:buFont typeface="Wingdings" panose="05000000000000000000" pitchFamily="2" charset="2"/>
              <a:buChar char="l"/>
              <a:defRPr kumimoji="1" sz="112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70397" indent="-290513" algn="l" rtl="0" eaLnBrk="0" fontAlgn="base" hangingPunct="0">
              <a:spcBef>
                <a:spcPct val="20000"/>
              </a:spcBef>
              <a:spcAft>
                <a:spcPct val="0"/>
              </a:spcAft>
              <a:buClr>
                <a:schemeClr val="accent2"/>
              </a:buClr>
              <a:buFont typeface="Wingdings" panose="05000000000000000000" pitchFamily="2" charset="2"/>
              <a:buChar char="n"/>
              <a:defRPr kumimoji="1"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70435" indent="-298847" algn="l" rtl="0" eaLnBrk="0" fontAlgn="base" hangingPunct="0">
              <a:spcBef>
                <a:spcPct val="25000"/>
              </a:spcBef>
              <a:spcAft>
                <a:spcPct val="0"/>
              </a:spcAft>
              <a:buClr>
                <a:schemeClr val="accent2"/>
              </a:buClr>
              <a:buFont typeface="Wingdings" panose="05000000000000000000" pitchFamily="2" charset="2"/>
              <a:buChar char="§"/>
              <a:defRPr kumimoji="1"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913335" indent="-298847" algn="l" rtl="0" eaLnBrk="1" fontAlgn="base" hangingPunct="1">
              <a:spcBef>
                <a:spcPct val="25000"/>
              </a:spcBef>
              <a:spcAft>
                <a:spcPct val="0"/>
              </a:spcAft>
              <a:buClr>
                <a:schemeClr val="accent2"/>
              </a:buClr>
              <a:buFont typeface="Wingdings" pitchFamily="2" charset="2"/>
              <a:buChar char="§"/>
              <a:defRPr kumimoji="1" sz="1200">
                <a:solidFill>
                  <a:schemeClr val="tx1"/>
                </a:solidFill>
                <a:latin typeface="+mn-lt"/>
                <a:ea typeface="+mn-ea"/>
              </a:defRPr>
            </a:lvl6pPr>
            <a:lvl7pPr marL="2256235" indent="-298847" algn="l" rtl="0" eaLnBrk="1" fontAlgn="base" hangingPunct="1">
              <a:spcBef>
                <a:spcPct val="25000"/>
              </a:spcBef>
              <a:spcAft>
                <a:spcPct val="0"/>
              </a:spcAft>
              <a:buClr>
                <a:schemeClr val="accent2"/>
              </a:buClr>
              <a:buFont typeface="Wingdings" pitchFamily="2" charset="2"/>
              <a:buChar char="§"/>
              <a:defRPr kumimoji="1" sz="1200">
                <a:solidFill>
                  <a:schemeClr val="tx1"/>
                </a:solidFill>
                <a:latin typeface="+mn-lt"/>
                <a:ea typeface="+mn-ea"/>
              </a:defRPr>
            </a:lvl7pPr>
            <a:lvl8pPr marL="2599135" indent="-298847" algn="l" rtl="0" eaLnBrk="1" fontAlgn="base" hangingPunct="1">
              <a:spcBef>
                <a:spcPct val="25000"/>
              </a:spcBef>
              <a:spcAft>
                <a:spcPct val="0"/>
              </a:spcAft>
              <a:buClr>
                <a:schemeClr val="accent2"/>
              </a:buClr>
              <a:buFont typeface="Wingdings" pitchFamily="2" charset="2"/>
              <a:buChar char="§"/>
              <a:defRPr kumimoji="1" sz="1200">
                <a:solidFill>
                  <a:schemeClr val="tx1"/>
                </a:solidFill>
                <a:latin typeface="+mn-lt"/>
                <a:ea typeface="+mn-ea"/>
              </a:defRPr>
            </a:lvl8pPr>
            <a:lvl9pPr marL="2942035" indent="-298847" algn="l" rtl="0" eaLnBrk="1" fontAlgn="base" hangingPunct="1">
              <a:spcBef>
                <a:spcPct val="25000"/>
              </a:spcBef>
              <a:spcAft>
                <a:spcPct val="0"/>
              </a:spcAft>
              <a:buClr>
                <a:schemeClr val="accent2"/>
              </a:buClr>
              <a:buFont typeface="Wingdings" pitchFamily="2" charset="2"/>
              <a:buChar char="§"/>
              <a:defRPr kumimoji="1" sz="1200">
                <a:solidFill>
                  <a:schemeClr val="tx1"/>
                </a:solidFill>
                <a:latin typeface="+mn-lt"/>
                <a:ea typeface="+mn-ea"/>
              </a:defRPr>
            </a:lvl9pPr>
          </a:lstStyle>
          <a:p>
            <a:pPr marL="457200" indent="-457200">
              <a:spcBef>
                <a:spcPts val="0"/>
              </a:spcBef>
              <a:buClr>
                <a:srgbClr val="CC0000"/>
              </a:buClr>
              <a:buFont typeface="+mj-ea"/>
              <a:buAutoNum type="circleNumDbPlain"/>
            </a:pPr>
            <a:r>
              <a:rPr lang="ja-JP" altLang="en-US" kern="0" noProof="1"/>
              <a:t>With the increased activity of big data, the corresponding </a:t>
            </a:r>
            <a:r>
              <a:rPr lang="ja-JP" altLang="en-US" u="sng" kern="0" noProof="1"/>
              <a:t>database has been enhanced.</a:t>
            </a:r>
            <a:r>
              <a:rPr lang="ja-JP" altLang="en-US" kern="0"/>
              <a:t> </a:t>
            </a:r>
          </a:p>
          <a:p>
            <a:pPr lvl="1">
              <a:spcBef>
                <a:spcPts val="0"/>
              </a:spcBef>
              <a:buClr>
                <a:srgbClr val="CC0000"/>
              </a:buClr>
            </a:pPr>
            <a:r>
              <a:rPr lang="ja-JP" altLang="en-US" kern="0" noProof="1"/>
              <a:t>New subcategories "Time Series" and "Multi-Model" added by OSS</a:t>
            </a:r>
          </a:p>
        </p:txBody>
      </p:sp>
      <p:sp>
        <p:nvSpPr>
          <p:cNvPr id="7" name="スライド番号プレースホルダー 3"/>
          <p:cNvSpPr txBox="1">
            <a:spLocks/>
          </p:cNvSpPr>
          <p:nvPr/>
        </p:nvSpPr>
        <p:spPr bwMode="auto">
          <a:xfrm>
            <a:off x="11425770" y="6669088"/>
            <a:ext cx="766233" cy="1889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ja-JP"/>
            </a:defPPr>
            <a:lvl1pPr marL="0" algn="r" defTabSz="914400" rtl="0" eaLnBrk="1" latinLnBrk="0" hangingPunct="1">
              <a:spcBef>
                <a:spcPct val="20000"/>
              </a:spcBef>
              <a:buClr>
                <a:schemeClr val="tx2"/>
              </a:buClr>
              <a:buSzPct val="70000"/>
              <a:buFont typeface="Wingdings" panose="05000000000000000000" pitchFamily="2" charset="2"/>
              <a:buNone/>
              <a:defRPr kumimoji="0" sz="600" kern="1200">
                <a:solidFill>
                  <a:schemeClr val="tx1"/>
                </a:solidFill>
                <a:latin typeface="+mn-lt"/>
                <a:ea typeface="+mn-ea"/>
                <a:cs typeface="+mn-cs"/>
              </a:defRPr>
            </a:lvl1pPr>
            <a:lvl2pPr marL="457200" algn="l" defTabSz="914400" rtl="0" eaLnBrk="1" latinLnBrk="0" hangingPunct="1">
              <a:defRPr kumimoji="1" sz="1440" kern="1200">
                <a:solidFill>
                  <a:schemeClr val="tx1"/>
                </a:solidFill>
                <a:latin typeface="+mn-lt"/>
                <a:ea typeface="+mn-ea"/>
                <a:cs typeface="+mn-cs"/>
              </a:defRPr>
            </a:lvl2pPr>
            <a:lvl3pPr marL="914400" algn="l" defTabSz="914400" rtl="0" eaLnBrk="1" latinLnBrk="0" hangingPunct="1">
              <a:defRPr kumimoji="1" sz="1440" kern="1200">
                <a:solidFill>
                  <a:schemeClr val="tx1"/>
                </a:solidFill>
                <a:latin typeface="+mn-lt"/>
                <a:ea typeface="+mn-ea"/>
                <a:cs typeface="+mn-cs"/>
              </a:defRPr>
            </a:lvl3pPr>
            <a:lvl4pPr marL="1371600" algn="l" defTabSz="914400" rtl="0" eaLnBrk="1" latinLnBrk="0" hangingPunct="1">
              <a:defRPr kumimoji="1" sz="1440" kern="1200">
                <a:solidFill>
                  <a:schemeClr val="tx1"/>
                </a:solidFill>
                <a:latin typeface="+mn-lt"/>
                <a:ea typeface="+mn-ea"/>
                <a:cs typeface="+mn-cs"/>
              </a:defRPr>
            </a:lvl4pPr>
            <a:lvl5pPr marL="1828800" algn="l" defTabSz="914400" rtl="0" eaLnBrk="1" latinLnBrk="0" hangingPunct="1">
              <a:defRPr kumimoji="1" sz="1440" kern="1200">
                <a:solidFill>
                  <a:schemeClr val="tx1"/>
                </a:solidFill>
                <a:latin typeface="+mn-lt"/>
                <a:ea typeface="+mn-ea"/>
                <a:cs typeface="+mn-cs"/>
              </a:defRPr>
            </a:lvl5pPr>
            <a:lvl6pPr marL="2286000" algn="l" defTabSz="914400" rtl="0" eaLnBrk="1" latinLnBrk="0" hangingPunct="1">
              <a:defRPr kumimoji="1" sz="1440" kern="1200">
                <a:solidFill>
                  <a:schemeClr val="tx1"/>
                </a:solidFill>
                <a:latin typeface="+mn-lt"/>
                <a:ea typeface="+mn-ea"/>
                <a:cs typeface="+mn-cs"/>
              </a:defRPr>
            </a:lvl6pPr>
            <a:lvl7pPr marL="2743200" algn="l" defTabSz="914400" rtl="0" eaLnBrk="1" latinLnBrk="0" hangingPunct="1">
              <a:defRPr kumimoji="1" sz="1440" kern="1200">
                <a:solidFill>
                  <a:schemeClr val="tx1"/>
                </a:solidFill>
                <a:latin typeface="+mn-lt"/>
                <a:ea typeface="+mn-ea"/>
                <a:cs typeface="+mn-cs"/>
              </a:defRPr>
            </a:lvl7pPr>
            <a:lvl8pPr marL="3200400" algn="l" defTabSz="914400" rtl="0" eaLnBrk="1" latinLnBrk="0" hangingPunct="1">
              <a:defRPr kumimoji="1" sz="1440" kern="1200">
                <a:solidFill>
                  <a:schemeClr val="tx1"/>
                </a:solidFill>
                <a:latin typeface="+mn-lt"/>
                <a:ea typeface="+mn-ea"/>
                <a:cs typeface="+mn-cs"/>
              </a:defRPr>
            </a:lvl8pPr>
            <a:lvl9pPr marL="3657600" algn="l" defTabSz="914400" rtl="0" eaLnBrk="1" latinLnBrk="0" hangingPunct="1">
              <a:defRPr kumimoji="1" sz="1440" kern="1200">
                <a:solidFill>
                  <a:schemeClr val="tx1"/>
                </a:solidFill>
                <a:latin typeface="+mn-lt"/>
                <a:ea typeface="+mn-ea"/>
                <a:cs typeface="+mn-cs"/>
              </a:defRPr>
            </a:lvl9pPr>
          </a:lstStyle>
          <a:p>
            <a:pPr>
              <a:defRPr/>
            </a:pPr>
            <a:fld id="{2E2CC637-50F8-41E5-AD2A-672FDF5D54F5}" type="slidenum">
              <a:rPr lang="en-US" altLang="ja-JP" smtClean="0"/>
              <a:pPr>
                <a:defRPr/>
              </a:pPr>
              <a:t>40</a:t>
            </a:fld>
            <a:endParaRPr lang="en-US" altLang="ja-JP"/>
          </a:p>
        </p:txBody>
      </p:sp>
      <p:sp>
        <p:nvSpPr>
          <p:cNvPr id="8" name="テキスト ボックス 7"/>
          <p:cNvSpPr txBox="1"/>
          <p:nvPr/>
        </p:nvSpPr>
        <p:spPr>
          <a:xfrm>
            <a:off x="742345" y="1569279"/>
            <a:ext cx="2184471" cy="338554"/>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altLang="ja-JP" sz="1280" noProof="1">
                <a:latin typeface="メイリオ" panose="020B0604030504040204" pitchFamily="50" charset="-128"/>
                <a:ea typeface="メイリオ" panose="020B0604030504040204" pitchFamily="50" charset="-128"/>
              </a:rPr>
              <a:t>2019</a:t>
            </a:r>
          </a:p>
        </p:txBody>
      </p:sp>
      <p:sp>
        <p:nvSpPr>
          <p:cNvPr id="9" name="テキスト ボックス 8"/>
          <p:cNvSpPr txBox="1"/>
          <p:nvPr/>
        </p:nvSpPr>
        <p:spPr>
          <a:xfrm>
            <a:off x="4405924" y="1569279"/>
            <a:ext cx="2184471" cy="338554"/>
          </a:xfrm>
          <a:prstGeom prst="rect">
            <a:avLst/>
          </a:prstGeom>
        </p:spPr>
        <p:style>
          <a:lnRef idx="2">
            <a:schemeClr val="accent4"/>
          </a:lnRef>
          <a:fillRef idx="1">
            <a:schemeClr val="lt1"/>
          </a:fillRef>
          <a:effectRef idx="0">
            <a:schemeClr val="accent4"/>
          </a:effectRef>
          <a:fontRef idx="minor">
            <a:schemeClr val="dk1"/>
          </a:fontRef>
        </p:style>
        <p:txBody>
          <a:bodyPr wrap="square" rtlCol="0" anchor="ctr">
            <a:spAutoFit/>
          </a:bodyPr>
          <a:lstStyle/>
          <a:p>
            <a:pPr algn="ctr"/>
            <a:r>
              <a:rPr lang="en-US" altLang="ja-JP" sz="1280" noProof="1">
                <a:latin typeface="メイリオ" panose="020B0604030504040204" pitchFamily="50" charset="-128"/>
                <a:ea typeface="メイリオ" panose="020B0604030504040204" pitchFamily="50" charset="-128"/>
              </a:rPr>
              <a:t>2020</a:t>
            </a:r>
          </a:p>
        </p:txBody>
      </p:sp>
      <p:pic>
        <p:nvPicPr>
          <p:cNvPr id="10" name="図 9"/>
          <p:cNvPicPr>
            <a:picLocks noChangeAspect="1"/>
          </p:cNvPicPr>
          <p:nvPr/>
        </p:nvPicPr>
        <p:blipFill>
          <a:blip r:embed="rId29"/>
          <a:stretch>
            <a:fillRect/>
          </a:stretch>
        </p:blipFill>
        <p:spPr>
          <a:xfrm>
            <a:off x="4178260" y="1952021"/>
            <a:ext cx="2639797" cy="3462828"/>
          </a:xfrm>
          <a:prstGeom prst="rect">
            <a:avLst/>
          </a:prstGeom>
        </p:spPr>
      </p:pic>
      <p:pic>
        <p:nvPicPr>
          <p:cNvPr id="11" name="図 10"/>
          <p:cNvPicPr>
            <a:picLocks noChangeAspect="1"/>
          </p:cNvPicPr>
          <p:nvPr/>
        </p:nvPicPr>
        <p:blipFill>
          <a:blip r:embed="rId30"/>
          <a:stretch>
            <a:fillRect/>
          </a:stretch>
        </p:blipFill>
        <p:spPr>
          <a:xfrm>
            <a:off x="632027" y="2043417"/>
            <a:ext cx="2633700" cy="2749534"/>
          </a:xfrm>
          <a:prstGeom prst="rect">
            <a:avLst/>
          </a:prstGeom>
        </p:spPr>
      </p:pic>
      <p:sp>
        <p:nvSpPr>
          <p:cNvPr id="12" name="正方形/長方形 11"/>
          <p:cNvSpPr/>
          <p:nvPr/>
        </p:nvSpPr>
        <p:spPr>
          <a:xfrm>
            <a:off x="4206368" y="4721078"/>
            <a:ext cx="1291790" cy="596311"/>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p>
        </p:txBody>
      </p:sp>
      <p:sp>
        <p:nvSpPr>
          <p:cNvPr id="14" name="正方形/長方形 13"/>
          <p:cNvSpPr/>
          <p:nvPr/>
        </p:nvSpPr>
        <p:spPr>
          <a:xfrm>
            <a:off x="5498158" y="4775020"/>
            <a:ext cx="1291790" cy="372443"/>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p>
        </p:txBody>
      </p:sp>
      <p:sp>
        <p:nvSpPr>
          <p:cNvPr id="26" name="正方形/長方形 25"/>
          <p:cNvSpPr/>
          <p:nvPr/>
        </p:nvSpPr>
        <p:spPr>
          <a:xfrm>
            <a:off x="10732898" y="3221095"/>
            <a:ext cx="790969" cy="211915"/>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noProof="1"/>
              <a:t>Increase</a:t>
            </a:r>
          </a:p>
        </p:txBody>
      </p:sp>
      <p:sp>
        <p:nvSpPr>
          <p:cNvPr id="27" name="正方形/長方形 26"/>
          <p:cNvSpPr/>
          <p:nvPr/>
        </p:nvSpPr>
        <p:spPr>
          <a:xfrm>
            <a:off x="7868554" y="3860193"/>
            <a:ext cx="795386" cy="296614"/>
          </a:xfrm>
          <a:prstGeom prst="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p>
        </p:txBody>
      </p:sp>
      <p:sp>
        <p:nvSpPr>
          <p:cNvPr id="28" name="正方形/長方形 27"/>
          <p:cNvSpPr/>
          <p:nvPr/>
        </p:nvSpPr>
        <p:spPr>
          <a:xfrm>
            <a:off x="9197296" y="3711647"/>
            <a:ext cx="694378" cy="138145"/>
          </a:xfrm>
          <a:prstGeom prst="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p>
        </p:txBody>
      </p:sp>
      <p:sp>
        <p:nvSpPr>
          <p:cNvPr id="64" name="テキスト ボックス 63"/>
          <p:cNvSpPr txBox="1"/>
          <p:nvPr/>
        </p:nvSpPr>
        <p:spPr>
          <a:xfrm>
            <a:off x="8069503" y="1569279"/>
            <a:ext cx="2184471" cy="338554"/>
          </a:xfrm>
          <a:prstGeom prst="rect">
            <a:avLst/>
          </a:prstGeom>
        </p:spPr>
        <p:style>
          <a:lnRef idx="2">
            <a:schemeClr val="accent4"/>
          </a:lnRef>
          <a:fillRef idx="1">
            <a:schemeClr val="lt1"/>
          </a:fillRef>
          <a:effectRef idx="0">
            <a:schemeClr val="accent4"/>
          </a:effectRef>
          <a:fontRef idx="minor">
            <a:schemeClr val="dk1"/>
          </a:fontRef>
        </p:style>
        <p:txBody>
          <a:bodyPr wrap="square" rtlCol="0" anchor="ctr">
            <a:spAutoFit/>
          </a:bodyPr>
          <a:lstStyle/>
          <a:p>
            <a:pPr algn="ctr"/>
            <a:r>
              <a:rPr lang="en-US" altLang="ja-JP" sz="1280" noProof="1">
                <a:latin typeface="メイリオ" panose="020B0604030504040204" pitchFamily="50" charset="-128"/>
                <a:ea typeface="メイリオ" panose="020B0604030504040204" pitchFamily="50" charset="-128"/>
              </a:rPr>
              <a:t>2021</a:t>
            </a:r>
          </a:p>
        </p:txBody>
      </p:sp>
      <p:sp>
        <p:nvSpPr>
          <p:cNvPr id="65" name="角丸四角形 64"/>
          <p:cNvSpPr/>
          <p:nvPr/>
        </p:nvSpPr>
        <p:spPr>
          <a:xfrm>
            <a:off x="315384" y="4984630"/>
            <a:ext cx="12022825" cy="1835892"/>
          </a:xfrm>
          <a:prstGeom prst="roundRect">
            <a:avLst>
              <a:gd name="adj" fmla="val 8955"/>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81038" lvl="1" indent="-327422" eaLnBrk="0" fontAlgn="base" hangingPunct="0">
              <a:spcAft>
                <a:spcPct val="0"/>
              </a:spcAft>
              <a:buClr>
                <a:srgbClr val="CC0000"/>
              </a:buClr>
              <a:buFont typeface="Wingdings" panose="05000000000000000000" pitchFamily="2" charset="2"/>
              <a:buChar char="n"/>
            </a:pPr>
            <a:r>
              <a:rPr lang="ja-JP" altLang="en-US" b="1" kern="0" noProof="1">
                <a:solidFill>
                  <a:schemeClr val="bg2">
                    <a:lumMod val="25000"/>
                  </a:schemeClr>
                </a:solidFill>
                <a:latin typeface="メイリオ" panose="020B0604030504040204" pitchFamily="50" charset="-128"/>
                <a:ea typeface="メイリオ" panose="020B0604030504040204" pitchFamily="50" charset="-128"/>
              </a:rPr>
              <a:t>Deleted: 2 cases (</a:t>
            </a:r>
            <a:r>
              <a:rPr lang="ja-JP" altLang="en-US" sz="1120" b="1" kern="0" noProof="1">
                <a:solidFill>
                  <a:schemeClr val="bg2">
                    <a:lumMod val="25000"/>
                  </a:schemeClr>
                </a:solidFill>
                <a:latin typeface="メイリオ" panose="020B0604030504040204" pitchFamily="50" charset="-128"/>
                <a:ea typeface="メイリオ" panose="020B0604030504040204" pitchFamily="50" charset="-128"/>
              </a:rPr>
              <a:t>Declining activity, licensing commercialization, etc.)</a:t>
            </a:r>
          </a:p>
          <a:p>
            <a:pPr marL="682228" lvl="2" eaLnBrk="0" fontAlgn="base" hangingPunct="0">
              <a:spcAft>
                <a:spcPct val="0"/>
              </a:spcAft>
              <a:buClr>
                <a:srgbClr val="CC0000"/>
              </a:buClr>
            </a:pPr>
            <a:r>
              <a:rPr lang="en-US" altLang="ja-JP" sz="960" kern="0" noProof="1">
                <a:solidFill>
                  <a:schemeClr val="bg2">
                    <a:lumMod val="25000"/>
                  </a:schemeClr>
                </a:solidFill>
                <a:latin typeface="メイリオ" panose="020B0604030504040204" pitchFamily="50" charset="-128"/>
                <a:ea typeface="メイリオ" panose="020B0604030504040204" pitchFamily="50" charset="-128"/>
              </a:rPr>
              <a:t>2020: None</a:t>
            </a:r>
            <a:endParaRPr lang="en-US" altLang="ja-JP" sz="960" kern="0" dirty="0">
              <a:solidFill>
                <a:schemeClr val="bg2">
                  <a:lumMod val="25000"/>
                </a:schemeClr>
              </a:solidFill>
              <a:latin typeface="メイリオ" panose="020B0604030504040204" pitchFamily="50" charset="-128"/>
              <a:ea typeface="メイリオ" panose="020B0604030504040204" pitchFamily="50" charset="-128"/>
            </a:endParaRPr>
          </a:p>
          <a:p>
            <a:pPr marL="682228" lvl="2" eaLnBrk="0" fontAlgn="base" hangingPunct="0">
              <a:spcAft>
                <a:spcPct val="0"/>
              </a:spcAft>
              <a:buClr>
                <a:srgbClr val="CC0000"/>
              </a:buClr>
            </a:pPr>
            <a:endParaRPr lang="en-US" altLang="ja-JP" sz="640" kern="0" dirty="0">
              <a:solidFill>
                <a:schemeClr val="bg2">
                  <a:lumMod val="25000"/>
                </a:schemeClr>
              </a:solidFill>
              <a:latin typeface="メイリオ" panose="020B0604030504040204" pitchFamily="50" charset="-128"/>
              <a:ea typeface="メイリオ" panose="020B0604030504040204" pitchFamily="50" charset="-128"/>
            </a:endParaRPr>
          </a:p>
          <a:p>
            <a:pPr marL="682228" lvl="2" eaLnBrk="0" fontAlgn="base" hangingPunct="0">
              <a:spcAft>
                <a:spcPct val="0"/>
              </a:spcAft>
              <a:buClr>
                <a:srgbClr val="CC0000"/>
              </a:buClr>
            </a:pPr>
            <a:r>
              <a:rPr lang="en-US" altLang="ja-JP" sz="960" kern="0" noProof="1">
                <a:solidFill>
                  <a:schemeClr val="bg2">
                    <a:lumMod val="25000"/>
                  </a:schemeClr>
                </a:solidFill>
                <a:latin typeface="メイリオ" panose="020B0604030504040204" pitchFamily="50" charset="-128"/>
                <a:ea typeface="メイリオ" panose="020B0604030504040204" pitchFamily="50" charset="-128"/>
              </a:rPr>
              <a:t>2021: Exment (web database), MongoDB (document oriented)</a:t>
            </a:r>
            <a:endParaRPr lang="en-US" altLang="ja-JP" sz="640" b="1" kern="0" dirty="0">
              <a:solidFill>
                <a:schemeClr val="bg2">
                  <a:lumMod val="25000"/>
                </a:schemeClr>
              </a:solidFill>
              <a:latin typeface="メイリオ" panose="020B0604030504040204" pitchFamily="50" charset="-128"/>
              <a:ea typeface="メイリオ" panose="020B0604030504040204" pitchFamily="50" charset="-128"/>
            </a:endParaRPr>
          </a:p>
          <a:p>
            <a:pPr marL="682228" lvl="2" eaLnBrk="0" fontAlgn="base" hangingPunct="0">
              <a:spcAft>
                <a:spcPct val="0"/>
              </a:spcAft>
              <a:buClr>
                <a:srgbClr val="CC0000"/>
              </a:buClr>
            </a:pPr>
            <a:r>
              <a:rPr lang="ja-JP" altLang="en-US" b="1" kern="0" noProof="1">
                <a:solidFill>
                  <a:schemeClr val="bg2">
                    <a:lumMod val="25000"/>
                  </a:schemeClr>
                </a:solidFill>
                <a:latin typeface="メイリオ" panose="020B0604030504040204" pitchFamily="50" charset="-128"/>
                <a:ea typeface="メイリオ" panose="020B0604030504040204" pitchFamily="50" charset="-128"/>
              </a:rPr>
              <a:t>Added: 9</a:t>
            </a:r>
            <a:br>
              <a:rPr lang="en-US" altLang="ja-JP" b="1" kern="0">
                <a:solidFill>
                  <a:schemeClr val="bg2">
                    <a:lumMod val="25000"/>
                  </a:schemeClr>
                </a:solidFill>
                <a:latin typeface="メイリオ" panose="020B0604030504040204" pitchFamily="50" charset="-128"/>
                <a:ea typeface="メイリオ" panose="020B0604030504040204" pitchFamily="50" charset="-128"/>
              </a:rPr>
            </a:br>
            <a:r>
              <a:rPr lang="en-US" altLang="ja-JP" sz="960" kern="0" noProof="1">
                <a:solidFill>
                  <a:schemeClr val="bg2">
                    <a:lumMod val="25000"/>
                  </a:schemeClr>
                </a:solidFill>
                <a:latin typeface="メイリオ" panose="020B0604030504040204" pitchFamily="50" charset="-128"/>
                <a:ea typeface="メイリオ" panose="020B0604030504040204" pitchFamily="50" charset="-128"/>
              </a:rPr>
              <a:t>2020: Apache CouchDB (document oriented), etcd (KVS), ArangDB (multiple models), Prometheus (time series), InfluxDB (time series), TimescaleDB (time series)</a:t>
            </a:r>
          </a:p>
          <a:p>
            <a:pPr marL="682228" lvl="2" eaLnBrk="0" fontAlgn="base" hangingPunct="0">
              <a:spcAft>
                <a:spcPct val="0"/>
              </a:spcAft>
              <a:buClr>
                <a:srgbClr val="CC0000"/>
              </a:buClr>
            </a:pPr>
            <a:endParaRPr lang="en-US" altLang="ja-JP" sz="640" kern="0" dirty="0">
              <a:solidFill>
                <a:schemeClr val="bg2">
                  <a:lumMod val="25000"/>
                </a:schemeClr>
              </a:solidFill>
              <a:latin typeface="メイリオ" panose="020B0604030504040204" pitchFamily="50" charset="-128"/>
              <a:ea typeface="メイリオ" panose="020B0604030504040204" pitchFamily="50" charset="-128"/>
            </a:endParaRPr>
          </a:p>
          <a:p>
            <a:pPr marL="682228" lvl="2" eaLnBrk="0" fontAlgn="base" hangingPunct="0">
              <a:spcAft>
                <a:spcPct val="0"/>
              </a:spcAft>
              <a:buClr>
                <a:srgbClr val="CC0000"/>
              </a:buClr>
            </a:pPr>
            <a:r>
              <a:rPr lang="en-US" altLang="ja-JP" sz="960" kern="0" noProof="1">
                <a:solidFill>
                  <a:schemeClr val="bg2">
                    <a:lumMod val="25000"/>
                  </a:schemeClr>
                </a:solidFill>
                <a:latin typeface="メイリオ" panose="020B0604030504040204" pitchFamily="50" charset="-128"/>
                <a:ea typeface="メイリオ" panose="020B0604030504040204" pitchFamily="50" charset="-128"/>
              </a:rPr>
              <a:t>2021: Aerospike (in-memory), Couchbase (document oriented), Realm (document oriented)</a:t>
            </a:r>
          </a:p>
        </p:txBody>
      </p:sp>
    </p:spTree>
    <p:extLst>
      <p:ext uri="{BB962C8B-B14F-4D97-AF65-F5344CB8AC3E}">
        <p14:creationId xmlns:p14="http://schemas.microsoft.com/office/powerpoint/2010/main" val="1782084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500" fill="hold"/>
                                        <p:tgtEl>
                                          <p:spTgt spid="65"/>
                                        </p:tgtEl>
                                        <p:attrNameLst>
                                          <p:attrName>ppt_x</p:attrName>
                                        </p:attrNameLst>
                                      </p:cBhvr>
                                      <p:tavLst>
                                        <p:tav tm="0">
                                          <p:val>
                                            <p:strVal val="#ppt_x"/>
                                          </p:val>
                                        </p:tav>
                                        <p:tav tm="100000">
                                          <p:val>
                                            <p:strVal val="#ppt_x"/>
                                          </p:val>
                                        </p:tav>
                                      </p:tavLst>
                                    </p:anim>
                                    <p:anim calcmode="lin" valueType="num">
                                      <p:cBhvr additive="base">
                                        <p:cTn id="8"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 name="図 135"/>
          <p:cNvPicPr>
            <a:picLocks noChangeAspect="1"/>
          </p:cNvPicPr>
          <p:nvPr/>
        </p:nvPicPr>
        <p:blipFill>
          <a:blip r:embed="rId2"/>
          <a:stretch>
            <a:fillRect/>
          </a:stretch>
        </p:blipFill>
        <p:spPr>
          <a:xfrm>
            <a:off x="1016210" y="1865529"/>
            <a:ext cx="4104752" cy="4217618"/>
          </a:xfrm>
          <a:prstGeom prst="rect">
            <a:avLst/>
          </a:prstGeom>
        </p:spPr>
      </p:pic>
      <p:sp>
        <p:nvSpPr>
          <p:cNvPr id="4" name="スライド番号プレースホルダー 3"/>
          <p:cNvSpPr>
            <a:spLocks noGrp="1"/>
          </p:cNvSpPr>
          <p:nvPr>
            <p:ph type="sldNum" sz="quarter" idx="12"/>
          </p:nvPr>
        </p:nvSpPr>
        <p:spPr>
          <a:xfrm>
            <a:off x="9722379" y="6547168"/>
            <a:ext cx="766233" cy="188912"/>
          </a:xfrm>
        </p:spPr>
        <p:txBody>
          <a:bodyPr/>
          <a:lstStyle/>
          <a:p>
            <a:pPr>
              <a:defRPr/>
            </a:pPr>
            <a:fld id="{2E2CC637-50F8-41E5-AD2A-672FDF5D54F5}" type="slidenum">
              <a:rPr lang="en-US" altLang="ja-JP" smtClean="0"/>
              <a:pPr>
                <a:defRPr/>
              </a:pPr>
              <a:t>41</a:t>
            </a:fld>
            <a:endParaRPr lang="en-US" altLang="ja-JP"/>
          </a:p>
        </p:txBody>
      </p:sp>
      <p:sp>
        <p:nvSpPr>
          <p:cNvPr id="91" name="正方形/長方形 90"/>
          <p:cNvSpPr/>
          <p:nvPr/>
        </p:nvSpPr>
        <p:spPr>
          <a:xfrm>
            <a:off x="3728687" y="2914914"/>
            <a:ext cx="1291790" cy="864473"/>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p>
        </p:txBody>
      </p:sp>
      <p:sp>
        <p:nvSpPr>
          <p:cNvPr id="14" name="Rectangle 7"/>
          <p:cNvSpPr>
            <a:spLocks noGrp="1" noChangeArrowheads="1"/>
          </p:cNvSpPr>
          <p:nvPr>
            <p:ph type="ftr" sz="quarter" idx="3"/>
          </p:nvPr>
        </p:nvSpPr>
        <p:spPr>
          <a:xfrm>
            <a:off x="2160588" y="6497960"/>
            <a:ext cx="4537075" cy="188913"/>
          </a:xfrm>
          <a:prstGeom prst="rect">
            <a:avLst/>
          </a:prstGeom>
          <a:ln/>
        </p:spPr>
        <p:txBody>
          <a:bodyPr/>
          <a:lstStyle>
            <a:lvl1pPr>
              <a:defRPr/>
            </a:lvl1pPr>
          </a:lstStyle>
          <a:p>
            <a:pPr>
              <a:defRPr/>
            </a:pPr>
            <a:r>
              <a:rPr lang="en-US" altLang="ja-JP" noProof="1"/>
              <a:t>Copyright 2021 Japan OSS Promotion Forum</a:t>
            </a:r>
          </a:p>
        </p:txBody>
      </p:sp>
      <p:sp>
        <p:nvSpPr>
          <p:cNvPr id="15" name="テキスト ボックス 14"/>
          <p:cNvSpPr txBox="1"/>
          <p:nvPr/>
        </p:nvSpPr>
        <p:spPr>
          <a:xfrm>
            <a:off x="1976350" y="1488846"/>
            <a:ext cx="2184471" cy="338554"/>
          </a:xfrm>
          <a:prstGeom prst="rect">
            <a:avLst/>
          </a:prstGeom>
        </p:spPr>
        <p:style>
          <a:lnRef idx="2">
            <a:schemeClr val="accent4"/>
          </a:lnRef>
          <a:fillRef idx="1">
            <a:schemeClr val="lt1"/>
          </a:fillRef>
          <a:effectRef idx="0">
            <a:schemeClr val="accent4"/>
          </a:effectRef>
          <a:fontRef idx="minor">
            <a:schemeClr val="dk1"/>
          </a:fontRef>
        </p:style>
        <p:txBody>
          <a:bodyPr wrap="square" rtlCol="0" anchor="ctr">
            <a:spAutoFit/>
          </a:bodyPr>
          <a:lstStyle/>
          <a:p>
            <a:pPr algn="ctr"/>
            <a:r>
              <a:rPr lang="en-US" altLang="ja-JP" sz="1280" noProof="1">
                <a:latin typeface="メイリオ" panose="020B0604030504040204" pitchFamily="50" charset="-128"/>
                <a:ea typeface="メイリオ" panose="020B0604030504040204" pitchFamily="50" charset="-128"/>
              </a:rPr>
              <a:t>2020</a:t>
            </a:r>
          </a:p>
        </p:txBody>
      </p:sp>
      <p:sp>
        <p:nvSpPr>
          <p:cNvPr id="16" name="テキスト ボックス 15"/>
          <p:cNvSpPr txBox="1"/>
          <p:nvPr/>
        </p:nvSpPr>
        <p:spPr>
          <a:xfrm>
            <a:off x="6925941" y="1440916"/>
            <a:ext cx="2184471" cy="338554"/>
          </a:xfrm>
          <a:prstGeom prst="rect">
            <a:avLst/>
          </a:prstGeom>
        </p:spPr>
        <p:style>
          <a:lnRef idx="2">
            <a:schemeClr val="accent4"/>
          </a:lnRef>
          <a:fillRef idx="1">
            <a:schemeClr val="lt1"/>
          </a:fillRef>
          <a:effectRef idx="0">
            <a:schemeClr val="accent4"/>
          </a:effectRef>
          <a:fontRef idx="minor">
            <a:schemeClr val="dk1"/>
          </a:fontRef>
        </p:style>
        <p:txBody>
          <a:bodyPr wrap="square" rtlCol="0" anchor="ctr">
            <a:spAutoFit/>
          </a:bodyPr>
          <a:lstStyle/>
          <a:p>
            <a:pPr algn="ctr"/>
            <a:r>
              <a:rPr lang="en-US" altLang="ja-JP" sz="1280" noProof="1">
                <a:latin typeface="メイリオ" panose="020B0604030504040204" pitchFamily="50" charset="-128"/>
                <a:ea typeface="メイリオ" panose="020B0604030504040204" pitchFamily="50" charset="-128"/>
              </a:rPr>
              <a:t>2021</a:t>
            </a:r>
          </a:p>
        </p:txBody>
      </p:sp>
      <p:sp>
        <p:nvSpPr>
          <p:cNvPr id="17" name="正方形/長方形 16"/>
          <p:cNvSpPr/>
          <p:nvPr/>
        </p:nvSpPr>
        <p:spPr>
          <a:xfrm>
            <a:off x="10732898" y="3221095"/>
            <a:ext cx="790969" cy="211915"/>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noProof="1"/>
              <a:t>Increase</a:t>
            </a:r>
          </a:p>
        </p:txBody>
      </p:sp>
      <p:sp>
        <p:nvSpPr>
          <p:cNvPr id="18" name="Freeform 33"/>
          <p:cNvSpPr>
            <a:spLocks noChangeArrowheads="1"/>
          </p:cNvSpPr>
          <p:nvPr/>
        </p:nvSpPr>
        <p:spPr bwMode="auto">
          <a:xfrm>
            <a:off x="5922440" y="1812626"/>
            <a:ext cx="4200248" cy="4734542"/>
          </a:xfrm>
          <a:custGeom>
            <a:avLst/>
            <a:gdLst>
              <a:gd name="T0" fmla="*/ 0 w 3904"/>
              <a:gd name="T1" fmla="*/ 3595 h 3596"/>
              <a:gd name="T2" fmla="*/ 3903 w 3904"/>
              <a:gd name="T3" fmla="*/ 3595 h 3596"/>
              <a:gd name="T4" fmla="*/ 3903 w 3904"/>
              <a:gd name="T5" fmla="*/ 0 h 3596"/>
              <a:gd name="T6" fmla="*/ 0 w 3904"/>
              <a:gd name="T7" fmla="*/ 0 h 3596"/>
              <a:gd name="T8" fmla="*/ 0 w 3904"/>
              <a:gd name="T9" fmla="*/ 3595 h 3596"/>
            </a:gdLst>
            <a:ahLst/>
            <a:cxnLst>
              <a:cxn ang="0">
                <a:pos x="T0" y="T1"/>
              </a:cxn>
              <a:cxn ang="0">
                <a:pos x="T2" y="T3"/>
              </a:cxn>
              <a:cxn ang="0">
                <a:pos x="T4" y="T5"/>
              </a:cxn>
              <a:cxn ang="0">
                <a:pos x="T6" y="T7"/>
              </a:cxn>
              <a:cxn ang="0">
                <a:pos x="T8" y="T9"/>
              </a:cxn>
            </a:cxnLst>
            <a:rect l="0" t="0" r="r" b="b"/>
            <a:pathLst>
              <a:path w="3904" h="3596">
                <a:moveTo>
                  <a:pt x="0" y="3595"/>
                </a:moveTo>
                <a:lnTo>
                  <a:pt x="3903" y="3595"/>
                </a:lnTo>
                <a:lnTo>
                  <a:pt x="3903" y="0"/>
                </a:lnTo>
                <a:lnTo>
                  <a:pt x="0" y="0"/>
                </a:lnTo>
                <a:lnTo>
                  <a:pt x="0" y="3595"/>
                </a:lnTo>
              </a:path>
            </a:pathLst>
          </a:custGeom>
          <a:solidFill>
            <a:srgbClr val="BAD9EA"/>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16120" tIns="58059" rIns="116120" bIns="58059" anchor="t"/>
          <a:lstStyle/>
          <a:p>
            <a:r>
              <a:rPr lang="en-US" altLang="ja-JP" sz="640" noProof="1">
                <a:latin typeface="Meiryo UI" panose="020B0604030504040204" pitchFamily="50" charset="-128"/>
                <a:ea typeface="Meiryo UI" panose="020B0604030504040204" pitchFamily="50" charset="-128"/>
                <a:cs typeface="Meiryo UI" panose="020B0604030504040204" pitchFamily="50" charset="-128"/>
              </a:rPr>
              <a:t>OS, Virtualization, Cloud</a:t>
            </a:r>
          </a:p>
        </p:txBody>
      </p:sp>
      <p:grpSp>
        <p:nvGrpSpPr>
          <p:cNvPr id="19" name="グループ化 18"/>
          <p:cNvGrpSpPr/>
          <p:nvPr/>
        </p:nvGrpSpPr>
        <p:grpSpPr>
          <a:xfrm>
            <a:off x="6001520" y="2039824"/>
            <a:ext cx="1315208" cy="1353872"/>
            <a:chOff x="5688124" y="1408586"/>
            <a:chExt cx="3240360" cy="923530"/>
          </a:xfrm>
        </p:grpSpPr>
        <p:sp>
          <p:nvSpPr>
            <p:cNvPr id="20" name="正方形/長方形 19"/>
            <p:cNvSpPr/>
            <p:nvPr/>
          </p:nvSpPr>
          <p:spPr bwMode="gray">
            <a:xfrm>
              <a:off x="5688124" y="1504646"/>
              <a:ext cx="3240360" cy="827470"/>
            </a:xfrm>
            <a:prstGeom prst="rect">
              <a:avLst/>
            </a:prstGeom>
            <a:solidFill>
              <a:schemeClr val="bg1"/>
            </a:solidFill>
            <a:ln w="9525">
              <a:solidFill>
                <a:schemeClr val="tx1"/>
              </a:solidFill>
              <a:miter lim="800000"/>
              <a:headEnd/>
              <a:tailEnd/>
            </a:ln>
          </p:spPr>
          <p:txBody>
            <a:bodyPr lIns="36000" rIns="36000" anchor="t"/>
            <a:lstStyle/>
            <a:p>
              <a:pPr algn="l" fontAlgn="auto">
                <a:spcBef>
                  <a:spcPts val="0"/>
                </a:spcBef>
                <a:spcAft>
                  <a:spcPts val="0"/>
                </a:spcAft>
                <a:buClrTx/>
                <a:buSzTx/>
              </a:pPr>
              <a:r>
                <a:rPr kumimoji="0" lang="en-US" altLang="ja-JP" sz="640" kern="0" noProof="1">
                  <a:latin typeface="Meiryo UI" pitchFamily="50" charset="-128"/>
                  <a:ea typeface="Meiryo UI" pitchFamily="50" charset="-128"/>
                  <a:cs typeface="Meiryo UI" pitchFamily="50" charset="-128"/>
                  <a:hlinkClick r:id="rId3"/>
                </a:rPr>
                <a:t>Android</a:t>
              </a:r>
              <a:endParaRPr kumimoji="0" lang="en-US" altLang="ja-JP" sz="640" kern="0" dirty="0">
                <a:latin typeface="Meiryo UI" pitchFamily="50" charset="-128"/>
                <a:ea typeface="Meiryo UI" pitchFamily="50" charset="-128"/>
                <a:cs typeface="Meiryo UI" pitchFamily="50" charset="-128"/>
              </a:endParaRPr>
            </a:p>
            <a:p>
              <a:pPr algn="l" fontAlgn="auto">
                <a:spcBef>
                  <a:spcPts val="0"/>
                </a:spcBef>
                <a:spcAft>
                  <a:spcPts val="0"/>
                </a:spcAft>
                <a:buClrTx/>
                <a:buSzTx/>
              </a:pPr>
              <a:r>
                <a:rPr kumimoji="0" lang="en-US" altLang="ja-JP" sz="640" kern="0" noProof="1">
                  <a:latin typeface="Meiryo UI" pitchFamily="50" charset="-128"/>
                  <a:ea typeface="Meiryo UI" pitchFamily="50" charset="-128"/>
                  <a:cs typeface="Meiryo UI" pitchFamily="50" charset="-128"/>
                  <a:hlinkClick r:id="rId4"/>
                </a:rPr>
                <a:t>Automotive Grade Linux</a:t>
              </a:r>
              <a:br>
                <a:rPr kumimoji="0" lang="en-US" altLang="ja-JP" sz="640" kern="0">
                  <a:latin typeface="Meiryo UI" pitchFamily="50" charset="-128"/>
                  <a:ea typeface="Meiryo UI" pitchFamily="50" charset="-128"/>
                  <a:cs typeface="Meiryo UI" pitchFamily="50" charset="-128"/>
                  <a:hlinkClick r:id="rId4"/>
                </a:rPr>
              </a:br>
              <a:r>
                <a:rPr kumimoji="0" lang="en-US" altLang="ja-JP" sz="640" kern="0" noProof="1">
                  <a:latin typeface="Meiryo UI" pitchFamily="50" charset="-128"/>
                  <a:ea typeface="Meiryo UI" pitchFamily="50" charset="-128"/>
                  <a:cs typeface="Meiryo UI" pitchFamily="50" charset="-128"/>
                  <a:hlinkClick r:id="rId4"/>
                </a:rPr>
                <a:t>(AGL)</a:t>
              </a:r>
              <a:r>
                <a:rPr kumimoji="0" lang="en-US" altLang="ja-JP" sz="640" kern="0"/>
                <a:t>　 </a:t>
              </a:r>
              <a:endParaRPr kumimoji="0" lang="en-US" altLang="ja-JP" sz="480" kern="0" dirty="0">
                <a:latin typeface="Meiryo UI" pitchFamily="50" charset="-128"/>
                <a:ea typeface="Meiryo UI" pitchFamily="50" charset="-128"/>
                <a:cs typeface="Meiryo UI" pitchFamily="50" charset="-128"/>
              </a:endParaRPr>
            </a:p>
            <a:p>
              <a:pPr algn="l" fontAlgn="auto">
                <a:spcBef>
                  <a:spcPts val="0"/>
                </a:spcBef>
                <a:spcAft>
                  <a:spcPts val="0"/>
                </a:spcAft>
                <a:buClrTx/>
                <a:buSzTx/>
              </a:pPr>
              <a:r>
                <a:rPr kumimoji="0" lang="en-US" altLang="ja-JP" sz="640" kern="0" noProof="1">
                  <a:latin typeface="Meiryo UI" pitchFamily="50" charset="-128"/>
                  <a:ea typeface="Meiryo UI" pitchFamily="50" charset="-128"/>
                  <a:cs typeface="Meiryo UI" pitchFamily="50" charset="-128"/>
                  <a:hlinkClick r:id="rId5"/>
                </a:rPr>
                <a:t>CentOS</a:t>
              </a:r>
              <a:r>
                <a:rPr kumimoji="0" lang="en-US" altLang="ja-JP" sz="640" kern="0" baseline="30000" noProof="1">
                  <a:latin typeface="Meiryo UI" pitchFamily="50" charset="-128"/>
                  <a:ea typeface="Meiryo UI" pitchFamily="50" charset="-128"/>
                  <a:cs typeface="Meiryo UI" pitchFamily="50" charset="-128"/>
                </a:rPr>
                <a:t>※1</a:t>
              </a:r>
              <a:endParaRPr kumimoji="0" lang="en-US" altLang="ja-JP" sz="640" kern="0" baseline="30000" dirty="0">
                <a:latin typeface="Meiryo UI" pitchFamily="50" charset="-128"/>
                <a:ea typeface="Meiryo UI" pitchFamily="50" charset="-128"/>
                <a:cs typeface="Meiryo UI" pitchFamily="50" charset="-128"/>
                <a:hlinkClick r:id="rId6"/>
              </a:endParaRPr>
            </a:p>
            <a:p>
              <a:pPr algn="l" fontAlgn="auto">
                <a:spcBef>
                  <a:spcPts val="0"/>
                </a:spcBef>
                <a:spcAft>
                  <a:spcPts val="0"/>
                </a:spcAft>
                <a:buClrTx/>
                <a:buSzTx/>
              </a:pPr>
              <a:r>
                <a:rPr kumimoji="0" lang="en-US" altLang="ja-JP" sz="640" kern="0" noProof="1">
                  <a:latin typeface="Meiryo UI" pitchFamily="50" charset="-128"/>
                  <a:ea typeface="Meiryo UI" pitchFamily="50" charset="-128"/>
                  <a:cs typeface="Meiryo UI" pitchFamily="50" charset="-128"/>
                  <a:hlinkClick r:id="rId6"/>
                </a:rPr>
                <a:t>Debian</a:t>
              </a:r>
              <a:endParaRPr kumimoji="0" lang="en-US" altLang="ja-JP" sz="640" kern="0" dirty="0">
                <a:latin typeface="Meiryo UI" pitchFamily="50" charset="-128"/>
                <a:ea typeface="Meiryo UI" pitchFamily="50" charset="-128"/>
                <a:cs typeface="Meiryo UI" pitchFamily="50" charset="-128"/>
              </a:endParaRPr>
            </a:p>
            <a:p>
              <a:pPr algn="l" fontAlgn="auto">
                <a:spcBef>
                  <a:spcPts val="0"/>
                </a:spcBef>
                <a:spcAft>
                  <a:spcPts val="0"/>
                </a:spcAft>
                <a:buClrTx/>
                <a:buSzTx/>
              </a:pPr>
              <a:r>
                <a:rPr kumimoji="0" lang="en-US" altLang="ja-JP" sz="640" kern="0" noProof="1">
                  <a:latin typeface="Meiryo UI" pitchFamily="50" charset="-128"/>
                  <a:ea typeface="Meiryo UI" pitchFamily="50" charset="-128"/>
                  <a:cs typeface="Meiryo UI" pitchFamily="50" charset="-128"/>
                  <a:hlinkClick r:id="rId7"/>
                </a:rPr>
                <a:t>Fedora CoreOS</a:t>
              </a:r>
              <a:endParaRPr kumimoji="0" lang="en-US" altLang="ja-JP" sz="640" kern="0" dirty="0">
                <a:latin typeface="Meiryo UI" pitchFamily="50" charset="-128"/>
                <a:ea typeface="Meiryo UI" pitchFamily="50" charset="-128"/>
                <a:cs typeface="Meiryo UI" pitchFamily="50" charset="-128"/>
                <a:hlinkClick r:id="rId8"/>
              </a:endParaRPr>
            </a:p>
            <a:p>
              <a:pPr algn="l" fontAlgn="auto">
                <a:spcBef>
                  <a:spcPts val="0"/>
                </a:spcBef>
                <a:spcAft>
                  <a:spcPts val="0"/>
                </a:spcAft>
                <a:buClrTx/>
                <a:buSzTx/>
              </a:pPr>
              <a:r>
                <a:rPr kumimoji="0" lang="en-US" altLang="ja-JP" sz="640" kern="0" noProof="1">
                  <a:latin typeface="Meiryo UI" pitchFamily="50" charset="-128"/>
                  <a:ea typeface="Meiryo UI" pitchFamily="50" charset="-128"/>
                  <a:cs typeface="Meiryo UI" pitchFamily="50" charset="-128"/>
                  <a:hlinkClick r:id="rId8"/>
                </a:rPr>
                <a:t>FreeBSD</a:t>
              </a:r>
              <a:endParaRPr kumimoji="0" lang="en-US" altLang="ja-JP" sz="640" kern="0" dirty="0">
                <a:latin typeface="Meiryo UI" pitchFamily="50" charset="-128"/>
                <a:ea typeface="Meiryo UI" pitchFamily="50" charset="-128"/>
                <a:cs typeface="Meiryo UI" pitchFamily="50" charset="-128"/>
              </a:endParaRPr>
            </a:p>
            <a:p>
              <a:pPr algn="l" fontAlgn="auto">
                <a:spcBef>
                  <a:spcPts val="0"/>
                </a:spcBef>
                <a:spcAft>
                  <a:spcPts val="0"/>
                </a:spcAft>
                <a:buClrTx/>
                <a:buSzTx/>
              </a:pPr>
              <a:r>
                <a:rPr kumimoji="0" lang="en-US" altLang="ja-JP" sz="640" kern="0" noProof="1">
                  <a:latin typeface="Meiryo UI" pitchFamily="50" charset="-128"/>
                  <a:ea typeface="Meiryo UI" pitchFamily="50" charset="-128"/>
                  <a:cs typeface="Meiryo UI" pitchFamily="50" charset="-128"/>
                  <a:hlinkClick r:id="rId9"/>
                </a:rPr>
                <a:t>openSUSE</a:t>
              </a:r>
              <a:endParaRPr kumimoji="0" lang="en-US" altLang="ja-JP" sz="640" kern="0" dirty="0">
                <a:latin typeface="Meiryo UI" pitchFamily="50" charset="-128"/>
                <a:ea typeface="Meiryo UI" pitchFamily="50" charset="-128"/>
                <a:cs typeface="Meiryo UI" pitchFamily="50" charset="-128"/>
              </a:endParaRPr>
            </a:p>
            <a:p>
              <a:pPr algn="l" fontAlgn="auto">
                <a:spcBef>
                  <a:spcPts val="0"/>
                </a:spcBef>
                <a:spcAft>
                  <a:spcPts val="0"/>
                </a:spcAft>
                <a:buClrTx/>
                <a:buSzTx/>
              </a:pPr>
              <a:r>
                <a:rPr kumimoji="0" lang="en-US" altLang="ja-JP" sz="640" kern="0" noProof="1">
                  <a:latin typeface="Meiryo UI" pitchFamily="50" charset="-128"/>
                  <a:ea typeface="Meiryo UI" pitchFamily="50" charset="-128"/>
                  <a:cs typeface="Meiryo UI" pitchFamily="50" charset="-128"/>
                  <a:hlinkClick r:id="rId10"/>
                </a:rPr>
                <a:t>Ubuntu</a:t>
              </a:r>
              <a:endParaRPr kumimoji="0" lang="en-US" altLang="ja-JP" sz="640" kern="0" dirty="0">
                <a:latin typeface="Meiryo UI" pitchFamily="50" charset="-128"/>
                <a:ea typeface="Meiryo UI" pitchFamily="50" charset="-128"/>
                <a:cs typeface="Meiryo UI" pitchFamily="50" charset="-128"/>
              </a:endParaRPr>
            </a:p>
          </p:txBody>
        </p:sp>
        <p:sp>
          <p:nvSpPr>
            <p:cNvPr id="21" name="テキスト ボックス 20"/>
            <p:cNvSpPr txBox="1"/>
            <p:nvPr/>
          </p:nvSpPr>
          <p:spPr bwMode="gray">
            <a:xfrm>
              <a:off x="5688124" y="1408586"/>
              <a:ext cx="3240360" cy="114614"/>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16120" tIns="58059" rIns="116120" bIns="58059" anchor="ctr"/>
            <a:lstStyle>
              <a:defPPr>
                <a:defRPr lang="ja-JP"/>
              </a:defPPr>
            </a:lstStyle>
            <a:p>
              <a:r>
                <a:rPr lang="en-US" altLang="ja-JP" sz="640" noProof="1">
                  <a:latin typeface="Meiryo UI" panose="020B0604030504040204" pitchFamily="50" charset="-128"/>
                  <a:ea typeface="Meiryo UI" panose="020B0604030504040204" pitchFamily="50" charset="-128"/>
                  <a:cs typeface="Meiryo UI" panose="020B0604030504040204" pitchFamily="50" charset="-128"/>
                </a:rPr>
                <a:t>OS</a:t>
              </a:r>
              <a:endParaRPr lang="ja-JP" altLang="en-US" sz="640" dirty="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22" name="グループ化 21"/>
          <p:cNvGrpSpPr/>
          <p:nvPr/>
        </p:nvGrpSpPr>
        <p:grpSpPr>
          <a:xfrm>
            <a:off x="7401548" y="2039829"/>
            <a:ext cx="1280193" cy="1141089"/>
            <a:chOff x="5688124" y="1408586"/>
            <a:chExt cx="3320629" cy="842154"/>
          </a:xfrm>
        </p:grpSpPr>
        <p:sp>
          <p:nvSpPr>
            <p:cNvPr id="23" name="正方形/長方形 22"/>
            <p:cNvSpPr/>
            <p:nvPr/>
          </p:nvSpPr>
          <p:spPr bwMode="gray">
            <a:xfrm>
              <a:off x="5688124" y="1540339"/>
              <a:ext cx="3320629" cy="710401"/>
            </a:xfrm>
            <a:prstGeom prst="rect">
              <a:avLst/>
            </a:prstGeom>
            <a:solidFill>
              <a:schemeClr val="bg1"/>
            </a:solidFill>
            <a:ln w="9525">
              <a:solidFill>
                <a:schemeClr val="tx1"/>
              </a:solidFill>
              <a:miter lim="800000"/>
              <a:headEnd/>
              <a:tailEnd/>
            </a:ln>
          </p:spPr>
          <p:txBody>
            <a:bodyPr lIns="36000" rIns="36000" anchor="t"/>
            <a:lstStyle/>
            <a:p>
              <a:pPr algn="l" fontAlgn="auto">
                <a:spcBef>
                  <a:spcPts val="0"/>
                </a:spcBef>
                <a:spcAft>
                  <a:spcPts val="0"/>
                </a:spcAft>
                <a:buClrTx/>
                <a:buSzTx/>
                <a:defRPr/>
              </a:pPr>
              <a:r>
                <a:rPr kumimoji="0" lang="en-US" altLang="ja-JP" sz="640" kern="0" noProof="1">
                  <a:latin typeface="Meiryo UI" pitchFamily="50" charset="-128"/>
                  <a:ea typeface="Meiryo UI" pitchFamily="50" charset="-128"/>
                  <a:cs typeface="Meiryo UI" pitchFamily="50" charset="-128"/>
                  <a:hlinkClick r:id="rId11"/>
                </a:rPr>
                <a:t>Docker</a:t>
              </a:r>
              <a:endParaRPr kumimoji="0" lang="en-US" altLang="ja-JP" sz="64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640" kern="0" noProof="1">
                  <a:latin typeface="Meiryo UI" pitchFamily="50" charset="-128"/>
                  <a:ea typeface="Meiryo UI" pitchFamily="50" charset="-128"/>
                  <a:cs typeface="Meiryo UI" pitchFamily="50" charset="-128"/>
                  <a:hlinkClick r:id="rId12"/>
                </a:rPr>
                <a:t>KVM</a:t>
              </a:r>
              <a:endParaRPr kumimoji="0" lang="en-US" altLang="ja-JP" sz="64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640" kern="0" noProof="1">
                  <a:latin typeface="Meiryo UI" pitchFamily="50" charset="-128"/>
                  <a:ea typeface="Meiryo UI" pitchFamily="50" charset="-128"/>
                  <a:cs typeface="Meiryo UI" pitchFamily="50" charset="-128"/>
                  <a:hlinkClick r:id="rId13"/>
                </a:rPr>
                <a:t>LXD</a:t>
              </a:r>
              <a:endParaRPr kumimoji="0" lang="en-US" altLang="ja-JP" sz="64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640" kern="0" noProof="1">
                  <a:latin typeface="Meiryo UI" pitchFamily="50" charset="-128"/>
                  <a:ea typeface="Meiryo UI" pitchFamily="50" charset="-128"/>
                  <a:cs typeface="Meiryo UI" pitchFamily="50" charset="-128"/>
                  <a:hlinkClick r:id="rId14"/>
                </a:rPr>
                <a:t>QEMU</a:t>
              </a:r>
              <a:endParaRPr kumimoji="0" lang="en-US" altLang="ja-JP" sz="64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640" kern="0" noProof="1">
                  <a:latin typeface="Meiryo UI" pitchFamily="50" charset="-128"/>
                  <a:ea typeface="Meiryo UI" pitchFamily="50" charset="-128"/>
                  <a:cs typeface="Meiryo UI" pitchFamily="50" charset="-128"/>
                  <a:hlinkClick r:id="rId15"/>
                </a:rPr>
                <a:t>Virt-Manager</a:t>
              </a:r>
              <a:endParaRPr kumimoji="0" lang="en-US" altLang="ja-JP" sz="64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640" kern="0" noProof="1">
                  <a:latin typeface="Meiryo UI" pitchFamily="50" charset="-128"/>
                  <a:ea typeface="Meiryo UI" pitchFamily="50" charset="-128"/>
                  <a:cs typeface="Meiryo UI" pitchFamily="50" charset="-128"/>
                  <a:hlinkClick r:id="rId16"/>
                </a:rPr>
                <a:t>VirtualBox</a:t>
              </a:r>
              <a:endParaRPr kumimoji="0" lang="en-US" altLang="ja-JP" sz="64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640" kern="0" noProof="1">
                  <a:latin typeface="Meiryo UI" pitchFamily="50" charset="-128"/>
                  <a:ea typeface="Meiryo UI" pitchFamily="50" charset="-128"/>
                  <a:cs typeface="Meiryo UI" pitchFamily="50" charset="-128"/>
                  <a:hlinkClick r:id="rId17"/>
                </a:rPr>
                <a:t>Xen</a:t>
              </a:r>
              <a:endParaRPr kumimoji="0" lang="en-US" altLang="ja-JP" sz="640" kern="0" dirty="0">
                <a:latin typeface="Meiryo UI" pitchFamily="50" charset="-128"/>
                <a:ea typeface="Meiryo UI" pitchFamily="50" charset="-128"/>
                <a:cs typeface="Meiryo UI" pitchFamily="50" charset="-128"/>
              </a:endParaRPr>
            </a:p>
          </p:txBody>
        </p:sp>
        <p:sp>
          <p:nvSpPr>
            <p:cNvPr id="24" name="テキスト ボックス 23"/>
            <p:cNvSpPr txBox="1"/>
            <p:nvPr/>
          </p:nvSpPr>
          <p:spPr bwMode="gray">
            <a:xfrm>
              <a:off x="5688124" y="1408586"/>
              <a:ext cx="3320629" cy="131819"/>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16120" tIns="58059" rIns="116120" bIns="58059" anchor="ctr"/>
            <a:lstStyle>
              <a:defPPr>
                <a:defRPr lang="ja-JP"/>
              </a:defPPr>
            </a:lstStyle>
            <a:p>
              <a:r>
                <a:rPr lang="ja-JP" altLang="en-US" sz="640" noProof="1">
                  <a:latin typeface="Meiryo UI" panose="020B0604030504040204" pitchFamily="50" charset="-128"/>
                  <a:ea typeface="Meiryo UI" panose="020B0604030504040204" pitchFamily="50" charset="-128"/>
                  <a:cs typeface="Meiryo UI" panose="020B0604030504040204" pitchFamily="50" charset="-128"/>
                </a:rPr>
                <a:t>Server virtualization</a:t>
              </a:r>
            </a:p>
          </p:txBody>
        </p:sp>
      </p:grpSp>
      <p:grpSp>
        <p:nvGrpSpPr>
          <p:cNvPr id="25" name="グループ化 24"/>
          <p:cNvGrpSpPr/>
          <p:nvPr/>
        </p:nvGrpSpPr>
        <p:grpSpPr>
          <a:xfrm>
            <a:off x="7401548" y="3234941"/>
            <a:ext cx="1274971" cy="707729"/>
            <a:chOff x="5688121" y="1408586"/>
            <a:chExt cx="3244409" cy="642369"/>
          </a:xfrm>
        </p:grpSpPr>
        <p:sp>
          <p:nvSpPr>
            <p:cNvPr id="26" name="正方形/長方形 25"/>
            <p:cNvSpPr/>
            <p:nvPr/>
          </p:nvSpPr>
          <p:spPr bwMode="gray">
            <a:xfrm>
              <a:off x="5688124" y="1540339"/>
              <a:ext cx="3244406" cy="510616"/>
            </a:xfrm>
            <a:prstGeom prst="rect">
              <a:avLst/>
            </a:prstGeom>
            <a:solidFill>
              <a:schemeClr val="bg1"/>
            </a:solidFill>
            <a:ln w="9525">
              <a:solidFill>
                <a:schemeClr val="tx1"/>
              </a:solidFill>
              <a:miter lim="800000"/>
              <a:headEnd/>
              <a:tailEnd/>
            </a:ln>
          </p:spPr>
          <p:txBody>
            <a:bodyPr lIns="36000" rIns="36000" anchor="t"/>
            <a:lstStyle/>
            <a:p>
              <a:pPr algn="l" fontAlgn="auto">
                <a:spcBef>
                  <a:spcPts val="0"/>
                </a:spcBef>
                <a:spcAft>
                  <a:spcPts val="0"/>
                </a:spcAft>
                <a:buClrTx/>
                <a:buSzTx/>
                <a:defRPr/>
              </a:pPr>
              <a:r>
                <a:rPr kumimoji="0" lang="en-US" altLang="ja-JP" sz="640" kern="0" noProof="1">
                  <a:latin typeface="Meiryo UI" pitchFamily="50" charset="-128"/>
                  <a:ea typeface="Meiryo UI" pitchFamily="50" charset="-128"/>
                  <a:cs typeface="Meiryo UI" pitchFamily="50" charset="-128"/>
                  <a:hlinkClick r:id="rId18"/>
                </a:rPr>
                <a:t>Ceph</a:t>
              </a:r>
              <a:endParaRPr kumimoji="0" lang="en-US" altLang="ja-JP" sz="64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640" kern="0" noProof="1">
                  <a:latin typeface="Meiryo UI" pitchFamily="50" charset="-128"/>
                  <a:ea typeface="Meiryo UI" pitchFamily="50" charset="-128"/>
                  <a:cs typeface="Meiryo UI" pitchFamily="50" charset="-128"/>
                  <a:hlinkClick r:id="rId19"/>
                </a:rPr>
                <a:t>GlusterFS</a:t>
              </a:r>
              <a:endParaRPr kumimoji="0" lang="en-US" altLang="ja-JP" sz="64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640" kern="0" noProof="1">
                  <a:latin typeface="Meiryo UI" pitchFamily="50" charset="-128"/>
                  <a:ea typeface="Meiryo UI" pitchFamily="50" charset="-128"/>
                  <a:cs typeface="Meiryo UI" pitchFamily="50" charset="-128"/>
                  <a:hlinkClick r:id="rId20"/>
                </a:rPr>
                <a:t>Lustre</a:t>
              </a:r>
              <a:endParaRPr kumimoji="0" lang="en-US" altLang="ja-JP" sz="64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640" kern="0" noProof="1">
                  <a:latin typeface="Meiryo UI" pitchFamily="50" charset="-128"/>
                  <a:ea typeface="Meiryo UI" pitchFamily="50" charset="-128"/>
                  <a:cs typeface="Meiryo UI" pitchFamily="50" charset="-128"/>
                  <a:hlinkClick r:id="rId21"/>
                </a:rPr>
                <a:t>Rook</a:t>
              </a:r>
              <a:endParaRPr kumimoji="0" lang="en-US" altLang="ja-JP" sz="640" kern="0" dirty="0">
                <a:latin typeface="Meiryo UI" pitchFamily="50" charset="-128"/>
                <a:ea typeface="Meiryo UI" pitchFamily="50" charset="-128"/>
                <a:cs typeface="Meiryo UI" pitchFamily="50" charset="-128"/>
              </a:endParaRPr>
            </a:p>
          </p:txBody>
        </p:sp>
        <p:sp>
          <p:nvSpPr>
            <p:cNvPr id="27" name="テキスト ボックス 26"/>
            <p:cNvSpPr txBox="1"/>
            <p:nvPr/>
          </p:nvSpPr>
          <p:spPr bwMode="gray">
            <a:xfrm>
              <a:off x="5688121" y="1408586"/>
              <a:ext cx="3244408" cy="154572"/>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16120" tIns="58059" rIns="116120" bIns="58059" anchor="ctr"/>
            <a:lstStyle>
              <a:defPPr>
                <a:defRPr lang="ja-JP"/>
              </a:defPPr>
            </a:lstStyle>
            <a:p>
              <a:r>
                <a:rPr lang="ja-JP" altLang="en-US" sz="640" noProof="1">
                  <a:latin typeface="Meiryo UI" panose="020B0604030504040204" pitchFamily="50" charset="-128"/>
                  <a:ea typeface="Meiryo UI" panose="020B0604030504040204" pitchFamily="50" charset="-128"/>
                  <a:cs typeface="Meiryo UI" panose="020B0604030504040204" pitchFamily="50" charset="-128"/>
                </a:rPr>
                <a:t>Storage virtualization</a:t>
              </a:r>
            </a:p>
          </p:txBody>
        </p:sp>
      </p:grpSp>
      <p:grpSp>
        <p:nvGrpSpPr>
          <p:cNvPr id="28" name="グループ化 27"/>
          <p:cNvGrpSpPr/>
          <p:nvPr/>
        </p:nvGrpSpPr>
        <p:grpSpPr>
          <a:xfrm>
            <a:off x="6001519" y="3496459"/>
            <a:ext cx="1312511" cy="698239"/>
            <a:chOff x="5688121" y="1408586"/>
            <a:chExt cx="3339936" cy="633755"/>
          </a:xfrm>
        </p:grpSpPr>
        <p:sp>
          <p:nvSpPr>
            <p:cNvPr id="29" name="正方形/長方形 28"/>
            <p:cNvSpPr/>
            <p:nvPr/>
          </p:nvSpPr>
          <p:spPr bwMode="gray">
            <a:xfrm>
              <a:off x="5688121" y="1513351"/>
              <a:ext cx="3339936" cy="528990"/>
            </a:xfrm>
            <a:prstGeom prst="rect">
              <a:avLst/>
            </a:prstGeom>
            <a:solidFill>
              <a:schemeClr val="bg1"/>
            </a:solidFill>
            <a:ln w="9525">
              <a:solidFill>
                <a:schemeClr val="tx1"/>
              </a:solidFill>
              <a:miter lim="800000"/>
              <a:headEnd/>
              <a:tailEnd/>
            </a:ln>
          </p:spPr>
          <p:txBody>
            <a:bodyPr lIns="36000" rIns="36000" anchor="t"/>
            <a:lstStyle/>
            <a:p>
              <a:pPr algn="l" fontAlgn="auto">
                <a:spcBef>
                  <a:spcPts val="0"/>
                </a:spcBef>
                <a:spcAft>
                  <a:spcPts val="0"/>
                </a:spcAft>
                <a:buClrTx/>
                <a:buSzTx/>
                <a:defRPr/>
              </a:pPr>
              <a:r>
                <a:rPr kumimoji="0" lang="en-US" altLang="ja-JP" sz="640" kern="0" noProof="1">
                  <a:solidFill>
                    <a:srgbClr val="3BABFF"/>
                  </a:solidFill>
                  <a:latin typeface="Meiryo UI" pitchFamily="50" charset="-128"/>
                  <a:ea typeface="Meiryo UI" pitchFamily="50" charset="-128"/>
                  <a:cs typeface="Meiryo UI" pitchFamily="50" charset="-128"/>
                  <a:hlinkClick r:id="rId22"/>
                </a:rPr>
                <a:t>Flannel</a:t>
              </a:r>
              <a:endParaRPr kumimoji="0" lang="en-US" altLang="ja-JP" sz="640" kern="0" dirty="0">
                <a:solidFill>
                  <a:srgbClr val="3BABFF"/>
                </a:solidFill>
                <a:latin typeface="Meiryo UI" pitchFamily="50" charset="-128"/>
                <a:ea typeface="Meiryo UI" pitchFamily="50" charset="-128"/>
                <a:cs typeface="Meiryo UI" pitchFamily="50" charset="-128"/>
                <a:hlinkClick r:id="rId23">
                  <a:extLst>
                    <a:ext uri="{A12FA001-AC4F-418D-AE19-62706E023703}">
                      <ahyp:hlinkClr xmlns:ahyp="http://schemas.microsoft.com/office/drawing/2018/hyperlinkcolor" val="tx"/>
                    </a:ext>
                  </a:extLst>
                </a:hlinkClick>
              </a:endParaRPr>
            </a:p>
            <a:p>
              <a:pPr algn="l" fontAlgn="auto">
                <a:spcBef>
                  <a:spcPts val="0"/>
                </a:spcBef>
                <a:spcAft>
                  <a:spcPts val="0"/>
                </a:spcAft>
                <a:buClrTx/>
                <a:buSzTx/>
                <a:defRPr/>
              </a:pPr>
              <a:r>
                <a:rPr kumimoji="0" lang="en-US" altLang="ja-JP" sz="640" kern="0" noProof="1">
                  <a:solidFill>
                    <a:srgbClr val="3BABFF"/>
                  </a:solidFill>
                  <a:latin typeface="Meiryo UI" pitchFamily="50" charset="-128"/>
                  <a:ea typeface="Meiryo UI" pitchFamily="50" charset="-128"/>
                  <a:cs typeface="Meiryo UI" pitchFamily="50" charset="-128"/>
                  <a:hlinkClick r:id="rId24"/>
                </a:rPr>
                <a:t>ONOS</a:t>
              </a:r>
              <a:endParaRPr kumimoji="0" lang="en-US" altLang="ja-JP" sz="640" kern="0" dirty="0">
                <a:solidFill>
                  <a:srgbClr val="3BABFF"/>
                </a:solidFill>
                <a:latin typeface="Meiryo UI" pitchFamily="50" charset="-128"/>
                <a:ea typeface="Meiryo UI" pitchFamily="50" charset="-128"/>
                <a:cs typeface="Meiryo UI" pitchFamily="50" charset="-128"/>
                <a:hlinkClick r:id="rId23">
                  <a:extLst>
                    <a:ext uri="{A12FA001-AC4F-418D-AE19-62706E023703}">
                      <ahyp:hlinkClr xmlns:ahyp="http://schemas.microsoft.com/office/drawing/2018/hyperlinkcolor" val="tx"/>
                    </a:ext>
                  </a:extLst>
                </a:hlinkClick>
              </a:endParaRPr>
            </a:p>
            <a:p>
              <a:pPr algn="l" fontAlgn="auto">
                <a:spcBef>
                  <a:spcPts val="0"/>
                </a:spcBef>
                <a:spcAft>
                  <a:spcPts val="0"/>
                </a:spcAft>
                <a:buClrTx/>
                <a:buSzTx/>
                <a:defRPr/>
              </a:pPr>
              <a:r>
                <a:rPr kumimoji="0" lang="en-US" altLang="ja-JP" sz="640" kern="0" noProof="1">
                  <a:solidFill>
                    <a:srgbClr val="003366"/>
                  </a:solidFill>
                  <a:latin typeface="Meiryo UI" pitchFamily="50" charset="-128"/>
                  <a:ea typeface="Meiryo UI" pitchFamily="50" charset="-128"/>
                  <a:cs typeface="Meiryo UI" pitchFamily="50" charset="-128"/>
                  <a:hlinkClick r:id="rId23">
                    <a:extLst>
                      <a:ext uri="{A12FA001-AC4F-418D-AE19-62706E023703}">
                        <ahyp:hlinkClr xmlns:ahyp="http://schemas.microsoft.com/office/drawing/2018/hyperlinkcolor" val="tx"/>
                      </a:ext>
                    </a:extLst>
                  </a:hlinkClick>
                </a:rPr>
                <a:t>OpenDaylight</a:t>
              </a:r>
              <a:endParaRPr kumimoji="0" lang="en-US" altLang="ja-JP" sz="64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640" kern="0" noProof="1">
                  <a:latin typeface="Meiryo UI" pitchFamily="50" charset="-128"/>
                  <a:ea typeface="Meiryo UI" pitchFamily="50" charset="-128"/>
                  <a:cs typeface="Meiryo UI" pitchFamily="50" charset="-128"/>
                  <a:hlinkClick r:id="rId25"/>
                </a:rPr>
                <a:t>Open vSwitch</a:t>
              </a:r>
              <a:endParaRPr kumimoji="0" lang="en-US" altLang="ja-JP" sz="640" kern="0" dirty="0">
                <a:latin typeface="Meiryo UI" pitchFamily="50" charset="-128"/>
                <a:ea typeface="Meiryo UI" pitchFamily="50" charset="-128"/>
                <a:cs typeface="Meiryo UI" pitchFamily="50" charset="-128"/>
              </a:endParaRPr>
            </a:p>
          </p:txBody>
        </p:sp>
        <p:sp>
          <p:nvSpPr>
            <p:cNvPr id="30" name="テキスト ボックス 29"/>
            <p:cNvSpPr txBox="1"/>
            <p:nvPr/>
          </p:nvSpPr>
          <p:spPr bwMode="gray">
            <a:xfrm>
              <a:off x="5688121" y="1408586"/>
              <a:ext cx="3339936" cy="131819"/>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16120" tIns="58059" rIns="116120" bIns="58059" anchor="ctr"/>
            <a:lstStyle>
              <a:defPPr>
                <a:defRPr lang="ja-JP"/>
              </a:defPPr>
            </a:lstStyle>
            <a:p>
              <a:r>
                <a:rPr lang="ja-JP" altLang="en-US" sz="640" noProof="1">
                  <a:latin typeface="Meiryo UI" panose="020B0604030504040204" pitchFamily="50" charset="-128"/>
                  <a:ea typeface="Meiryo UI" panose="020B0604030504040204" pitchFamily="50" charset="-128"/>
                  <a:cs typeface="Meiryo UI" panose="020B0604030504040204" pitchFamily="50" charset="-128"/>
                </a:rPr>
                <a:t>Network virtualization</a:t>
              </a:r>
            </a:p>
          </p:txBody>
        </p:sp>
      </p:grpSp>
      <p:grpSp>
        <p:nvGrpSpPr>
          <p:cNvPr id="31" name="グループ化 30"/>
          <p:cNvGrpSpPr/>
          <p:nvPr/>
        </p:nvGrpSpPr>
        <p:grpSpPr>
          <a:xfrm>
            <a:off x="6001520" y="4788514"/>
            <a:ext cx="1299475" cy="1152540"/>
            <a:chOff x="4380395" y="7110176"/>
            <a:chExt cx="1249248" cy="1152540"/>
          </a:xfrm>
        </p:grpSpPr>
        <p:sp>
          <p:nvSpPr>
            <p:cNvPr id="32" name="正方形/長方形 31"/>
            <p:cNvSpPr/>
            <p:nvPr/>
          </p:nvSpPr>
          <p:spPr bwMode="gray">
            <a:xfrm>
              <a:off x="4380395" y="7275174"/>
              <a:ext cx="1249247" cy="987542"/>
            </a:xfrm>
            <a:prstGeom prst="rect">
              <a:avLst/>
            </a:prstGeom>
            <a:solidFill>
              <a:schemeClr val="bg1"/>
            </a:solidFill>
            <a:ln w="9525">
              <a:solidFill>
                <a:schemeClr val="tx1"/>
              </a:solidFill>
              <a:miter lim="800000"/>
              <a:headEnd/>
              <a:tailEnd/>
            </a:ln>
          </p:spPr>
          <p:txBody>
            <a:bodyPr lIns="36000" rIns="36000" anchor="t"/>
            <a:lstStyle/>
            <a:p>
              <a:pPr algn="l" fontAlgn="auto">
                <a:spcBef>
                  <a:spcPts val="0"/>
                </a:spcBef>
                <a:spcAft>
                  <a:spcPts val="0"/>
                </a:spcAft>
                <a:buClrTx/>
                <a:buSzTx/>
                <a:defRPr/>
              </a:pPr>
              <a:r>
                <a:rPr kumimoji="0" lang="en-US" altLang="ja-JP" sz="640" kern="0" noProof="1">
                  <a:latin typeface="Meiryo UI" pitchFamily="50" charset="-128"/>
                  <a:ea typeface="Meiryo UI" pitchFamily="50" charset="-128"/>
                  <a:cs typeface="Meiryo UI" pitchFamily="50" charset="-128"/>
                  <a:hlinkClick r:id="rId26"/>
                </a:rPr>
                <a:t>Apache CloudStack</a:t>
              </a:r>
              <a:endParaRPr kumimoji="0" lang="en-US" altLang="ja-JP" sz="640" kern="0" dirty="0">
                <a:latin typeface="Meiryo UI" pitchFamily="50" charset="-128"/>
                <a:ea typeface="Meiryo UI" pitchFamily="50" charset="-128"/>
                <a:cs typeface="Meiryo UI" pitchFamily="50" charset="-128"/>
                <a:hlinkClick r:id="rId27"/>
              </a:endParaRPr>
            </a:p>
            <a:p>
              <a:pPr algn="l" fontAlgn="auto">
                <a:spcBef>
                  <a:spcPts val="0"/>
                </a:spcBef>
                <a:spcAft>
                  <a:spcPts val="0"/>
                </a:spcAft>
                <a:buClrTx/>
                <a:buSzTx/>
                <a:defRPr/>
              </a:pPr>
              <a:r>
                <a:rPr kumimoji="0" lang="en-US" altLang="ja-JP" sz="640" kern="0" noProof="1">
                  <a:solidFill>
                    <a:srgbClr val="3BABFF"/>
                  </a:solidFill>
                  <a:latin typeface="Meiryo UI" pitchFamily="50" charset="-128"/>
                  <a:ea typeface="Meiryo UI" pitchFamily="50" charset="-128"/>
                  <a:cs typeface="Meiryo UI" pitchFamily="50" charset="-128"/>
                  <a:hlinkClick r:id="rId28"/>
                </a:rPr>
                <a:t>ManageIQ</a:t>
              </a:r>
              <a:endParaRPr kumimoji="0" lang="en-US" altLang="ja-JP" sz="640" kern="0" dirty="0">
                <a:solidFill>
                  <a:srgbClr val="3BABFF"/>
                </a:solidFill>
                <a:latin typeface="Meiryo UI" pitchFamily="50" charset="-128"/>
                <a:ea typeface="Meiryo UI" pitchFamily="50" charset="-128"/>
                <a:cs typeface="Meiryo UI" pitchFamily="50" charset="-128"/>
                <a:hlinkClick r:id="rId29">
                  <a:extLst>
                    <a:ext uri="{A12FA001-AC4F-418D-AE19-62706E023703}">
                      <ahyp:hlinkClr xmlns:ahyp="http://schemas.microsoft.com/office/drawing/2018/hyperlinkcolor" val="tx"/>
                    </a:ext>
                  </a:extLst>
                </a:hlinkClick>
              </a:endParaRPr>
            </a:p>
            <a:p>
              <a:pPr algn="l" fontAlgn="auto">
                <a:spcBef>
                  <a:spcPts val="0"/>
                </a:spcBef>
                <a:spcAft>
                  <a:spcPts val="0"/>
                </a:spcAft>
                <a:buClrTx/>
                <a:buSzTx/>
                <a:defRPr/>
              </a:pPr>
              <a:r>
                <a:rPr kumimoji="0" lang="en-US" altLang="ja-JP" sz="640" kern="0" noProof="1">
                  <a:latin typeface="Meiryo UI" pitchFamily="50" charset="-128"/>
                  <a:ea typeface="Meiryo UI" pitchFamily="50" charset="-128"/>
                  <a:cs typeface="Meiryo UI" pitchFamily="50" charset="-128"/>
                  <a:hlinkClick r:id="rId30"/>
                </a:rPr>
                <a:t>OpenStack Ceilometer</a:t>
              </a:r>
              <a:br>
                <a:rPr kumimoji="0" lang="en-US" altLang="ja-JP" sz="640" kern="0">
                  <a:latin typeface="Meiryo UI" pitchFamily="50" charset="-128"/>
                  <a:ea typeface="Meiryo UI" pitchFamily="50" charset="-128"/>
                  <a:cs typeface="Meiryo UI" pitchFamily="50" charset="-128"/>
                </a:rPr>
              </a:br>
              <a:r>
                <a:rPr kumimoji="0" lang="en-US" altLang="ja-JP" sz="640" kern="0" noProof="1">
                  <a:latin typeface="Meiryo UI" pitchFamily="50" charset="-128"/>
                  <a:ea typeface="Meiryo UI" pitchFamily="50" charset="-128"/>
                  <a:cs typeface="Meiryo UI" pitchFamily="50" charset="-128"/>
                  <a:hlinkClick r:id="rId31"/>
                </a:rPr>
                <a:t>OpenStack Horizon</a:t>
              </a:r>
              <a:endParaRPr kumimoji="0" lang="en-US" altLang="ja-JP" sz="64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640" kern="0" noProof="1">
                  <a:latin typeface="Meiryo UI" pitchFamily="50" charset="-128"/>
                  <a:ea typeface="Meiryo UI" pitchFamily="50" charset="-128"/>
                  <a:cs typeface="Meiryo UI" pitchFamily="50" charset="-128"/>
                  <a:hlinkClick r:id="rId32"/>
                </a:rPr>
                <a:t>OpenStack Ironic</a:t>
              </a:r>
              <a:endParaRPr kumimoji="0" lang="en-US" altLang="ja-JP" sz="64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640" kern="0" noProof="1">
                  <a:latin typeface="Meiryo UI" pitchFamily="50" charset="-128"/>
                  <a:ea typeface="Meiryo UI" pitchFamily="50" charset="-128"/>
                  <a:cs typeface="Meiryo UI" pitchFamily="50" charset="-128"/>
                  <a:hlinkClick r:id="rId33"/>
                </a:rPr>
                <a:t>OpenStack Magnum</a:t>
              </a:r>
              <a:endParaRPr kumimoji="0" lang="en-US" altLang="ja-JP" sz="64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640" kern="0" noProof="1">
                  <a:solidFill>
                    <a:srgbClr val="3BABFF"/>
                  </a:solidFill>
                  <a:latin typeface="Meiryo UI" pitchFamily="50" charset="-128"/>
                  <a:ea typeface="Meiryo UI" pitchFamily="50" charset="-128"/>
                  <a:cs typeface="Meiryo UI" pitchFamily="50" charset="-128"/>
                  <a:hlinkClick r:id="rId34"/>
                </a:rPr>
                <a:t>oVirt</a:t>
              </a:r>
              <a:endParaRPr kumimoji="0" lang="en-US" altLang="ja-JP" sz="640" kern="0" dirty="0">
                <a:solidFill>
                  <a:srgbClr val="3BABFF"/>
                </a:solidFill>
                <a:latin typeface="Meiryo UI" pitchFamily="50" charset="-128"/>
                <a:ea typeface="Meiryo UI" pitchFamily="50" charset="-128"/>
                <a:cs typeface="Meiryo UI" pitchFamily="50" charset="-128"/>
                <a:hlinkClick r:id="rId29">
                  <a:extLst>
                    <a:ext uri="{A12FA001-AC4F-418D-AE19-62706E023703}">
                      <ahyp:hlinkClr xmlns:ahyp="http://schemas.microsoft.com/office/drawing/2018/hyperlinkcolor" val="tx"/>
                    </a:ext>
                  </a:extLst>
                </a:hlinkClick>
              </a:endParaRPr>
            </a:p>
          </p:txBody>
        </p:sp>
        <p:sp>
          <p:nvSpPr>
            <p:cNvPr id="33" name="テキスト ボックス 32"/>
            <p:cNvSpPr txBox="1"/>
            <p:nvPr/>
          </p:nvSpPr>
          <p:spPr bwMode="gray">
            <a:xfrm>
              <a:off x="4380396" y="7110176"/>
              <a:ext cx="1249247" cy="193205"/>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16120" tIns="58059" rIns="116120" bIns="58059" anchor="ctr"/>
            <a:lstStyle>
              <a:defPPr>
                <a:defRPr lang="ja-JP"/>
              </a:defPPr>
            </a:lstStyle>
            <a:p>
              <a:pPr fontAlgn="ctr">
                <a:lnSpc>
                  <a:spcPts val="800"/>
                </a:lnSpc>
                <a:spcBef>
                  <a:spcPts val="0"/>
                </a:spcBef>
                <a:spcAft>
                  <a:spcPts val="0"/>
                </a:spcAft>
                <a:buClrTx/>
                <a:buSzTx/>
                <a:defRPr/>
              </a:pPr>
              <a:r>
                <a:rPr kumimoji="0" lang="en-US" altLang="ja-JP" sz="480" kern="0" noProof="1">
                  <a:latin typeface="Meiryo UI" panose="020B0604030504040204" pitchFamily="50" charset="-128"/>
                  <a:ea typeface="Meiryo UI" panose="020B0604030504040204" pitchFamily="50" charset="-128"/>
                  <a:cs typeface="Meiryo UI" pitchFamily="50" charset="-128"/>
                </a:rPr>
                <a:t>Infrastructure as a Service </a:t>
              </a:r>
              <a:r>
                <a:rPr kumimoji="0" lang="en-US" altLang="ja-JP" sz="400" kern="0" noProof="1">
                  <a:latin typeface="Meiryo UI" panose="020B0604030504040204" pitchFamily="50" charset="-128"/>
                  <a:ea typeface="Meiryo UI" panose="020B0604030504040204" pitchFamily="50" charset="-128"/>
                  <a:cs typeface="Meiryo UI" pitchFamily="50" charset="-128"/>
                </a:rPr>
                <a:t>(IaaS)</a:t>
              </a:r>
              <a:endParaRPr kumimoji="0" lang="ja-JP" altLang="en-US" sz="480" kern="0" dirty="0">
                <a:latin typeface="Meiryo UI" panose="020B0604030504040204" pitchFamily="50" charset="-128"/>
                <a:ea typeface="Meiryo UI" panose="020B0604030504040204" pitchFamily="50" charset="-128"/>
                <a:cs typeface="Meiryo UI" pitchFamily="50" charset="-128"/>
              </a:endParaRPr>
            </a:p>
          </p:txBody>
        </p:sp>
      </p:grpSp>
      <p:grpSp>
        <p:nvGrpSpPr>
          <p:cNvPr id="34" name="グループ化 33"/>
          <p:cNvGrpSpPr/>
          <p:nvPr/>
        </p:nvGrpSpPr>
        <p:grpSpPr>
          <a:xfrm>
            <a:off x="6001520" y="4398812"/>
            <a:ext cx="1299474" cy="354204"/>
            <a:chOff x="5688124" y="1462377"/>
            <a:chExt cx="3240360" cy="462044"/>
          </a:xfrm>
        </p:grpSpPr>
        <p:sp>
          <p:nvSpPr>
            <p:cNvPr id="35" name="正方形/長方形 34"/>
            <p:cNvSpPr/>
            <p:nvPr/>
          </p:nvSpPr>
          <p:spPr bwMode="gray">
            <a:xfrm>
              <a:off x="5688124" y="1670416"/>
              <a:ext cx="3240360" cy="254005"/>
            </a:xfrm>
            <a:prstGeom prst="rect">
              <a:avLst/>
            </a:prstGeom>
            <a:solidFill>
              <a:schemeClr val="bg1"/>
            </a:solidFill>
            <a:ln w="9525">
              <a:solidFill>
                <a:schemeClr val="tx1"/>
              </a:solidFill>
              <a:miter lim="800000"/>
              <a:headEnd/>
              <a:tailEnd/>
            </a:ln>
          </p:spPr>
          <p:txBody>
            <a:bodyPr lIns="36000" rIns="36000" anchor="t"/>
            <a:lstStyle/>
            <a:p>
              <a:pPr algn="l" fontAlgn="auto">
                <a:spcBef>
                  <a:spcPts val="0"/>
                </a:spcBef>
                <a:spcAft>
                  <a:spcPts val="0"/>
                </a:spcAft>
                <a:buClrTx/>
                <a:buSzTx/>
                <a:defRPr/>
              </a:pPr>
              <a:r>
                <a:rPr kumimoji="0" lang="en-US" altLang="ja-JP" sz="640" kern="0" noProof="1">
                  <a:latin typeface="Meiryo UI" panose="020B0604030504040204" pitchFamily="50" charset="-128"/>
                  <a:ea typeface="Meiryo UI" panose="020B0604030504040204" pitchFamily="50" charset="-128"/>
                  <a:cs typeface="Meiryo UI" panose="020B0604030504040204" pitchFamily="50" charset="-128"/>
                  <a:hlinkClick r:id="rId35"/>
                </a:rPr>
                <a:t>OpenStack Murano</a:t>
              </a:r>
              <a:endParaRPr kumimoji="0" lang="en-US" altLang="ja-JP" sz="640" kern="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6" name="テキスト ボックス 35"/>
            <p:cNvSpPr txBox="1"/>
            <p:nvPr/>
          </p:nvSpPr>
          <p:spPr bwMode="gray">
            <a:xfrm>
              <a:off x="5688124" y="1462377"/>
              <a:ext cx="3240360" cy="207608"/>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16120" tIns="58059" rIns="116120" bIns="58059" anchor="ctr"/>
            <a:lstStyle>
              <a:defPPr>
                <a:defRPr lang="ja-JP"/>
              </a:defPPr>
            </a:lstStyle>
            <a:p>
              <a:pPr fontAlgn="ctr">
                <a:lnSpc>
                  <a:spcPts val="800"/>
                </a:lnSpc>
                <a:spcBef>
                  <a:spcPts val="0"/>
                </a:spcBef>
                <a:spcAft>
                  <a:spcPts val="0"/>
                </a:spcAft>
                <a:buClrTx/>
                <a:buSzTx/>
                <a:defRPr/>
              </a:pPr>
              <a:r>
                <a:rPr kumimoji="0" lang="en-US" altLang="ja-JP" sz="480" kern="0" noProof="1">
                  <a:latin typeface="Meiryo UI" panose="020B0604030504040204" pitchFamily="50" charset="-128"/>
                  <a:ea typeface="Meiryo UI" panose="020B0604030504040204" pitchFamily="50" charset="-128"/>
                  <a:cs typeface="Meiryo UI" panose="020B0604030504040204" pitchFamily="50" charset="-128"/>
                </a:rPr>
                <a:t>Software as a Service (SaaS)</a:t>
              </a:r>
              <a:endParaRPr kumimoji="0" lang="ja-JP" altLang="en-US" sz="480" kern="0" dirty="0">
                <a:latin typeface="Meiryo UI" panose="020B0604030504040204" pitchFamily="50" charset="-128"/>
                <a:ea typeface="Meiryo UI" panose="020B0604030504040204" pitchFamily="50" charset="-128"/>
                <a:cs typeface="Meiryo UI" pitchFamily="50" charset="-128"/>
              </a:endParaRPr>
            </a:p>
          </p:txBody>
        </p:sp>
      </p:grpSp>
      <p:grpSp>
        <p:nvGrpSpPr>
          <p:cNvPr id="37" name="グループ化 36"/>
          <p:cNvGrpSpPr/>
          <p:nvPr/>
        </p:nvGrpSpPr>
        <p:grpSpPr>
          <a:xfrm>
            <a:off x="8740634" y="5608504"/>
            <a:ext cx="1276490" cy="468858"/>
            <a:chOff x="5676706" y="1633177"/>
            <a:chExt cx="3216709" cy="425559"/>
          </a:xfrm>
        </p:grpSpPr>
        <p:sp>
          <p:nvSpPr>
            <p:cNvPr id="38" name="正方形/長方形 37"/>
            <p:cNvSpPr/>
            <p:nvPr/>
          </p:nvSpPr>
          <p:spPr bwMode="gray">
            <a:xfrm>
              <a:off x="5676706" y="1797224"/>
              <a:ext cx="3216709" cy="261512"/>
            </a:xfrm>
            <a:prstGeom prst="rect">
              <a:avLst/>
            </a:prstGeom>
            <a:solidFill>
              <a:schemeClr val="bg1"/>
            </a:solidFill>
            <a:ln w="9525">
              <a:solidFill>
                <a:schemeClr val="tx1"/>
              </a:solidFill>
              <a:miter lim="800000"/>
              <a:headEnd/>
              <a:tailEnd/>
            </a:ln>
          </p:spPr>
          <p:txBody>
            <a:bodyPr lIns="36000" rIns="36000" anchor="t"/>
            <a:lstStyle/>
            <a:p>
              <a:pPr algn="l" fontAlgn="auto">
                <a:spcBef>
                  <a:spcPts val="0"/>
                </a:spcBef>
                <a:spcAft>
                  <a:spcPts val="0"/>
                </a:spcAft>
                <a:buClrTx/>
                <a:buSzTx/>
                <a:defRPr/>
              </a:pPr>
              <a:r>
                <a:rPr kumimoji="0" lang="en-US" altLang="ja-JP" sz="640" kern="0" noProof="1">
                  <a:latin typeface="Meiryo UI" panose="020B0604030504040204" pitchFamily="50" charset="-128"/>
                  <a:ea typeface="Meiryo UI" panose="020B0604030504040204" pitchFamily="50" charset="-128"/>
                  <a:cs typeface="Meiryo UI" panose="020B0604030504040204" pitchFamily="50" charset="-128"/>
                  <a:hlinkClick r:id="rId36"/>
                </a:rPr>
                <a:t>OpenStack Designate</a:t>
              </a:r>
              <a:endParaRPr kumimoji="0" lang="en-US" altLang="ja-JP" sz="640" kern="0" dirty="0">
                <a:latin typeface="Meiryo UI" panose="020B0604030504040204" pitchFamily="50" charset="-128"/>
                <a:ea typeface="Meiryo UI" panose="020B0604030504040204" pitchFamily="50" charset="-128"/>
                <a:cs typeface="Meiryo UI" panose="020B0604030504040204" pitchFamily="50" charset="-128"/>
              </a:endParaRPr>
            </a:p>
            <a:p>
              <a:pPr algn="l" fontAlgn="auto">
                <a:spcBef>
                  <a:spcPts val="0"/>
                </a:spcBef>
                <a:spcAft>
                  <a:spcPts val="0"/>
                </a:spcAft>
                <a:buClrTx/>
                <a:buSzTx/>
                <a:defRPr/>
              </a:pPr>
              <a:r>
                <a:rPr kumimoji="0" lang="en-US" altLang="ja-JP" sz="640" kern="0" noProof="1">
                  <a:latin typeface="Meiryo UI" panose="020B0604030504040204" pitchFamily="50" charset="-128"/>
                  <a:ea typeface="Meiryo UI" panose="020B0604030504040204" pitchFamily="50" charset="-128"/>
                  <a:cs typeface="Meiryo UI" panose="020B0604030504040204" pitchFamily="50" charset="-128"/>
                  <a:hlinkClick r:id="rId37"/>
                </a:rPr>
                <a:t>OpenStack Neutron</a:t>
              </a:r>
              <a:endParaRPr kumimoji="0" lang="en-US" altLang="ja-JP" sz="640" kern="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9" name="テキスト ボックス 38"/>
            <p:cNvSpPr txBox="1"/>
            <p:nvPr/>
          </p:nvSpPr>
          <p:spPr bwMode="gray">
            <a:xfrm>
              <a:off x="5676706" y="1633177"/>
              <a:ext cx="3216709" cy="186340"/>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16120" tIns="58059" rIns="116120" bIns="58059" anchor="t"/>
            <a:lstStyle>
              <a:defPPr>
                <a:defRPr lang="ja-JP"/>
              </a:defPPr>
            </a:lstStyle>
            <a:p>
              <a:pPr fontAlgn="ctr">
                <a:lnSpc>
                  <a:spcPts val="800"/>
                </a:lnSpc>
                <a:spcBef>
                  <a:spcPts val="0"/>
                </a:spcBef>
                <a:spcAft>
                  <a:spcPts val="0"/>
                </a:spcAft>
                <a:buClrTx/>
                <a:buSzTx/>
                <a:defRPr/>
              </a:pPr>
              <a:r>
                <a:rPr kumimoji="0" lang="en-US" altLang="ja-JP" sz="480" kern="0" noProof="1">
                  <a:latin typeface="Meiryo UI" panose="020B0604030504040204" pitchFamily="50" charset="-128"/>
                  <a:ea typeface="Meiryo UI" panose="020B0604030504040204" pitchFamily="50" charset="-128"/>
                  <a:cs typeface="Meiryo UI" pitchFamily="50" charset="-128"/>
                </a:rPr>
                <a:t>Network as a Service (NaaS)</a:t>
              </a:r>
              <a:endParaRPr kumimoji="0" lang="ja-JP" altLang="en-US" sz="480" kern="0" dirty="0">
                <a:latin typeface="Meiryo UI" panose="020B0604030504040204" pitchFamily="50" charset="-128"/>
                <a:ea typeface="Meiryo UI" panose="020B0604030504040204" pitchFamily="50" charset="-128"/>
                <a:cs typeface="Meiryo UI" pitchFamily="50" charset="-128"/>
              </a:endParaRPr>
            </a:p>
          </p:txBody>
        </p:sp>
      </p:grpSp>
      <p:grpSp>
        <p:nvGrpSpPr>
          <p:cNvPr id="40" name="グループ化 39"/>
          <p:cNvGrpSpPr/>
          <p:nvPr/>
        </p:nvGrpSpPr>
        <p:grpSpPr>
          <a:xfrm>
            <a:off x="8740634" y="4416316"/>
            <a:ext cx="1277524" cy="345317"/>
            <a:chOff x="1966747" y="1629883"/>
            <a:chExt cx="3313707" cy="413789"/>
          </a:xfrm>
        </p:grpSpPr>
        <p:sp>
          <p:nvSpPr>
            <p:cNvPr id="41" name="正方形/長方形 40"/>
            <p:cNvSpPr/>
            <p:nvPr/>
          </p:nvSpPr>
          <p:spPr bwMode="gray">
            <a:xfrm>
              <a:off x="1966747" y="1789309"/>
              <a:ext cx="3313704" cy="254363"/>
            </a:xfrm>
            <a:prstGeom prst="rect">
              <a:avLst/>
            </a:prstGeom>
            <a:solidFill>
              <a:schemeClr val="bg1"/>
            </a:solidFill>
            <a:ln w="9525">
              <a:solidFill>
                <a:schemeClr val="tx1"/>
              </a:solidFill>
              <a:miter lim="800000"/>
              <a:headEnd/>
              <a:tailEnd/>
            </a:ln>
          </p:spPr>
          <p:txBody>
            <a:bodyPr lIns="36000" rIns="36000" anchor="t"/>
            <a:lstStyle/>
            <a:p>
              <a:pPr algn="l" fontAlgn="auto">
                <a:spcBef>
                  <a:spcPts val="0"/>
                </a:spcBef>
                <a:spcAft>
                  <a:spcPts val="0"/>
                </a:spcAft>
                <a:buClrTx/>
                <a:buSzTx/>
                <a:defRPr/>
              </a:pPr>
              <a:r>
                <a:rPr kumimoji="0" lang="en-US" altLang="ja-JP" sz="640" kern="0" noProof="1">
                  <a:latin typeface="Meiryo UI" panose="020B0604030504040204" pitchFamily="50" charset="-128"/>
                  <a:ea typeface="Meiryo UI" panose="020B0604030504040204" pitchFamily="50" charset="-128"/>
                  <a:cs typeface="Meiryo UI" panose="020B0604030504040204" pitchFamily="50" charset="-128"/>
                  <a:hlinkClick r:id="rId38"/>
                </a:rPr>
                <a:t>OpenStack Sahara</a:t>
              </a:r>
              <a:endParaRPr kumimoji="0" lang="en-US" altLang="ja-JP" sz="640" kern="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2" name="テキスト ボックス 41"/>
            <p:cNvSpPr txBox="1"/>
            <p:nvPr/>
          </p:nvSpPr>
          <p:spPr bwMode="gray">
            <a:xfrm>
              <a:off x="1966750" y="1629883"/>
              <a:ext cx="3313704" cy="201321"/>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16120" tIns="58059" rIns="116120" bIns="58059" anchor="ctr"/>
            <a:lstStyle>
              <a:defPPr>
                <a:defRPr lang="ja-JP"/>
              </a:defPPr>
            </a:lstStyle>
            <a:p>
              <a:pPr fontAlgn="ctr">
                <a:lnSpc>
                  <a:spcPts val="800"/>
                </a:lnSpc>
                <a:spcBef>
                  <a:spcPts val="0"/>
                </a:spcBef>
                <a:spcAft>
                  <a:spcPts val="0"/>
                </a:spcAft>
                <a:buClrTx/>
                <a:buSzTx/>
                <a:defRPr/>
              </a:pPr>
              <a:r>
                <a:rPr kumimoji="0" lang="pt-BR" altLang="ja-JP" sz="480" kern="0" noProof="1">
                  <a:latin typeface="Meiryo UI" panose="020B0604030504040204" pitchFamily="50" charset="-128"/>
                  <a:ea typeface="Meiryo UI" panose="020B0604030504040204" pitchFamily="50" charset="-128"/>
                  <a:cs typeface="Meiryo UI" pitchFamily="50" charset="-128"/>
                </a:rPr>
                <a:t>Database as a Service (DBaaS)</a:t>
              </a:r>
              <a:endParaRPr kumimoji="0" lang="ja-JP" altLang="en-US" sz="480" kern="0" dirty="0">
                <a:latin typeface="Meiryo UI" panose="020B0604030504040204" pitchFamily="50" charset="-128"/>
                <a:ea typeface="Meiryo UI" panose="020B0604030504040204" pitchFamily="50" charset="-128"/>
                <a:cs typeface="Meiryo UI" pitchFamily="50" charset="-128"/>
              </a:endParaRPr>
            </a:p>
          </p:txBody>
        </p:sp>
      </p:grpSp>
      <p:grpSp>
        <p:nvGrpSpPr>
          <p:cNvPr id="43" name="グループ化 42"/>
          <p:cNvGrpSpPr/>
          <p:nvPr/>
        </p:nvGrpSpPr>
        <p:grpSpPr>
          <a:xfrm>
            <a:off x="7408244" y="5023895"/>
            <a:ext cx="1257521" cy="399757"/>
            <a:chOff x="5688124" y="1485018"/>
            <a:chExt cx="3240360" cy="362839"/>
          </a:xfrm>
        </p:grpSpPr>
        <p:sp>
          <p:nvSpPr>
            <p:cNvPr id="44" name="正方形/長方形 43"/>
            <p:cNvSpPr/>
            <p:nvPr/>
          </p:nvSpPr>
          <p:spPr bwMode="gray">
            <a:xfrm>
              <a:off x="5688124" y="1670417"/>
              <a:ext cx="3240360" cy="177440"/>
            </a:xfrm>
            <a:prstGeom prst="rect">
              <a:avLst/>
            </a:prstGeom>
            <a:solidFill>
              <a:schemeClr val="bg1"/>
            </a:solidFill>
            <a:ln w="9525">
              <a:solidFill>
                <a:schemeClr val="tx1"/>
              </a:solidFill>
              <a:miter lim="800000"/>
              <a:headEnd/>
              <a:tailEnd/>
            </a:ln>
          </p:spPr>
          <p:txBody>
            <a:bodyPr lIns="36000" rIns="36000" anchor="t"/>
            <a:lstStyle/>
            <a:p>
              <a:pPr algn="l" fontAlgn="auto">
                <a:spcBef>
                  <a:spcPts val="0"/>
                </a:spcBef>
                <a:spcAft>
                  <a:spcPts val="0"/>
                </a:spcAft>
                <a:buClrTx/>
                <a:buSzTx/>
                <a:defRPr/>
              </a:pPr>
              <a:r>
                <a:rPr kumimoji="0" lang="en-US" altLang="ja-JP" sz="640" kern="0" noProof="1">
                  <a:latin typeface="Meiryo UI" panose="020B0604030504040204" pitchFamily="50" charset="-128"/>
                  <a:ea typeface="Meiryo UI" panose="020B0604030504040204" pitchFamily="50" charset="-128"/>
                  <a:cs typeface="Meiryo UI" panose="020B0604030504040204" pitchFamily="50" charset="-128"/>
                  <a:hlinkClick r:id="rId39"/>
                </a:rPr>
                <a:t>OpenStack Keystone</a:t>
              </a:r>
              <a:endParaRPr kumimoji="0" lang="en-US" altLang="ja-JP" sz="640" kern="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5" name="テキスト ボックス 44"/>
            <p:cNvSpPr txBox="1"/>
            <p:nvPr/>
          </p:nvSpPr>
          <p:spPr bwMode="gray">
            <a:xfrm>
              <a:off x="5688124" y="1485018"/>
              <a:ext cx="3240360" cy="184968"/>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16120" tIns="58059" rIns="116120" bIns="58059" anchor="t"/>
            <a:lstStyle>
              <a:defPPr>
                <a:defRPr lang="ja-JP"/>
              </a:defPPr>
            </a:lstStyle>
            <a:p>
              <a:pPr fontAlgn="ctr">
                <a:lnSpc>
                  <a:spcPts val="800"/>
                </a:lnSpc>
                <a:spcBef>
                  <a:spcPts val="0"/>
                </a:spcBef>
                <a:spcAft>
                  <a:spcPts val="0"/>
                </a:spcAft>
                <a:buClrTx/>
                <a:buSzTx/>
                <a:defRPr/>
              </a:pPr>
              <a:r>
                <a:rPr kumimoji="0" lang="pt-BR" altLang="ja-JP" sz="480" kern="0" noProof="1">
                  <a:latin typeface="Meiryo UI" panose="020B0604030504040204" pitchFamily="50" charset="-128"/>
                  <a:ea typeface="Meiryo UI" panose="020B0604030504040204" pitchFamily="50" charset="-128"/>
                  <a:cs typeface="Meiryo UI" panose="020B0604030504040204" pitchFamily="50" charset="-128"/>
                </a:rPr>
                <a:t>Identity as a Service (IDaaS)</a:t>
              </a:r>
            </a:p>
          </p:txBody>
        </p:sp>
      </p:grpSp>
      <p:sp>
        <p:nvSpPr>
          <p:cNvPr id="46" name="角丸四角形 45"/>
          <p:cNvSpPr/>
          <p:nvPr/>
        </p:nvSpPr>
        <p:spPr>
          <a:xfrm>
            <a:off x="5960327" y="4338714"/>
            <a:ext cx="4115700" cy="2005166"/>
          </a:xfrm>
          <a:prstGeom prst="roundRect">
            <a:avLst>
              <a:gd name="adj" fmla="val 2128"/>
            </a:avLst>
          </a:prstGeom>
          <a:noFill/>
          <a:ln w="25400">
            <a:solidFill>
              <a:srgbClr val="002060"/>
            </a:solidFill>
            <a:prstDash val="dash"/>
          </a:ln>
          <a:effectLst/>
        </p:spPr>
        <p:style>
          <a:lnRef idx="1">
            <a:schemeClr val="accent1"/>
          </a:lnRef>
          <a:fillRef idx="3">
            <a:schemeClr val="accent1"/>
          </a:fillRef>
          <a:effectRef idx="2">
            <a:schemeClr val="accent1"/>
          </a:effectRef>
          <a:fontRef idx="minor">
            <a:schemeClr val="lt1"/>
          </a:fontRef>
        </p:style>
        <p:txBody>
          <a:bodyPr lIns="36000" tIns="0" rIns="36000" bIns="36000" rtlCol="0" anchor="t"/>
          <a:lstStyle/>
          <a:p>
            <a:endParaRPr lang="en-US" altLang="ja-JP" sz="640" b="1"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8" name="正方形/長方形 47"/>
          <p:cNvSpPr/>
          <p:nvPr/>
        </p:nvSpPr>
        <p:spPr bwMode="gray">
          <a:xfrm>
            <a:off x="5952659" y="5917525"/>
            <a:ext cx="2715725" cy="41145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l"/>
            <a:r>
              <a:rPr lang="ja-JP" altLang="en-US" sz="480" b="1" noProof="1">
                <a:solidFill>
                  <a:schemeClr val="tx1"/>
                </a:solidFill>
                <a:latin typeface="Meiryo UI" panose="020B0604030504040204" pitchFamily="50" charset="-128"/>
                <a:ea typeface="Meiryo UI" panose="020B0604030504040204" pitchFamily="50" charset="-128"/>
                <a:cs typeface="Meiryo UI" panose="020B0604030504040204" pitchFamily="50" charset="-128"/>
              </a:rPr>
              <a:t>Reference: ISO/IEC 17788:2014</a:t>
            </a:r>
          </a:p>
          <a:p>
            <a:pPr algn="l"/>
            <a:r>
              <a:rPr lang="en-US" altLang="ja-JP" sz="480" b="1" noProof="1">
                <a:solidFill>
                  <a:schemeClr val="tx1"/>
                </a:solidFill>
                <a:latin typeface="Meiryo UI" panose="020B0604030504040204" pitchFamily="50" charset="-128"/>
                <a:ea typeface="Meiryo UI" panose="020B0604030504040204" pitchFamily="50" charset="-128"/>
                <a:cs typeface="Meiryo UI" panose="020B0604030504040204" pitchFamily="50" charset="-128"/>
              </a:rPr>
              <a:t>Information technology</a:t>
            </a:r>
          </a:p>
          <a:p>
            <a:pPr algn="l"/>
            <a:r>
              <a:rPr lang="en-US" altLang="ja-JP" sz="480" b="1" noProof="1">
                <a:solidFill>
                  <a:schemeClr val="tx1"/>
                </a:solidFill>
                <a:latin typeface="Meiryo UI" panose="020B0604030504040204" pitchFamily="50" charset="-128"/>
                <a:ea typeface="Meiryo UI" panose="020B0604030504040204" pitchFamily="50" charset="-128"/>
                <a:cs typeface="Meiryo UI" panose="020B0604030504040204" pitchFamily="50" charset="-128"/>
              </a:rPr>
              <a:t>-- Cloud computing -- Overview and vocabulary</a:t>
            </a:r>
          </a:p>
        </p:txBody>
      </p:sp>
      <p:grpSp>
        <p:nvGrpSpPr>
          <p:cNvPr id="49" name="グループ化 48"/>
          <p:cNvGrpSpPr/>
          <p:nvPr/>
        </p:nvGrpSpPr>
        <p:grpSpPr>
          <a:xfrm>
            <a:off x="7408244" y="5472511"/>
            <a:ext cx="1259788" cy="638420"/>
            <a:chOff x="5762502" y="2643003"/>
            <a:chExt cx="3267702" cy="819216"/>
          </a:xfrm>
        </p:grpSpPr>
        <p:sp>
          <p:nvSpPr>
            <p:cNvPr id="50" name="正方形/長方形 49"/>
            <p:cNvSpPr/>
            <p:nvPr/>
          </p:nvSpPr>
          <p:spPr bwMode="gray">
            <a:xfrm>
              <a:off x="5762502" y="2852114"/>
              <a:ext cx="3267658" cy="610105"/>
            </a:xfrm>
            <a:prstGeom prst="rect">
              <a:avLst/>
            </a:prstGeom>
            <a:solidFill>
              <a:schemeClr val="bg1"/>
            </a:solidFill>
            <a:ln w="9525">
              <a:solidFill>
                <a:schemeClr val="tx1"/>
              </a:solidFill>
              <a:miter lim="800000"/>
              <a:headEnd/>
              <a:tailEnd/>
            </a:ln>
          </p:spPr>
          <p:txBody>
            <a:bodyPr lIns="36000" rIns="36000" anchor="t"/>
            <a:lstStyle/>
            <a:p>
              <a:pPr algn="l" fontAlgn="auto">
                <a:spcBef>
                  <a:spcPts val="0"/>
                </a:spcBef>
                <a:spcAft>
                  <a:spcPts val="0"/>
                </a:spcAft>
                <a:buClrTx/>
                <a:buSzTx/>
                <a:defRPr/>
              </a:pPr>
              <a:r>
                <a:rPr kumimoji="0" lang="en-US" altLang="ja-JP" sz="640" kern="0" noProof="1">
                  <a:latin typeface="Meiryo UI" panose="020B0604030504040204" pitchFamily="50" charset="-128"/>
                  <a:ea typeface="Meiryo UI" panose="020B0604030504040204" pitchFamily="50" charset="-128"/>
                  <a:cs typeface="Meiryo UI" panose="020B0604030504040204" pitchFamily="50" charset="-128"/>
                  <a:hlinkClick r:id="rId40"/>
                </a:rPr>
                <a:t>CloudFoundry</a:t>
              </a:r>
              <a:endParaRPr kumimoji="0" lang="en-US" altLang="ja-JP" sz="640" kern="0" dirty="0">
                <a:latin typeface="Meiryo UI" panose="020B0604030504040204" pitchFamily="50" charset="-128"/>
                <a:ea typeface="Meiryo UI" panose="020B0604030504040204" pitchFamily="50" charset="-128"/>
                <a:cs typeface="Meiryo UI" panose="020B0604030504040204" pitchFamily="50" charset="-128"/>
              </a:endParaRPr>
            </a:p>
            <a:p>
              <a:pPr algn="l" fontAlgn="auto">
                <a:spcBef>
                  <a:spcPts val="0"/>
                </a:spcBef>
                <a:spcAft>
                  <a:spcPts val="0"/>
                </a:spcAft>
                <a:buClrTx/>
                <a:buSzTx/>
                <a:defRPr/>
              </a:pPr>
              <a:r>
                <a:rPr kumimoji="0" lang="en-US" altLang="ja-JP" sz="640" kern="0" noProof="1">
                  <a:latin typeface="Meiryo UI" panose="020B0604030504040204" pitchFamily="50" charset="-128"/>
                  <a:ea typeface="Meiryo UI" panose="020B0604030504040204" pitchFamily="50" charset="-128"/>
                  <a:cs typeface="Meiryo UI" panose="020B0604030504040204" pitchFamily="50" charset="-128"/>
                  <a:hlinkClick r:id="rId41"/>
                </a:rPr>
                <a:t>Knative</a:t>
              </a:r>
              <a:endParaRPr kumimoji="0" lang="en-US" altLang="ja-JP" sz="640" kern="0" dirty="0">
                <a:latin typeface="Meiryo UI" panose="020B0604030504040204" pitchFamily="50" charset="-128"/>
                <a:ea typeface="Meiryo UI" panose="020B0604030504040204" pitchFamily="50" charset="-128"/>
                <a:cs typeface="Meiryo UI" panose="020B0604030504040204" pitchFamily="50" charset="-128"/>
              </a:endParaRPr>
            </a:p>
            <a:p>
              <a:pPr algn="l" fontAlgn="auto">
                <a:spcBef>
                  <a:spcPts val="0"/>
                </a:spcBef>
                <a:spcAft>
                  <a:spcPts val="0"/>
                </a:spcAft>
                <a:buClrTx/>
                <a:buSzTx/>
                <a:defRPr/>
              </a:pPr>
              <a:r>
                <a:rPr kumimoji="0" lang="en-US" altLang="ja-JP" sz="640" kern="0" noProof="1">
                  <a:latin typeface="Meiryo UI" panose="020B0604030504040204" pitchFamily="50" charset="-128"/>
                  <a:ea typeface="Meiryo UI" panose="020B0604030504040204" pitchFamily="50" charset="-128"/>
                  <a:cs typeface="Meiryo UI" panose="020B0604030504040204" pitchFamily="50" charset="-128"/>
                  <a:hlinkClick r:id="rId42"/>
                </a:rPr>
                <a:t>OKD(OpenShift Origin)</a:t>
              </a:r>
            </a:p>
          </p:txBody>
        </p:sp>
        <p:sp>
          <p:nvSpPr>
            <p:cNvPr id="51" name="テキスト ボックス 50"/>
            <p:cNvSpPr txBox="1"/>
            <p:nvPr/>
          </p:nvSpPr>
          <p:spPr bwMode="gray">
            <a:xfrm>
              <a:off x="5762502" y="2643003"/>
              <a:ext cx="3267702" cy="216529"/>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16120" tIns="58059" rIns="116120" bIns="58059" anchor="ctr"/>
            <a:lstStyle>
              <a:defPPr>
                <a:defRPr lang="ja-JP"/>
              </a:defPPr>
            </a:lstStyle>
            <a:p>
              <a:pPr fontAlgn="ctr">
                <a:lnSpc>
                  <a:spcPts val="800"/>
                </a:lnSpc>
                <a:spcBef>
                  <a:spcPts val="0"/>
                </a:spcBef>
                <a:spcAft>
                  <a:spcPts val="0"/>
                </a:spcAft>
                <a:buClrTx/>
                <a:buSzTx/>
                <a:defRPr/>
              </a:pPr>
              <a:r>
                <a:rPr kumimoji="0" lang="en-US" altLang="ja-JP" sz="480" kern="0" noProof="1">
                  <a:latin typeface="Meiryo UI" panose="020B0604030504040204" pitchFamily="50" charset="-128"/>
                  <a:ea typeface="Meiryo UI" panose="020B0604030504040204" pitchFamily="50" charset="-128"/>
                  <a:cs typeface="Meiryo UI" pitchFamily="50" charset="-128"/>
                </a:rPr>
                <a:t>Platform as a Service (PaaS)</a:t>
              </a:r>
              <a:endParaRPr kumimoji="0" lang="ja-JP" altLang="en-US" sz="480" kern="0" dirty="0">
                <a:latin typeface="Meiryo UI" panose="020B0604030504040204" pitchFamily="50" charset="-128"/>
                <a:ea typeface="Meiryo UI" panose="020B0604030504040204" pitchFamily="50" charset="-128"/>
                <a:cs typeface="Meiryo UI" pitchFamily="50" charset="-128"/>
              </a:endParaRPr>
            </a:p>
          </p:txBody>
        </p:sp>
      </p:grpSp>
      <p:grpSp>
        <p:nvGrpSpPr>
          <p:cNvPr id="52" name="グループ化 51"/>
          <p:cNvGrpSpPr/>
          <p:nvPr/>
        </p:nvGrpSpPr>
        <p:grpSpPr>
          <a:xfrm>
            <a:off x="7408244" y="4401667"/>
            <a:ext cx="1258945" cy="575473"/>
            <a:chOff x="5604409" y="1413997"/>
            <a:chExt cx="3240362" cy="522327"/>
          </a:xfrm>
        </p:grpSpPr>
        <p:sp>
          <p:nvSpPr>
            <p:cNvPr id="53" name="正方形/長方形 52"/>
            <p:cNvSpPr/>
            <p:nvPr/>
          </p:nvSpPr>
          <p:spPr bwMode="gray">
            <a:xfrm>
              <a:off x="5604409" y="1652662"/>
              <a:ext cx="3240360" cy="283662"/>
            </a:xfrm>
            <a:prstGeom prst="rect">
              <a:avLst/>
            </a:prstGeom>
            <a:solidFill>
              <a:schemeClr val="bg1"/>
            </a:solidFill>
            <a:ln w="9525">
              <a:solidFill>
                <a:schemeClr val="tx1"/>
              </a:solidFill>
              <a:miter lim="800000"/>
              <a:headEnd/>
              <a:tailEnd/>
            </a:ln>
          </p:spPr>
          <p:txBody>
            <a:bodyPr lIns="36000" rIns="36000" anchor="t"/>
            <a:lstStyle/>
            <a:p>
              <a:pPr algn="l" fontAlgn="auto">
                <a:spcBef>
                  <a:spcPts val="0"/>
                </a:spcBef>
                <a:spcAft>
                  <a:spcPts val="0"/>
                </a:spcAft>
                <a:buClrTx/>
                <a:buSzTx/>
                <a:defRPr/>
              </a:pPr>
              <a:r>
                <a:rPr kumimoji="0" lang="en-US" altLang="ja-JP" sz="640" kern="0" noProof="1">
                  <a:latin typeface="Meiryo UI" panose="020B0604030504040204" pitchFamily="50" charset="-128"/>
                  <a:ea typeface="Meiryo UI" panose="020B0604030504040204" pitchFamily="50" charset="-128"/>
                  <a:cs typeface="Meiryo UI" panose="020B0604030504040204" pitchFamily="50" charset="-128"/>
                  <a:hlinkClick r:id="rId43"/>
                </a:rPr>
                <a:t>OpenStack Glance</a:t>
              </a:r>
              <a:endParaRPr kumimoji="0" lang="en-US" altLang="ja-JP" sz="640" kern="0" dirty="0">
                <a:latin typeface="Meiryo UI" panose="020B0604030504040204" pitchFamily="50" charset="-128"/>
                <a:ea typeface="Meiryo UI" panose="020B0604030504040204" pitchFamily="50" charset="-128"/>
                <a:cs typeface="Meiryo UI" panose="020B0604030504040204" pitchFamily="50" charset="-128"/>
              </a:endParaRPr>
            </a:p>
            <a:p>
              <a:pPr algn="l" fontAlgn="auto">
                <a:spcBef>
                  <a:spcPts val="0"/>
                </a:spcBef>
                <a:spcAft>
                  <a:spcPts val="0"/>
                </a:spcAft>
                <a:buClrTx/>
                <a:buSzTx/>
                <a:defRPr/>
              </a:pPr>
              <a:r>
                <a:rPr kumimoji="0" lang="en-US" altLang="ja-JP" sz="640" kern="0" noProof="1">
                  <a:latin typeface="Meiryo UI" panose="020B0604030504040204" pitchFamily="50" charset="-128"/>
                  <a:ea typeface="Meiryo UI" panose="020B0604030504040204" pitchFamily="50" charset="-128"/>
                  <a:cs typeface="Meiryo UI" panose="020B0604030504040204" pitchFamily="50" charset="-128"/>
                  <a:hlinkClick r:id="rId44"/>
                </a:rPr>
                <a:t>OpenStack Nova</a:t>
              </a:r>
              <a:endParaRPr kumimoji="0" lang="en-US" altLang="ja-JP" sz="640" kern="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4" name="テキスト ボックス 53"/>
            <p:cNvSpPr txBox="1"/>
            <p:nvPr/>
          </p:nvSpPr>
          <p:spPr bwMode="gray">
            <a:xfrm>
              <a:off x="5604412" y="1413997"/>
              <a:ext cx="3240359" cy="261403"/>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16120" tIns="58059" rIns="116120" bIns="58059" anchor="t"/>
            <a:lstStyle>
              <a:defPPr>
                <a:defRPr lang="ja-JP"/>
              </a:defPPr>
            </a:lstStyle>
            <a:p>
              <a:pPr fontAlgn="ctr">
                <a:lnSpc>
                  <a:spcPts val="800"/>
                </a:lnSpc>
                <a:spcBef>
                  <a:spcPts val="0"/>
                </a:spcBef>
                <a:spcAft>
                  <a:spcPts val="0"/>
                </a:spcAft>
                <a:buClrTx/>
                <a:buSzTx/>
                <a:defRPr/>
              </a:pPr>
              <a:r>
                <a:rPr kumimoji="0" lang="en-US" altLang="ja-JP" sz="560" kern="0" noProof="1">
                  <a:latin typeface="Meiryo UI" panose="020B0604030504040204" pitchFamily="50" charset="-128"/>
                  <a:ea typeface="Meiryo UI" panose="020B0604030504040204" pitchFamily="50" charset="-128"/>
                  <a:cs typeface="Meiryo UI" pitchFamily="50" charset="-128"/>
                </a:rPr>
                <a:t>Compute as a Service</a:t>
              </a:r>
            </a:p>
            <a:p>
              <a:pPr fontAlgn="ctr">
                <a:lnSpc>
                  <a:spcPts val="800"/>
                </a:lnSpc>
                <a:spcBef>
                  <a:spcPts val="0"/>
                </a:spcBef>
                <a:spcAft>
                  <a:spcPts val="0"/>
                </a:spcAft>
                <a:buClrTx/>
                <a:buSzTx/>
                <a:defRPr/>
              </a:pPr>
              <a:r>
                <a:rPr kumimoji="0" lang="en-US" altLang="ja-JP" sz="560" kern="0" noProof="1">
                  <a:latin typeface="Meiryo UI" panose="020B0604030504040204" pitchFamily="50" charset="-128"/>
                  <a:ea typeface="Meiryo UI" panose="020B0604030504040204" pitchFamily="50" charset="-128"/>
                  <a:cs typeface="Meiryo UI" pitchFamily="50" charset="-128"/>
                </a:rPr>
                <a:t>(CompaaS)</a:t>
              </a:r>
              <a:endParaRPr kumimoji="0" lang="ja-JP" altLang="en-US" sz="560" kern="0" dirty="0">
                <a:latin typeface="Meiryo UI" panose="020B0604030504040204" pitchFamily="50" charset="-128"/>
                <a:ea typeface="Meiryo UI" panose="020B0604030504040204" pitchFamily="50" charset="-128"/>
                <a:cs typeface="Meiryo UI" pitchFamily="50" charset="-128"/>
              </a:endParaRPr>
            </a:p>
          </p:txBody>
        </p:sp>
      </p:grpSp>
      <p:grpSp>
        <p:nvGrpSpPr>
          <p:cNvPr id="55" name="グループ化 54"/>
          <p:cNvGrpSpPr/>
          <p:nvPr/>
        </p:nvGrpSpPr>
        <p:grpSpPr>
          <a:xfrm>
            <a:off x="8740634" y="4843654"/>
            <a:ext cx="1276490" cy="695793"/>
            <a:chOff x="5660428" y="1830955"/>
            <a:chExt cx="3265339" cy="631537"/>
          </a:xfrm>
        </p:grpSpPr>
        <p:sp>
          <p:nvSpPr>
            <p:cNvPr id="56" name="正方形/長方形 55"/>
            <p:cNvSpPr/>
            <p:nvPr/>
          </p:nvSpPr>
          <p:spPr bwMode="gray">
            <a:xfrm>
              <a:off x="5660428" y="1954943"/>
              <a:ext cx="3265338" cy="507549"/>
            </a:xfrm>
            <a:prstGeom prst="rect">
              <a:avLst/>
            </a:prstGeom>
            <a:solidFill>
              <a:schemeClr val="bg1"/>
            </a:solidFill>
            <a:ln w="9525">
              <a:solidFill>
                <a:schemeClr val="tx1"/>
              </a:solidFill>
              <a:miter lim="800000"/>
              <a:headEnd/>
              <a:tailEnd/>
            </a:ln>
          </p:spPr>
          <p:txBody>
            <a:bodyPr lIns="36000" rIns="36000" anchor="t"/>
            <a:lstStyle/>
            <a:p>
              <a:pPr algn="l" fontAlgn="auto">
                <a:spcBef>
                  <a:spcPts val="0"/>
                </a:spcBef>
                <a:spcAft>
                  <a:spcPts val="0"/>
                </a:spcAft>
                <a:buClrTx/>
                <a:buSzTx/>
                <a:defRPr/>
              </a:pPr>
              <a:r>
                <a:rPr kumimoji="0" lang="en-US" altLang="ja-JP" sz="640" kern="0" noProof="1">
                  <a:latin typeface="Meiryo UI" pitchFamily="50" charset="-128"/>
                  <a:ea typeface="Meiryo UI" pitchFamily="50" charset="-128"/>
                  <a:cs typeface="Meiryo UI" pitchFamily="50" charset="-128"/>
                  <a:hlinkClick r:id="rId45"/>
                </a:rPr>
                <a:t>OpenStack Cinder</a:t>
              </a:r>
              <a:endParaRPr kumimoji="0" lang="en-US" altLang="ja-JP" sz="64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640" kern="0" noProof="1">
                  <a:latin typeface="Meiryo UI" pitchFamily="50" charset="-128"/>
                  <a:ea typeface="Meiryo UI" pitchFamily="50" charset="-128"/>
                  <a:cs typeface="Meiryo UI" pitchFamily="50" charset="-128"/>
                  <a:hlinkClick r:id="rId46"/>
                </a:rPr>
                <a:t>OpenStack Manila</a:t>
              </a:r>
              <a:endParaRPr kumimoji="0" lang="en-US" altLang="ja-JP" sz="64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640" kern="0" noProof="1">
                  <a:latin typeface="Meiryo UI" pitchFamily="50" charset="-128"/>
                  <a:ea typeface="Meiryo UI" pitchFamily="50" charset="-128"/>
                  <a:cs typeface="Meiryo UI" pitchFamily="50" charset="-128"/>
                  <a:hlinkClick r:id="rId47"/>
                </a:rPr>
                <a:t>OpenStack Swift</a:t>
              </a:r>
              <a:endParaRPr kumimoji="0" lang="en-US" altLang="ja-JP" sz="64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640" kern="0" noProof="1">
                  <a:latin typeface="Meiryo UI" pitchFamily="50" charset="-128"/>
                  <a:ea typeface="Meiryo UI" pitchFamily="50" charset="-128"/>
                  <a:cs typeface="Meiryo UI" pitchFamily="50" charset="-128"/>
                  <a:hlinkClick r:id="rId48"/>
                </a:rPr>
                <a:t>OpenStack Trove</a:t>
              </a:r>
              <a:endParaRPr kumimoji="0" lang="ja-JP" altLang="en-US" sz="64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endParaRPr kumimoji="0" lang="en-US" altLang="ja-JP" sz="401"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endParaRPr kumimoji="0" lang="en-US" altLang="ja-JP" sz="640" kern="0" dirty="0">
                <a:latin typeface="Meiryo UI" pitchFamily="50" charset="-128"/>
                <a:ea typeface="Meiryo UI" pitchFamily="50" charset="-128"/>
                <a:cs typeface="Meiryo UI" pitchFamily="50" charset="-128"/>
              </a:endParaRPr>
            </a:p>
          </p:txBody>
        </p:sp>
        <p:sp>
          <p:nvSpPr>
            <p:cNvPr id="57" name="テキスト ボックス 56"/>
            <p:cNvSpPr txBox="1"/>
            <p:nvPr/>
          </p:nvSpPr>
          <p:spPr bwMode="gray">
            <a:xfrm>
              <a:off x="5660428" y="1830955"/>
              <a:ext cx="3265339" cy="155176"/>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16120" tIns="58059" rIns="116120" bIns="58059" anchor="ctr"/>
            <a:lstStyle>
              <a:defPPr>
                <a:defRPr lang="ja-JP"/>
              </a:defPPr>
            </a:lstStyle>
            <a:p>
              <a:pPr fontAlgn="ctr">
                <a:lnSpc>
                  <a:spcPts val="800"/>
                </a:lnSpc>
                <a:spcBef>
                  <a:spcPts val="0"/>
                </a:spcBef>
                <a:spcAft>
                  <a:spcPts val="0"/>
                </a:spcAft>
                <a:buClrTx/>
                <a:buSzTx/>
                <a:defRPr/>
              </a:pPr>
              <a:r>
                <a:rPr kumimoji="0" lang="en-US" altLang="ja-JP" sz="480" kern="0" noProof="1">
                  <a:latin typeface="Meiryo UI" panose="020B0604030504040204" pitchFamily="50" charset="-128"/>
                  <a:ea typeface="Meiryo UI" panose="020B0604030504040204" pitchFamily="50" charset="-128"/>
                  <a:cs typeface="Meiryo UI" pitchFamily="50" charset="-128"/>
                </a:rPr>
                <a:t>Data Storage as a Service</a:t>
              </a:r>
              <a:r>
                <a:rPr kumimoji="0" lang="en-US" altLang="ja-JP" sz="400" kern="0" noProof="1">
                  <a:latin typeface="Meiryo UI" panose="020B0604030504040204" pitchFamily="50" charset="-128"/>
                  <a:ea typeface="Meiryo UI" panose="020B0604030504040204" pitchFamily="50" charset="-128"/>
                  <a:cs typeface="Meiryo UI" pitchFamily="50" charset="-128"/>
                </a:rPr>
                <a:t>(DSaaS)</a:t>
              </a:r>
              <a:endParaRPr kumimoji="0" lang="ja-JP" altLang="en-US" sz="400" kern="0" dirty="0">
                <a:latin typeface="Meiryo UI" panose="020B0604030504040204" pitchFamily="50" charset="-128"/>
                <a:ea typeface="Meiryo UI" panose="020B0604030504040204" pitchFamily="50" charset="-128"/>
                <a:cs typeface="Meiryo UI" pitchFamily="50" charset="-128"/>
              </a:endParaRPr>
            </a:p>
          </p:txBody>
        </p:sp>
      </p:grpSp>
      <p:grpSp>
        <p:nvGrpSpPr>
          <p:cNvPr id="58" name="グループ化 57"/>
          <p:cNvGrpSpPr/>
          <p:nvPr/>
        </p:nvGrpSpPr>
        <p:grpSpPr>
          <a:xfrm>
            <a:off x="8740634" y="2038776"/>
            <a:ext cx="1273380" cy="1210121"/>
            <a:chOff x="5688124" y="1397890"/>
            <a:chExt cx="3240360" cy="1098365"/>
          </a:xfrm>
        </p:grpSpPr>
        <p:sp>
          <p:nvSpPr>
            <p:cNvPr id="59" name="正方形/長方形 58"/>
            <p:cNvSpPr/>
            <p:nvPr/>
          </p:nvSpPr>
          <p:spPr bwMode="gray">
            <a:xfrm>
              <a:off x="5688124" y="1540338"/>
              <a:ext cx="3240360" cy="955917"/>
            </a:xfrm>
            <a:prstGeom prst="rect">
              <a:avLst/>
            </a:prstGeom>
            <a:solidFill>
              <a:schemeClr val="bg1"/>
            </a:solidFill>
            <a:ln w="9525">
              <a:solidFill>
                <a:schemeClr val="tx1"/>
              </a:solidFill>
              <a:miter lim="800000"/>
              <a:headEnd/>
              <a:tailEnd/>
            </a:ln>
          </p:spPr>
          <p:txBody>
            <a:bodyPr lIns="36000" rIns="36000" anchor="t"/>
            <a:lstStyle/>
            <a:p>
              <a:pPr algn="l" fontAlgn="auto">
                <a:spcBef>
                  <a:spcPts val="0"/>
                </a:spcBef>
                <a:spcAft>
                  <a:spcPts val="0"/>
                </a:spcAft>
                <a:buClrTx/>
                <a:buSzTx/>
                <a:defRPr/>
              </a:pPr>
              <a:r>
                <a:rPr kumimoji="0" lang="en-US" altLang="ja-JP" sz="640" kern="0" noProof="1">
                  <a:latin typeface="Meiryo UI" pitchFamily="50" charset="-128"/>
                  <a:ea typeface="Meiryo UI" pitchFamily="50" charset="-128"/>
                  <a:cs typeface="Meiryo UI" pitchFamily="50" charset="-128"/>
                  <a:hlinkClick r:id="rId49"/>
                </a:rPr>
                <a:t>Apache Mesos</a:t>
              </a:r>
              <a:endParaRPr kumimoji="0" lang="en-US" altLang="ja-JP" sz="640" kern="0" dirty="0">
                <a:solidFill>
                  <a:srgbClr val="3BABFF"/>
                </a:solidFill>
                <a:latin typeface="Meiryo UI" pitchFamily="50" charset="-128"/>
                <a:ea typeface="Meiryo UI" pitchFamily="50" charset="-128"/>
                <a:cs typeface="Meiryo UI" pitchFamily="50" charset="-128"/>
                <a:hlinkClick r:id="rId50">
                  <a:extLst>
                    <a:ext uri="{A12FA001-AC4F-418D-AE19-62706E023703}">
                      <ahyp:hlinkClr xmlns:ahyp="http://schemas.microsoft.com/office/drawing/2018/hyperlinkcolor" val="tx"/>
                    </a:ext>
                  </a:extLst>
                </a:hlinkClick>
              </a:endParaRPr>
            </a:p>
            <a:p>
              <a:pPr algn="l" fontAlgn="auto">
                <a:spcBef>
                  <a:spcPts val="0"/>
                </a:spcBef>
                <a:spcAft>
                  <a:spcPts val="0"/>
                </a:spcAft>
                <a:buClrTx/>
                <a:buSzTx/>
                <a:defRPr/>
              </a:pPr>
              <a:r>
                <a:rPr kumimoji="0" lang="en-US" altLang="ja-JP" sz="640" kern="0" noProof="1">
                  <a:latin typeface="Meiryo UI" pitchFamily="50" charset="-128"/>
                  <a:ea typeface="Meiryo UI" pitchFamily="50" charset="-128"/>
                  <a:cs typeface="Meiryo UI" pitchFamily="50" charset="-128"/>
                  <a:hlinkClick r:id="rId51"/>
                </a:rPr>
                <a:t>Docker Compose</a:t>
              </a:r>
              <a:endParaRPr kumimoji="0" lang="en-US" altLang="ja-JP" sz="64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640" kern="0" noProof="1">
                  <a:solidFill>
                    <a:srgbClr val="3BABFF"/>
                  </a:solidFill>
                  <a:latin typeface="Meiryo UI" pitchFamily="50" charset="-128"/>
                  <a:ea typeface="Meiryo UI" pitchFamily="50" charset="-128"/>
                  <a:cs typeface="Meiryo UI" pitchFamily="50" charset="-128"/>
                  <a:hlinkClick r:id="rId52"/>
                </a:rPr>
                <a:t>Helm</a:t>
              </a:r>
              <a:endParaRPr kumimoji="0" lang="en-US" altLang="ja-JP" sz="640" kern="0" dirty="0">
                <a:solidFill>
                  <a:srgbClr val="3BABFF"/>
                </a:solidFill>
                <a:latin typeface="Meiryo UI" pitchFamily="50" charset="-128"/>
                <a:ea typeface="Meiryo UI" pitchFamily="50" charset="-128"/>
                <a:cs typeface="Meiryo UI" pitchFamily="50" charset="-128"/>
                <a:hlinkClick r:id="rId50">
                  <a:extLst>
                    <a:ext uri="{A12FA001-AC4F-418D-AE19-62706E023703}">
                      <ahyp:hlinkClr xmlns:ahyp="http://schemas.microsoft.com/office/drawing/2018/hyperlinkcolor" val="tx"/>
                    </a:ext>
                  </a:extLst>
                </a:hlinkClick>
              </a:endParaRPr>
            </a:p>
            <a:p>
              <a:pPr algn="l" fontAlgn="auto">
                <a:spcBef>
                  <a:spcPts val="0"/>
                </a:spcBef>
                <a:spcAft>
                  <a:spcPts val="0"/>
                </a:spcAft>
                <a:buClrTx/>
                <a:buSzTx/>
                <a:defRPr/>
              </a:pPr>
              <a:r>
                <a:rPr kumimoji="0" lang="en-US" altLang="ja-JP" sz="640" kern="0" noProof="1">
                  <a:solidFill>
                    <a:srgbClr val="3BABFF"/>
                  </a:solidFill>
                  <a:latin typeface="Meiryo UI" pitchFamily="50" charset="-128"/>
                  <a:ea typeface="Meiryo UI" pitchFamily="50" charset="-128"/>
                  <a:cs typeface="Meiryo UI" pitchFamily="50" charset="-128"/>
                  <a:hlinkClick r:id="rId53"/>
                </a:rPr>
                <a:t>k3s</a:t>
              </a:r>
              <a:endParaRPr kumimoji="0" lang="en-US" altLang="ja-JP" sz="640" kern="0" dirty="0">
                <a:solidFill>
                  <a:srgbClr val="3BABFF"/>
                </a:solidFill>
                <a:latin typeface="Meiryo UI" pitchFamily="50" charset="-128"/>
                <a:ea typeface="Meiryo UI" pitchFamily="50" charset="-128"/>
                <a:cs typeface="Meiryo UI" pitchFamily="50" charset="-128"/>
                <a:hlinkClick r:id="rId50">
                  <a:extLst>
                    <a:ext uri="{A12FA001-AC4F-418D-AE19-62706E023703}">
                      <ahyp:hlinkClr xmlns:ahyp="http://schemas.microsoft.com/office/drawing/2018/hyperlinkcolor" val="tx"/>
                    </a:ext>
                  </a:extLst>
                </a:hlinkClick>
              </a:endParaRPr>
            </a:p>
            <a:p>
              <a:pPr algn="l" fontAlgn="auto">
                <a:spcBef>
                  <a:spcPts val="0"/>
                </a:spcBef>
                <a:spcAft>
                  <a:spcPts val="0"/>
                </a:spcAft>
                <a:buClrTx/>
                <a:buSzTx/>
                <a:defRPr/>
              </a:pPr>
              <a:r>
                <a:rPr kumimoji="0" lang="en-US" altLang="ja-JP" sz="640" kern="0" noProof="1">
                  <a:solidFill>
                    <a:srgbClr val="003366"/>
                  </a:solidFill>
                  <a:latin typeface="Meiryo UI" pitchFamily="50" charset="-128"/>
                  <a:ea typeface="Meiryo UI" pitchFamily="50" charset="-128"/>
                  <a:cs typeface="Meiryo UI" pitchFamily="50" charset="-128"/>
                  <a:hlinkClick r:id="rId50">
                    <a:extLst>
                      <a:ext uri="{A12FA001-AC4F-418D-AE19-62706E023703}">
                        <ahyp:hlinkClr xmlns:ahyp="http://schemas.microsoft.com/office/drawing/2018/hyperlinkcolor" val="tx"/>
                      </a:ext>
                    </a:extLst>
                  </a:hlinkClick>
                </a:rPr>
                <a:t>Kubernetes</a:t>
              </a:r>
              <a:endParaRPr kumimoji="0" lang="en-US" altLang="ja-JP" sz="64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640" kern="0" noProof="1">
                  <a:solidFill>
                    <a:srgbClr val="003366"/>
                  </a:solidFill>
                  <a:latin typeface="Meiryo UI" pitchFamily="50" charset="-128"/>
                  <a:ea typeface="Meiryo UI" pitchFamily="50" charset="-128"/>
                  <a:cs typeface="Meiryo UI" pitchFamily="50" charset="-128"/>
                  <a:hlinkClick r:id="rId54"/>
                </a:rPr>
                <a:t>Microk8s</a:t>
              </a:r>
              <a:endParaRPr kumimoji="0" lang="en-US" altLang="ja-JP" sz="640" kern="0" dirty="0">
                <a:solidFill>
                  <a:srgbClr val="003366"/>
                </a:solidFill>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640" kern="0" noProof="1">
                  <a:solidFill>
                    <a:srgbClr val="3BABFF"/>
                  </a:solidFill>
                  <a:latin typeface="Meiryo UI" pitchFamily="50" charset="-128"/>
                  <a:ea typeface="Meiryo UI" pitchFamily="50" charset="-128"/>
                  <a:cs typeface="Meiryo UI" pitchFamily="50" charset="-128"/>
                  <a:hlinkClick r:id="rId55"/>
                </a:rPr>
                <a:t>OpenStack Heat</a:t>
              </a:r>
              <a:endParaRPr kumimoji="0" lang="en-US" altLang="ja-JP" sz="640" kern="0" dirty="0">
                <a:solidFill>
                  <a:srgbClr val="3BABFF"/>
                </a:solidFill>
                <a:latin typeface="Meiryo UI" pitchFamily="50" charset="-128"/>
                <a:ea typeface="Meiryo UI" pitchFamily="50" charset="-128"/>
                <a:cs typeface="Meiryo UI" pitchFamily="50" charset="-128"/>
                <a:hlinkClick r:id="rId56">
                  <a:extLst>
                    <a:ext uri="{A12FA001-AC4F-418D-AE19-62706E023703}">
                      <ahyp:hlinkClr xmlns:ahyp="http://schemas.microsoft.com/office/drawing/2018/hyperlinkcolor" val="tx"/>
                    </a:ext>
                  </a:extLst>
                </a:hlinkClick>
              </a:endParaRPr>
            </a:p>
            <a:p>
              <a:pPr algn="l" fontAlgn="auto">
                <a:spcBef>
                  <a:spcPts val="0"/>
                </a:spcBef>
                <a:spcAft>
                  <a:spcPts val="0"/>
                </a:spcAft>
                <a:buClrTx/>
                <a:buSzTx/>
                <a:defRPr/>
              </a:pPr>
              <a:r>
                <a:rPr kumimoji="0" lang="en-US" altLang="ja-JP" sz="640" kern="0" noProof="1">
                  <a:solidFill>
                    <a:srgbClr val="003366"/>
                  </a:solidFill>
                  <a:latin typeface="Meiryo UI" pitchFamily="50" charset="-128"/>
                  <a:ea typeface="Meiryo UI" pitchFamily="50" charset="-128"/>
                  <a:cs typeface="Meiryo UI" pitchFamily="50" charset="-128"/>
                  <a:hlinkClick r:id="rId56">
                    <a:extLst>
                      <a:ext uri="{A12FA001-AC4F-418D-AE19-62706E023703}">
                        <ahyp:hlinkClr xmlns:ahyp="http://schemas.microsoft.com/office/drawing/2018/hyperlinkcolor" val="tx"/>
                      </a:ext>
                    </a:extLst>
                  </a:hlinkClick>
                </a:rPr>
                <a:t>Rancher</a:t>
              </a:r>
              <a:endParaRPr kumimoji="0" lang="en-US" altLang="ja-JP" sz="640" kern="0" dirty="0">
                <a:latin typeface="Meiryo UI" pitchFamily="50" charset="-128"/>
                <a:ea typeface="Meiryo UI" pitchFamily="50" charset="-128"/>
                <a:cs typeface="Meiryo UI" pitchFamily="50" charset="-128"/>
              </a:endParaRPr>
            </a:p>
          </p:txBody>
        </p:sp>
        <p:sp>
          <p:nvSpPr>
            <p:cNvPr id="60" name="テキスト ボックス 59"/>
            <p:cNvSpPr txBox="1"/>
            <p:nvPr/>
          </p:nvSpPr>
          <p:spPr bwMode="gray">
            <a:xfrm>
              <a:off x="5688124" y="1397890"/>
              <a:ext cx="3240360" cy="175399"/>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16120" tIns="58059" rIns="116120" bIns="58059" anchor="ctr"/>
            <a:lstStyle>
              <a:defPPr>
                <a:defRPr lang="ja-JP"/>
              </a:defPPr>
            </a:lstStyle>
            <a:p>
              <a:r>
                <a:rPr lang="ja-JP" altLang="en-US" sz="640" noProof="1">
                  <a:latin typeface="Meiryo UI" panose="020B0604030504040204" pitchFamily="50" charset="-128"/>
                  <a:ea typeface="Meiryo UI" panose="020B0604030504040204" pitchFamily="50" charset="-128"/>
                  <a:cs typeface="Meiryo UI" panose="020B0604030504040204" pitchFamily="50" charset="-128"/>
                </a:rPr>
                <a:t>Orchestration</a:t>
              </a:r>
            </a:p>
          </p:txBody>
        </p:sp>
      </p:grpSp>
      <p:grpSp>
        <p:nvGrpSpPr>
          <p:cNvPr id="61" name="グループ化 60"/>
          <p:cNvGrpSpPr/>
          <p:nvPr/>
        </p:nvGrpSpPr>
        <p:grpSpPr>
          <a:xfrm>
            <a:off x="8740634" y="3299969"/>
            <a:ext cx="1273380" cy="820121"/>
            <a:chOff x="5746603" y="6620521"/>
            <a:chExt cx="1273380" cy="820121"/>
          </a:xfrm>
        </p:grpSpPr>
        <p:sp>
          <p:nvSpPr>
            <p:cNvPr id="62" name="正方形/長方形 364">
              <a:extLst>
                <a:ext uri="{FF2B5EF4-FFF2-40B4-BE49-F238E27FC236}">
                  <a16:creationId xmlns:a16="http://schemas.microsoft.com/office/drawing/2014/main" id="{775DD6BD-156F-B247-BBEC-A17CBFEADA33}"/>
                </a:ext>
              </a:extLst>
            </p:cNvPr>
            <p:cNvSpPr/>
            <p:nvPr/>
          </p:nvSpPr>
          <p:spPr bwMode="gray">
            <a:xfrm>
              <a:off x="5746603" y="6726548"/>
              <a:ext cx="1273380" cy="714094"/>
            </a:xfrm>
            <a:prstGeom prst="rect">
              <a:avLst/>
            </a:prstGeom>
            <a:solidFill>
              <a:schemeClr val="bg1"/>
            </a:solidFill>
            <a:ln w="9525">
              <a:solidFill>
                <a:schemeClr val="tx1"/>
              </a:solidFill>
              <a:miter lim="800000"/>
              <a:headEnd/>
              <a:tailEnd/>
            </a:ln>
          </p:spPr>
          <p:txBody>
            <a:bodyPr lIns="36000" rIns="36000" anchor="t"/>
            <a:lstStyle/>
            <a:p>
              <a:pPr algn="l" fontAlgn="auto">
                <a:spcBef>
                  <a:spcPts val="0"/>
                </a:spcBef>
                <a:spcAft>
                  <a:spcPts val="0"/>
                </a:spcAft>
                <a:buClrTx/>
                <a:buSzTx/>
                <a:defRPr/>
              </a:pPr>
              <a:r>
                <a:rPr kumimoji="0" lang="en-US" altLang="ja-JP" sz="640" kern="0" noProof="1">
                  <a:latin typeface="Meiryo UI" pitchFamily="50" charset="-128"/>
                  <a:ea typeface="Meiryo UI" pitchFamily="50" charset="-128"/>
                  <a:cs typeface="Meiryo UI" pitchFamily="50" charset="-128"/>
                  <a:hlinkClick r:id="rId57"/>
                </a:rPr>
                <a:t>cri-o</a:t>
              </a:r>
              <a:endParaRPr kumimoji="0" lang="en-US" altLang="ja-JP" sz="64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640" kern="0" noProof="1">
                  <a:latin typeface="Meiryo UI" pitchFamily="50" charset="-128"/>
                  <a:ea typeface="Meiryo UI" pitchFamily="50" charset="-128"/>
                  <a:cs typeface="Meiryo UI" pitchFamily="50" charset="-128"/>
                  <a:hlinkClick r:id="rId58"/>
                </a:rPr>
                <a:t>gVisor</a:t>
              </a:r>
              <a:endParaRPr kumimoji="0" lang="en-US" altLang="ja-JP" sz="64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640" kern="0" noProof="1">
                  <a:latin typeface="Meiryo UI" pitchFamily="50" charset="-128"/>
                  <a:ea typeface="Meiryo UI" pitchFamily="50" charset="-128"/>
                  <a:cs typeface="Meiryo UI" pitchFamily="50" charset="-128"/>
                  <a:hlinkClick r:id="rId59"/>
                </a:rPr>
                <a:t>podman</a:t>
              </a:r>
              <a:endParaRPr kumimoji="0" lang="en-US" altLang="ja-JP" sz="64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640" kern="0" noProof="1">
                  <a:latin typeface="Meiryo UI" pitchFamily="50" charset="-128"/>
                  <a:ea typeface="Meiryo UI" pitchFamily="50" charset="-128"/>
                  <a:cs typeface="Meiryo UI" pitchFamily="50" charset="-128"/>
                  <a:hlinkClick r:id="rId60"/>
                </a:rPr>
                <a:t>rkt</a:t>
              </a:r>
              <a:endParaRPr kumimoji="0" lang="en-US" altLang="ja-JP" sz="640" kern="0" dirty="0">
                <a:latin typeface="Meiryo UI" pitchFamily="50" charset="-128"/>
                <a:ea typeface="Meiryo UI" pitchFamily="50" charset="-128"/>
                <a:cs typeface="Meiryo UI" pitchFamily="50" charset="-128"/>
              </a:endParaRPr>
            </a:p>
            <a:p>
              <a:pPr algn="l" fontAlgn="auto">
                <a:spcBef>
                  <a:spcPts val="0"/>
                </a:spcBef>
                <a:spcAft>
                  <a:spcPts val="0"/>
                </a:spcAft>
                <a:buClrTx/>
                <a:buSzTx/>
                <a:defRPr/>
              </a:pPr>
              <a:r>
                <a:rPr kumimoji="0" lang="en-US" altLang="ja-JP" sz="640" kern="0" noProof="1">
                  <a:latin typeface="Meiryo UI" pitchFamily="50" charset="-128"/>
                  <a:ea typeface="Meiryo UI" pitchFamily="50" charset="-128"/>
                  <a:cs typeface="Meiryo UI" pitchFamily="50" charset="-128"/>
                  <a:hlinkClick r:id="rId61"/>
                </a:rPr>
                <a:t>runC</a:t>
              </a:r>
              <a:endParaRPr kumimoji="0" lang="en-US" altLang="ja-JP" sz="640" kern="0" dirty="0">
                <a:latin typeface="Meiryo UI" pitchFamily="50" charset="-128"/>
                <a:ea typeface="Meiryo UI" pitchFamily="50" charset="-128"/>
                <a:cs typeface="Meiryo UI" pitchFamily="50" charset="-128"/>
              </a:endParaRPr>
            </a:p>
          </p:txBody>
        </p:sp>
        <p:sp>
          <p:nvSpPr>
            <p:cNvPr id="63" name="テキスト ボックス 62">
              <a:extLst>
                <a:ext uri="{FF2B5EF4-FFF2-40B4-BE49-F238E27FC236}">
                  <a16:creationId xmlns:a16="http://schemas.microsoft.com/office/drawing/2014/main" id="{53409AF8-0AFC-C446-BA64-23D6E5989270}"/>
                </a:ext>
              </a:extLst>
            </p:cNvPr>
            <p:cNvSpPr txBox="1"/>
            <p:nvPr/>
          </p:nvSpPr>
          <p:spPr bwMode="gray">
            <a:xfrm>
              <a:off x="5746603" y="6620521"/>
              <a:ext cx="1273380" cy="145231"/>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16120" tIns="58059" rIns="116120" bIns="58059" anchor="ctr"/>
            <a:lstStyle>
              <a:defPPr>
                <a:defRPr lang="ja-JP"/>
              </a:defPPr>
            </a:lstStyle>
            <a:p>
              <a:r>
                <a:rPr lang="ja-JP" altLang="en-US" sz="640" noProof="1">
                  <a:latin typeface="Meiryo UI" panose="020B0604030504040204" pitchFamily="50" charset="-128"/>
                  <a:ea typeface="Meiryo UI" panose="020B0604030504040204" pitchFamily="50" charset="-128"/>
                  <a:cs typeface="Meiryo UI" panose="020B0604030504040204" pitchFamily="50" charset="-128"/>
                </a:rPr>
                <a:t>Container runtime</a:t>
              </a:r>
            </a:p>
          </p:txBody>
        </p:sp>
      </p:grpSp>
      <p:grpSp>
        <p:nvGrpSpPr>
          <p:cNvPr id="64" name="グループ化 63">
            <a:extLst>
              <a:ext uri="{FF2B5EF4-FFF2-40B4-BE49-F238E27FC236}">
                <a16:creationId xmlns:a16="http://schemas.microsoft.com/office/drawing/2014/main" id="{6CC993F7-69F1-3F43-A7C4-6E890937D0A1}"/>
              </a:ext>
            </a:extLst>
          </p:cNvPr>
          <p:cNvGrpSpPr/>
          <p:nvPr/>
        </p:nvGrpSpPr>
        <p:grpSpPr>
          <a:xfrm>
            <a:off x="7401548" y="3983442"/>
            <a:ext cx="1285861" cy="314499"/>
            <a:chOff x="5653741" y="1453149"/>
            <a:chExt cx="3258552" cy="285455"/>
          </a:xfrm>
        </p:grpSpPr>
        <p:sp>
          <p:nvSpPr>
            <p:cNvPr id="65" name="正方形/長方形 364">
              <a:extLst>
                <a:ext uri="{FF2B5EF4-FFF2-40B4-BE49-F238E27FC236}">
                  <a16:creationId xmlns:a16="http://schemas.microsoft.com/office/drawing/2014/main" id="{AF6F80DE-3572-EA48-A798-13A85834F483}"/>
                </a:ext>
              </a:extLst>
            </p:cNvPr>
            <p:cNvSpPr/>
            <p:nvPr/>
          </p:nvSpPr>
          <p:spPr bwMode="gray">
            <a:xfrm>
              <a:off x="5653741" y="1538137"/>
              <a:ext cx="3258552" cy="200467"/>
            </a:xfrm>
            <a:prstGeom prst="rect">
              <a:avLst/>
            </a:prstGeom>
            <a:solidFill>
              <a:schemeClr val="bg1"/>
            </a:solidFill>
            <a:ln w="9525">
              <a:solidFill>
                <a:schemeClr val="tx1"/>
              </a:solidFill>
              <a:miter lim="800000"/>
              <a:headEnd/>
              <a:tailEnd/>
            </a:ln>
          </p:spPr>
          <p:txBody>
            <a:bodyPr lIns="36000" rIns="36000" anchor="t"/>
            <a:lstStyle/>
            <a:p>
              <a:pPr algn="l" fontAlgn="auto">
                <a:spcBef>
                  <a:spcPts val="0"/>
                </a:spcBef>
                <a:spcAft>
                  <a:spcPts val="0"/>
                </a:spcAft>
                <a:buClrTx/>
                <a:buSzTx/>
                <a:defRPr/>
              </a:pPr>
              <a:r>
                <a:rPr kumimoji="0" lang="en-US" altLang="ja-JP" sz="640" kern="0" noProof="1">
                  <a:latin typeface="Meiryo UI" pitchFamily="50" charset="-128"/>
                  <a:ea typeface="Meiryo UI" pitchFamily="50" charset="-128"/>
                  <a:cs typeface="Meiryo UI" pitchFamily="50" charset="-128"/>
                  <a:hlinkClick r:id="rId62"/>
                </a:rPr>
                <a:t>Istio</a:t>
              </a:r>
              <a:endParaRPr kumimoji="0" lang="en-US" altLang="ja-JP" sz="640" kern="0" dirty="0">
                <a:latin typeface="Meiryo UI" pitchFamily="50" charset="-128"/>
                <a:ea typeface="Meiryo UI" pitchFamily="50" charset="-128"/>
                <a:cs typeface="Meiryo UI" pitchFamily="50" charset="-128"/>
              </a:endParaRPr>
            </a:p>
          </p:txBody>
        </p:sp>
        <p:sp>
          <p:nvSpPr>
            <p:cNvPr id="66" name="テキスト ボックス 65">
              <a:extLst>
                <a:ext uri="{FF2B5EF4-FFF2-40B4-BE49-F238E27FC236}">
                  <a16:creationId xmlns:a16="http://schemas.microsoft.com/office/drawing/2014/main" id="{1C985F33-7CB4-174E-A369-226666B7D5BF}"/>
                </a:ext>
              </a:extLst>
            </p:cNvPr>
            <p:cNvSpPr txBox="1"/>
            <p:nvPr/>
          </p:nvSpPr>
          <p:spPr bwMode="gray">
            <a:xfrm>
              <a:off x="5653741" y="1453149"/>
              <a:ext cx="3256788" cy="130749"/>
            </a:xfrm>
            <a:prstGeom prst="rect">
              <a:avLst/>
            </a:prstGeom>
            <a:solidFill>
              <a:srgbClr val="DEEDF5"/>
            </a:solidFill>
            <a:ln w="9525" cap="flat">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16120" tIns="58059" rIns="116120" bIns="58059" anchor="ctr"/>
            <a:lstStyle>
              <a:defPPr>
                <a:defRPr lang="ja-JP"/>
              </a:defPPr>
            </a:lstStyle>
            <a:p>
              <a:r>
                <a:rPr lang="ja-JP" altLang="en-US" sz="640" noProof="1">
                  <a:latin typeface="Meiryo UI" panose="020B0604030504040204" pitchFamily="50" charset="-128"/>
                  <a:ea typeface="Meiryo UI" panose="020B0604030504040204" pitchFamily="50" charset="-128"/>
                  <a:cs typeface="Meiryo UI" panose="020B0604030504040204" pitchFamily="50" charset="-128"/>
                </a:rPr>
                <a:t>Service mesh</a:t>
              </a:r>
            </a:p>
          </p:txBody>
        </p:sp>
      </p:grpSp>
      <p:sp>
        <p:nvSpPr>
          <p:cNvPr id="68" name="正方形/長方形 67"/>
          <p:cNvSpPr/>
          <p:nvPr/>
        </p:nvSpPr>
        <p:spPr>
          <a:xfrm>
            <a:off x="7408244" y="2594929"/>
            <a:ext cx="722180" cy="201711"/>
          </a:xfrm>
          <a:prstGeom prst="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p>
        </p:txBody>
      </p:sp>
      <p:sp>
        <p:nvSpPr>
          <p:cNvPr id="69" name="正方形/長方形 68"/>
          <p:cNvSpPr/>
          <p:nvPr/>
        </p:nvSpPr>
        <p:spPr>
          <a:xfrm>
            <a:off x="5993879" y="3620910"/>
            <a:ext cx="797459" cy="329877"/>
          </a:xfrm>
          <a:prstGeom prst="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p>
        </p:txBody>
      </p:sp>
      <p:sp>
        <p:nvSpPr>
          <p:cNvPr id="70" name="正方形/長方形 69"/>
          <p:cNvSpPr/>
          <p:nvPr/>
        </p:nvSpPr>
        <p:spPr>
          <a:xfrm>
            <a:off x="8754350" y="2840871"/>
            <a:ext cx="823990" cy="387815"/>
          </a:xfrm>
          <a:prstGeom prst="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p>
        </p:txBody>
      </p:sp>
      <p:sp>
        <p:nvSpPr>
          <p:cNvPr id="71" name="正方形/長方形 70"/>
          <p:cNvSpPr/>
          <p:nvPr/>
        </p:nvSpPr>
        <p:spPr>
          <a:xfrm>
            <a:off x="7416170" y="3965217"/>
            <a:ext cx="1307107" cy="332724"/>
          </a:xfrm>
          <a:prstGeom prst="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p>
        </p:txBody>
      </p:sp>
      <p:sp>
        <p:nvSpPr>
          <p:cNvPr id="72" name="正方形/長方形 71"/>
          <p:cNvSpPr/>
          <p:nvPr/>
        </p:nvSpPr>
        <p:spPr>
          <a:xfrm>
            <a:off x="8739974" y="3274022"/>
            <a:ext cx="1274040" cy="875776"/>
          </a:xfrm>
          <a:prstGeom prst="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p>
        </p:txBody>
      </p:sp>
      <p:sp>
        <p:nvSpPr>
          <p:cNvPr id="73" name="正方形/長方形 72"/>
          <p:cNvSpPr/>
          <p:nvPr/>
        </p:nvSpPr>
        <p:spPr>
          <a:xfrm>
            <a:off x="8746754" y="2459797"/>
            <a:ext cx="892546" cy="256947"/>
          </a:xfrm>
          <a:prstGeom prst="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p>
        </p:txBody>
      </p:sp>
      <p:sp>
        <p:nvSpPr>
          <p:cNvPr id="74" name="角丸四角形 73"/>
          <p:cNvSpPr/>
          <p:nvPr/>
        </p:nvSpPr>
        <p:spPr>
          <a:xfrm>
            <a:off x="391584" y="4398812"/>
            <a:ext cx="11474184" cy="2359576"/>
          </a:xfrm>
          <a:prstGeom prst="roundRect">
            <a:avLst>
              <a:gd name="adj" fmla="val 8955"/>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81038" lvl="1" indent="-327422" eaLnBrk="0" fontAlgn="base" hangingPunct="0">
              <a:spcAft>
                <a:spcPct val="0"/>
              </a:spcAft>
              <a:buClr>
                <a:srgbClr val="CC0000"/>
              </a:buClr>
              <a:buFont typeface="Wingdings" panose="05000000000000000000" pitchFamily="2" charset="2"/>
              <a:buChar char="n"/>
            </a:pPr>
            <a:r>
              <a:rPr lang="ja-JP" altLang="en-US" b="1" kern="0" noProof="1">
                <a:solidFill>
                  <a:schemeClr val="bg2">
                    <a:lumMod val="25000"/>
                  </a:schemeClr>
                </a:solidFill>
                <a:latin typeface="メイリオ" panose="020B0604030504040204" pitchFamily="50" charset="-128"/>
                <a:ea typeface="メイリオ" panose="020B0604030504040204" pitchFamily="50" charset="-128"/>
              </a:rPr>
              <a:t>Deleted: 10 cases (</a:t>
            </a:r>
            <a:r>
              <a:rPr lang="ja-JP" altLang="en-US" sz="1120" b="1" kern="0" noProof="1">
                <a:solidFill>
                  <a:schemeClr val="bg2">
                    <a:lumMod val="25000"/>
                  </a:schemeClr>
                </a:solidFill>
                <a:latin typeface="メイリオ" panose="020B0604030504040204" pitchFamily="50" charset="-128"/>
                <a:ea typeface="メイリオ" panose="020B0604030504040204" pitchFamily="50" charset="-128"/>
              </a:rPr>
              <a:t>Decreased activity, EOL, etc.)</a:t>
            </a:r>
          </a:p>
          <a:p>
            <a:pPr marL="682228" lvl="2" eaLnBrk="0" fontAlgn="base" hangingPunct="0">
              <a:spcAft>
                <a:spcPct val="0"/>
              </a:spcAft>
              <a:buClr>
                <a:srgbClr val="CC0000"/>
              </a:buClr>
            </a:pPr>
            <a:r>
              <a:rPr lang="en-US" altLang="ja-JP" sz="960" kern="0" noProof="1">
                <a:solidFill>
                  <a:schemeClr val="bg2">
                    <a:lumMod val="25000"/>
                  </a:schemeClr>
                </a:solidFill>
                <a:latin typeface="メイリオ" panose="020B0604030504040204" pitchFamily="50" charset="-128"/>
                <a:ea typeface="メイリオ" panose="020B0604030504040204" pitchFamily="50" charset="-128"/>
              </a:rPr>
              <a:t>2020: Eucalyptus(IaaS), OpenShift(PaaS), OpenVZ (server virtualization), Scientific Linux(OS), Trema (network virtualization)</a:t>
            </a:r>
          </a:p>
          <a:p>
            <a:pPr marL="682228" lvl="2" eaLnBrk="0" fontAlgn="base" hangingPunct="0">
              <a:spcAft>
                <a:spcPct val="0"/>
              </a:spcAft>
              <a:buClr>
                <a:srgbClr val="CC0000"/>
              </a:buClr>
            </a:pPr>
            <a:endParaRPr lang="en-US" altLang="ja-JP" sz="480" kern="0" dirty="0">
              <a:solidFill>
                <a:schemeClr val="bg2">
                  <a:lumMod val="25000"/>
                </a:schemeClr>
              </a:solidFill>
              <a:latin typeface="メイリオ" panose="020B0604030504040204" pitchFamily="50" charset="-128"/>
              <a:ea typeface="メイリオ" panose="020B0604030504040204" pitchFamily="50" charset="-128"/>
            </a:endParaRPr>
          </a:p>
          <a:p>
            <a:pPr marL="682228" lvl="2" eaLnBrk="0" fontAlgn="base" hangingPunct="0">
              <a:spcAft>
                <a:spcPct val="0"/>
              </a:spcAft>
              <a:buClr>
                <a:srgbClr val="CC0000"/>
              </a:buClr>
            </a:pPr>
            <a:r>
              <a:rPr lang="en-US" altLang="ja-JP" sz="960" kern="0" noProof="1">
                <a:solidFill>
                  <a:schemeClr val="bg2">
                    <a:lumMod val="25000"/>
                  </a:schemeClr>
                </a:solidFill>
                <a:latin typeface="メイリオ" panose="020B0604030504040204" pitchFamily="50" charset="-128"/>
                <a:ea typeface="メイリオ" panose="020B0604030504040204" pitchFamily="50" charset="-128"/>
              </a:rPr>
              <a:t>2021: CoreOS(OS), FedoraOS(OS), Linux Mint (OS), OpenStack Mogan(Iaas), Docker Swarm (orchestration)</a:t>
            </a:r>
          </a:p>
          <a:p>
            <a:pPr marL="681038" lvl="1" indent="-327422" eaLnBrk="0" fontAlgn="base" hangingPunct="0">
              <a:spcBef>
                <a:spcPts val="100"/>
              </a:spcBef>
              <a:spcAft>
                <a:spcPct val="0"/>
              </a:spcAft>
              <a:buClr>
                <a:srgbClr val="CC0000"/>
              </a:buClr>
              <a:buFont typeface="Wingdings" panose="05000000000000000000" pitchFamily="2" charset="2"/>
              <a:buChar char="n"/>
            </a:pPr>
            <a:endParaRPr lang="en-US" altLang="ja-JP" sz="640" b="1" kern="0" dirty="0">
              <a:solidFill>
                <a:schemeClr val="bg2">
                  <a:lumMod val="25000"/>
                </a:schemeClr>
              </a:solidFill>
              <a:latin typeface="メイリオ" panose="020B0604030504040204" pitchFamily="50" charset="-128"/>
              <a:ea typeface="メイリオ" panose="020B0604030504040204" pitchFamily="50" charset="-128"/>
            </a:endParaRPr>
          </a:p>
          <a:p>
            <a:pPr marL="682228" lvl="2" eaLnBrk="0" fontAlgn="base" hangingPunct="0">
              <a:spcAft>
                <a:spcPct val="0"/>
              </a:spcAft>
              <a:buClr>
                <a:srgbClr val="CC0000"/>
              </a:buClr>
            </a:pPr>
            <a:r>
              <a:rPr lang="ja-JP" altLang="en-US" b="1" kern="0" noProof="1">
                <a:solidFill>
                  <a:schemeClr val="bg2">
                    <a:lumMod val="25000"/>
                  </a:schemeClr>
                </a:solidFill>
                <a:latin typeface="メイリオ" panose="020B0604030504040204" pitchFamily="50" charset="-128"/>
                <a:ea typeface="メイリオ" panose="020B0604030504040204" pitchFamily="50" charset="-128"/>
              </a:rPr>
              <a:t>Added: 19</a:t>
            </a:r>
            <a:br>
              <a:rPr lang="en-US" altLang="ja-JP" b="1" kern="0">
                <a:solidFill>
                  <a:schemeClr val="bg2">
                    <a:lumMod val="25000"/>
                  </a:schemeClr>
                </a:solidFill>
                <a:latin typeface="メイリオ" panose="020B0604030504040204" pitchFamily="50" charset="-128"/>
                <a:ea typeface="メイリオ" panose="020B0604030504040204" pitchFamily="50" charset="-128"/>
              </a:rPr>
            </a:br>
            <a:r>
              <a:rPr lang="en-US" altLang="ja-JP" sz="960" kern="0" noProof="1">
                <a:solidFill>
                  <a:schemeClr val="bg2">
                    <a:lumMod val="25000"/>
                  </a:schemeClr>
                </a:solidFill>
                <a:latin typeface="メイリオ" panose="020B0604030504040204" pitchFamily="50" charset="-128"/>
                <a:ea typeface="メイリオ" panose="020B0604030504040204" pitchFamily="50" charset="-128"/>
              </a:rPr>
              <a:t>2020: Linux Mint (OS), Docker Swarm (orchestration), LXD (server virtualization), OKD: OpenShift Origin(PaaS), Apache Mesos (orchestration), Docker Compose (orchestration)</a:t>
            </a:r>
          </a:p>
          <a:p>
            <a:pPr marL="682228" lvl="2" eaLnBrk="0" fontAlgn="base" hangingPunct="0">
              <a:spcAft>
                <a:spcPct val="0"/>
              </a:spcAft>
              <a:buClr>
                <a:srgbClr val="CC0000"/>
              </a:buClr>
            </a:pPr>
            <a:endParaRPr lang="en-US" altLang="ja-JP" sz="480" kern="0" dirty="0">
              <a:solidFill>
                <a:schemeClr val="bg2">
                  <a:lumMod val="25000"/>
                </a:schemeClr>
              </a:solidFill>
              <a:latin typeface="メイリオ" panose="020B0604030504040204" pitchFamily="50" charset="-128"/>
              <a:ea typeface="メイリオ" panose="020B0604030504040204" pitchFamily="50" charset="-128"/>
            </a:endParaRPr>
          </a:p>
          <a:p>
            <a:pPr marL="682228" lvl="2" eaLnBrk="0" fontAlgn="base" hangingPunct="0">
              <a:spcAft>
                <a:spcPct val="0"/>
              </a:spcAft>
              <a:buClr>
                <a:srgbClr val="CC0000"/>
              </a:buClr>
            </a:pPr>
            <a:r>
              <a:rPr lang="en-US" altLang="ja-JP" sz="960" kern="0" noProof="1">
                <a:solidFill>
                  <a:schemeClr val="bg2">
                    <a:lumMod val="25000"/>
                  </a:schemeClr>
                </a:solidFill>
                <a:latin typeface="メイリオ" panose="020B0604030504040204" pitchFamily="50" charset="-128"/>
                <a:ea typeface="メイリオ" panose="020B0604030504040204" pitchFamily="50" charset="-128"/>
              </a:rPr>
              <a:t>2021: ONOS (network virtualization), QEMU (server virtualization), oVirt(Iaas), cri-o (container runtime), runC (container runtime), gVisor (container runtime), podman (container runtime), Knative(PaaS), k3s (orchestration), Microk8 s (orchestration), OpenStack Heat (orchestration), Flannel (network virtualization), ManageIQ(Iaas), Fedora CoreOS(OS)</a:t>
            </a:r>
          </a:p>
        </p:txBody>
      </p:sp>
      <p:sp>
        <p:nvSpPr>
          <p:cNvPr id="75" name="コンテンツ プレースホルダー 1"/>
          <p:cNvSpPr txBox="1">
            <a:spLocks/>
          </p:cNvSpPr>
          <p:nvPr/>
        </p:nvSpPr>
        <p:spPr bwMode="auto">
          <a:xfrm>
            <a:off x="391584" y="767517"/>
            <a:ext cx="8670924" cy="11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52425" indent="-352425" algn="l" rtl="0" eaLnBrk="0" fontAlgn="base" hangingPunct="0">
              <a:spcBef>
                <a:spcPct val="20000"/>
              </a:spcBef>
              <a:spcAft>
                <a:spcPct val="0"/>
              </a:spcAft>
              <a:buClr>
                <a:schemeClr val="accent2"/>
              </a:buClr>
              <a:buFont typeface="Wingdings" panose="05000000000000000000" pitchFamily="2" charset="2"/>
              <a:buChar char="o"/>
              <a:defRPr kumimoji="1" sz="16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1038" indent="-327422" algn="l" rtl="0" eaLnBrk="0" fontAlgn="base" hangingPunct="0">
              <a:spcBef>
                <a:spcPct val="20000"/>
              </a:spcBef>
              <a:spcAft>
                <a:spcPct val="0"/>
              </a:spcAft>
              <a:buClr>
                <a:schemeClr val="accent2"/>
              </a:buClr>
              <a:buFont typeface="Wingdings" panose="05000000000000000000" pitchFamily="2" charset="2"/>
              <a:buChar char="n"/>
              <a:defRPr kumimoji="1" sz="128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978694" indent="-296466" algn="l" rtl="0" eaLnBrk="0" fontAlgn="base" hangingPunct="0">
              <a:spcBef>
                <a:spcPct val="20000"/>
              </a:spcBef>
              <a:spcAft>
                <a:spcPct val="0"/>
              </a:spcAft>
              <a:buClr>
                <a:schemeClr val="accent2"/>
              </a:buClr>
              <a:buFont typeface="Wingdings" panose="05000000000000000000" pitchFamily="2" charset="2"/>
              <a:buChar char="l"/>
              <a:defRPr kumimoji="1" sz="112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70397" indent="-290513" algn="l" rtl="0" eaLnBrk="0" fontAlgn="base" hangingPunct="0">
              <a:spcBef>
                <a:spcPct val="20000"/>
              </a:spcBef>
              <a:spcAft>
                <a:spcPct val="0"/>
              </a:spcAft>
              <a:buClr>
                <a:schemeClr val="accent2"/>
              </a:buClr>
              <a:buFont typeface="Wingdings" panose="05000000000000000000" pitchFamily="2" charset="2"/>
              <a:buChar char="n"/>
              <a:defRPr kumimoji="1"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70435" indent="-298847" algn="l" rtl="0" eaLnBrk="0" fontAlgn="base" hangingPunct="0">
              <a:spcBef>
                <a:spcPct val="25000"/>
              </a:spcBef>
              <a:spcAft>
                <a:spcPct val="0"/>
              </a:spcAft>
              <a:buClr>
                <a:schemeClr val="accent2"/>
              </a:buClr>
              <a:buFont typeface="Wingdings" panose="05000000000000000000" pitchFamily="2" charset="2"/>
              <a:buChar char="§"/>
              <a:defRPr kumimoji="1"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913335" indent="-298847" algn="l" rtl="0" eaLnBrk="1" fontAlgn="base" hangingPunct="1">
              <a:spcBef>
                <a:spcPct val="25000"/>
              </a:spcBef>
              <a:spcAft>
                <a:spcPct val="0"/>
              </a:spcAft>
              <a:buClr>
                <a:schemeClr val="accent2"/>
              </a:buClr>
              <a:buFont typeface="Wingdings" pitchFamily="2" charset="2"/>
              <a:buChar char="§"/>
              <a:defRPr kumimoji="1" sz="1200">
                <a:solidFill>
                  <a:schemeClr val="tx1"/>
                </a:solidFill>
                <a:latin typeface="+mn-lt"/>
                <a:ea typeface="+mn-ea"/>
              </a:defRPr>
            </a:lvl6pPr>
            <a:lvl7pPr marL="2256235" indent="-298847" algn="l" rtl="0" eaLnBrk="1" fontAlgn="base" hangingPunct="1">
              <a:spcBef>
                <a:spcPct val="25000"/>
              </a:spcBef>
              <a:spcAft>
                <a:spcPct val="0"/>
              </a:spcAft>
              <a:buClr>
                <a:schemeClr val="accent2"/>
              </a:buClr>
              <a:buFont typeface="Wingdings" pitchFamily="2" charset="2"/>
              <a:buChar char="§"/>
              <a:defRPr kumimoji="1" sz="1200">
                <a:solidFill>
                  <a:schemeClr val="tx1"/>
                </a:solidFill>
                <a:latin typeface="+mn-lt"/>
                <a:ea typeface="+mn-ea"/>
              </a:defRPr>
            </a:lvl7pPr>
            <a:lvl8pPr marL="2599135" indent="-298847" algn="l" rtl="0" eaLnBrk="1" fontAlgn="base" hangingPunct="1">
              <a:spcBef>
                <a:spcPct val="25000"/>
              </a:spcBef>
              <a:spcAft>
                <a:spcPct val="0"/>
              </a:spcAft>
              <a:buClr>
                <a:schemeClr val="accent2"/>
              </a:buClr>
              <a:buFont typeface="Wingdings" pitchFamily="2" charset="2"/>
              <a:buChar char="§"/>
              <a:defRPr kumimoji="1" sz="1200">
                <a:solidFill>
                  <a:schemeClr val="tx1"/>
                </a:solidFill>
                <a:latin typeface="+mn-lt"/>
                <a:ea typeface="+mn-ea"/>
              </a:defRPr>
            </a:lvl8pPr>
            <a:lvl9pPr marL="2942035" indent="-298847" algn="l" rtl="0" eaLnBrk="1" fontAlgn="base" hangingPunct="1">
              <a:spcBef>
                <a:spcPct val="25000"/>
              </a:spcBef>
              <a:spcAft>
                <a:spcPct val="0"/>
              </a:spcAft>
              <a:buClr>
                <a:schemeClr val="accent2"/>
              </a:buClr>
              <a:buFont typeface="Wingdings" pitchFamily="2" charset="2"/>
              <a:buChar char="§"/>
              <a:defRPr kumimoji="1" sz="1200">
                <a:solidFill>
                  <a:schemeClr val="tx1"/>
                </a:solidFill>
                <a:latin typeface="+mn-lt"/>
                <a:ea typeface="+mn-ea"/>
              </a:defRPr>
            </a:lvl9pPr>
          </a:lstStyle>
          <a:p>
            <a:pPr marL="457200" indent="-457200">
              <a:spcBef>
                <a:spcPts val="0"/>
              </a:spcBef>
              <a:buClr>
                <a:srgbClr val="CC0000"/>
              </a:buClr>
              <a:buFont typeface="+mj-ea"/>
              <a:buAutoNum type="circleNumDbPlain" startAt="2"/>
            </a:pPr>
            <a:r>
              <a:rPr lang="ja-JP" altLang="en-US" kern="0" noProof="1"/>
              <a:t>The field of virtualization matures and becomes practical</a:t>
            </a:r>
          </a:p>
          <a:p>
            <a:pPr lvl="1">
              <a:spcBef>
                <a:spcPts val="0"/>
              </a:spcBef>
              <a:buClr>
                <a:srgbClr val="CC0000"/>
              </a:buClr>
            </a:pPr>
            <a:r>
              <a:rPr lang="ja-JP" altLang="en-US" kern="0" noProof="1"/>
              <a:t>Subcategories "Service Mesh" and "Container Runtime" added</a:t>
            </a:r>
          </a:p>
        </p:txBody>
      </p:sp>
      <p:sp>
        <p:nvSpPr>
          <p:cNvPr id="78" name="タイトル 4"/>
          <p:cNvSpPr>
            <a:spLocks noGrp="1"/>
          </p:cNvSpPr>
          <p:nvPr>
            <p:ph type="title"/>
          </p:nvPr>
        </p:nvSpPr>
        <p:spPr>
          <a:xfrm>
            <a:off x="391584" y="108000"/>
            <a:ext cx="11561232" cy="468000"/>
          </a:xfrm>
        </p:spPr>
        <p:txBody>
          <a:bodyPr/>
          <a:lstStyle/>
          <a:p>
            <a:r>
              <a:rPr lang="en-US" altLang="zh-TW" noProof="1"/>
              <a:t>2020 to 2021 OSS bird's-eye view</a:t>
            </a:r>
            <a:endParaRPr kumimoji="1" lang="ja-JP" altLang="en-US" dirty="0"/>
          </a:p>
        </p:txBody>
      </p:sp>
    </p:spTree>
    <p:extLst>
      <p:ext uri="{BB962C8B-B14F-4D97-AF65-F5344CB8AC3E}">
        <p14:creationId xmlns:p14="http://schemas.microsoft.com/office/powerpoint/2010/main" val="374925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additive="base">
                                        <p:cTn id="7" dur="500" fill="hold"/>
                                        <p:tgtEl>
                                          <p:spTgt spid="74"/>
                                        </p:tgtEl>
                                        <p:attrNameLst>
                                          <p:attrName>ppt_x</p:attrName>
                                        </p:attrNameLst>
                                      </p:cBhvr>
                                      <p:tavLst>
                                        <p:tav tm="0">
                                          <p:val>
                                            <p:strVal val="#ppt_x"/>
                                          </p:val>
                                        </p:tav>
                                        <p:tav tm="100000">
                                          <p:val>
                                            <p:strVal val="#ppt_x"/>
                                          </p:val>
                                        </p:tav>
                                      </p:tavLst>
                                    </p:anim>
                                    <p:anim calcmode="lin" valueType="num">
                                      <p:cBhvr additive="base">
                                        <p:cTn id="8"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450056" y="864394"/>
            <a:ext cx="11072813" cy="5341337"/>
          </a:xfrm>
        </p:spPr>
        <p:txBody>
          <a:bodyPr/>
          <a:lstStyle/>
          <a:p>
            <a:pPr marL="514350" indent="-514350">
              <a:spcBef>
                <a:spcPts val="300"/>
              </a:spcBef>
              <a:buFont typeface="+mj-ea"/>
              <a:buAutoNum type="circleNumDbPlain" startAt="3"/>
            </a:pPr>
            <a:r>
              <a:rPr lang="en-US" altLang="ja-JP" u="sng" noProof="1"/>
              <a:t>2021:</a:t>
            </a:r>
            <a:r>
              <a:rPr lang="en-US" altLang="ja-JP" noProof="1"/>
              <a:t> Review and update OSS in the area of (Add 5, Remove 7)</a:t>
            </a:r>
          </a:p>
        </p:txBody>
      </p:sp>
      <p:sp>
        <p:nvSpPr>
          <p:cNvPr id="2" name="角丸四角形 1"/>
          <p:cNvSpPr/>
          <p:nvPr/>
        </p:nvSpPr>
        <p:spPr>
          <a:xfrm>
            <a:off x="765678" y="1797478"/>
            <a:ext cx="8051007" cy="1821729"/>
          </a:xfrm>
          <a:prstGeom prst="roundRect">
            <a:avLst>
              <a:gd name="adj" fmla="val 8139"/>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81038" lvl="1" indent="-327422" eaLnBrk="0" fontAlgn="base" hangingPunct="0">
              <a:spcBef>
                <a:spcPts val="600"/>
              </a:spcBef>
              <a:spcAft>
                <a:spcPct val="0"/>
              </a:spcAft>
              <a:buClr>
                <a:srgbClr val="CC0000"/>
              </a:buClr>
              <a:buFont typeface="Wingdings" panose="05000000000000000000" pitchFamily="2" charset="2"/>
              <a:buChar char="n"/>
            </a:pPr>
            <a:r>
              <a:rPr lang="ja-JP" altLang="en-US" sz="1120" b="1" kern="0" noProof="1">
                <a:solidFill>
                  <a:srgbClr val="000000"/>
                </a:solidFill>
                <a:latin typeface="メイリオ" panose="020B0604030504040204" pitchFamily="50" charset="-128"/>
                <a:ea typeface="メイリオ" panose="020B0604030504040204" pitchFamily="50" charset="-128"/>
              </a:rPr>
              <a:t>Delete</a:t>
            </a:r>
            <a:endParaRPr lang="en-US" altLang="ja-JP" sz="1120" b="1" kern="0" dirty="0">
              <a:solidFill>
                <a:srgbClr val="000000"/>
              </a:solidFill>
              <a:latin typeface="メイリオ" panose="020B0604030504040204" pitchFamily="50" charset="-128"/>
              <a:ea typeface="メイリオ" panose="020B0604030504040204" pitchFamily="50" charset="-128"/>
            </a:endParaRPr>
          </a:p>
          <a:p>
            <a:pPr marL="978694" lvl="2" indent="-296466" eaLnBrk="0" fontAlgn="base" hangingPunct="0">
              <a:spcBef>
                <a:spcPts val="600"/>
              </a:spcBef>
              <a:spcAft>
                <a:spcPct val="0"/>
              </a:spcAft>
              <a:buClr>
                <a:srgbClr val="CC0000"/>
              </a:buClr>
              <a:buFont typeface="Wingdings" panose="05000000000000000000" pitchFamily="2" charset="2"/>
              <a:buChar char="l"/>
            </a:pPr>
            <a:r>
              <a:rPr lang="ja-JP" altLang="en-US" sz="960" kern="0" noProof="1">
                <a:solidFill>
                  <a:srgbClr val="000000"/>
                </a:solidFill>
                <a:latin typeface="メイリオ" panose="020B0604030504040204" pitchFamily="50" charset="-128"/>
                <a:ea typeface="メイリオ" panose="020B0604030504040204" pitchFamily="50" charset="-128"/>
              </a:rPr>
              <a:t>Machine learning: Apache Hivemall, CoreML, Jubatus, WEKA</a:t>
            </a:r>
          </a:p>
          <a:p>
            <a:pPr marL="978694" lvl="2" indent="-296466" eaLnBrk="0" fontAlgn="base" hangingPunct="0">
              <a:spcBef>
                <a:spcPts val="600"/>
              </a:spcBef>
              <a:spcAft>
                <a:spcPct val="0"/>
              </a:spcAft>
              <a:buClr>
                <a:srgbClr val="CC0000"/>
              </a:buClr>
              <a:buFont typeface="Wingdings" panose="05000000000000000000" pitchFamily="2" charset="2"/>
              <a:buChar char="l"/>
            </a:pPr>
            <a:r>
              <a:rPr lang="ja-JP" altLang="en-US" sz="960" kern="0" noProof="1">
                <a:solidFill>
                  <a:srgbClr val="000000"/>
                </a:solidFill>
                <a:latin typeface="メイリオ" panose="020B0604030504040204" pitchFamily="50" charset="-128"/>
                <a:ea typeface="メイリオ" panose="020B0604030504040204" pitchFamily="50" charset="-128"/>
              </a:rPr>
              <a:t>Deep learning frameworks: Neon, PaddlePaddle, Apache PredictionIO</a:t>
            </a:r>
            <a:endParaRPr lang="en-US" altLang="ja-JP" sz="960" kern="0" dirty="0">
              <a:solidFill>
                <a:srgbClr val="000000"/>
              </a:solidFill>
              <a:latin typeface="メイリオ" panose="020B0604030504040204" pitchFamily="50" charset="-128"/>
              <a:ea typeface="メイリオ" panose="020B0604030504040204" pitchFamily="50" charset="-128"/>
            </a:endParaRPr>
          </a:p>
          <a:p>
            <a:pPr marL="681038" lvl="1" indent="-327422" eaLnBrk="0" fontAlgn="base" hangingPunct="0">
              <a:spcBef>
                <a:spcPts val="600"/>
              </a:spcBef>
              <a:spcAft>
                <a:spcPct val="0"/>
              </a:spcAft>
              <a:buClr>
                <a:srgbClr val="CC0000"/>
              </a:buClr>
              <a:buFont typeface="Wingdings" panose="05000000000000000000" pitchFamily="2" charset="2"/>
              <a:buChar char="n"/>
            </a:pPr>
            <a:r>
              <a:rPr lang="ja-JP" altLang="en-US" sz="1120" b="1" kern="0" noProof="1">
                <a:solidFill>
                  <a:srgbClr val="000000"/>
                </a:solidFill>
                <a:latin typeface="メイリオ" panose="020B0604030504040204" pitchFamily="50" charset="-128"/>
                <a:ea typeface="メイリオ" panose="020B0604030504040204" pitchFamily="50" charset="-128"/>
              </a:rPr>
              <a:t>Add</a:t>
            </a:r>
            <a:endParaRPr lang="en-US" altLang="ja-JP" sz="1120" b="1" kern="0" dirty="0">
              <a:solidFill>
                <a:srgbClr val="000000"/>
              </a:solidFill>
              <a:latin typeface="メイリオ" panose="020B0604030504040204" pitchFamily="50" charset="-128"/>
              <a:ea typeface="メイリオ" panose="020B0604030504040204" pitchFamily="50" charset="-128"/>
            </a:endParaRPr>
          </a:p>
          <a:p>
            <a:pPr marL="978694" lvl="2" indent="-296466" eaLnBrk="0" fontAlgn="base" hangingPunct="0">
              <a:spcBef>
                <a:spcPts val="600"/>
              </a:spcBef>
              <a:spcAft>
                <a:spcPct val="0"/>
              </a:spcAft>
              <a:buClr>
                <a:srgbClr val="CC0000"/>
              </a:buClr>
              <a:buFont typeface="Wingdings" panose="05000000000000000000" pitchFamily="2" charset="2"/>
              <a:buChar char="l"/>
            </a:pPr>
            <a:r>
              <a:rPr lang="ja-JP" altLang="en-US" sz="960" kern="0" noProof="1">
                <a:solidFill>
                  <a:srgbClr val="000000"/>
                </a:solidFill>
                <a:latin typeface="メイリオ" panose="020B0604030504040204" pitchFamily="50" charset="-128"/>
                <a:ea typeface="メイリオ" panose="020B0604030504040204" pitchFamily="50" charset="-128"/>
              </a:rPr>
              <a:t>Machine learning: Scikit-learn</a:t>
            </a:r>
          </a:p>
          <a:p>
            <a:pPr marL="978694" lvl="2" indent="-296466" eaLnBrk="0" fontAlgn="base" hangingPunct="0">
              <a:spcBef>
                <a:spcPts val="600"/>
              </a:spcBef>
              <a:spcAft>
                <a:spcPct val="0"/>
              </a:spcAft>
              <a:buClr>
                <a:srgbClr val="CC0000"/>
              </a:buClr>
              <a:buFont typeface="Wingdings" panose="05000000000000000000" pitchFamily="2" charset="2"/>
              <a:buChar char="l"/>
            </a:pPr>
            <a:r>
              <a:rPr lang="ja-JP" altLang="en-US" sz="960" kern="0" noProof="1">
                <a:solidFill>
                  <a:srgbClr val="000000"/>
                </a:solidFill>
                <a:latin typeface="メイリオ" panose="020B0604030504040204" pitchFamily="50" charset="-128"/>
                <a:ea typeface="メイリオ" panose="020B0604030504040204" pitchFamily="50" charset="-128"/>
              </a:rPr>
              <a:t>Deeplearning framework: Deelearning4j, Theano, torch7, Keras</a:t>
            </a:r>
            <a:endParaRPr lang="ja-JP" altLang="en-US" sz="960" dirty="0"/>
          </a:p>
        </p:txBody>
      </p:sp>
      <p:sp>
        <p:nvSpPr>
          <p:cNvPr id="4" name="スライド番号プレースホルダー 3"/>
          <p:cNvSpPr>
            <a:spLocks noGrp="1"/>
          </p:cNvSpPr>
          <p:nvPr>
            <p:ph type="sldNum" sz="quarter" idx="12"/>
          </p:nvPr>
        </p:nvSpPr>
        <p:spPr/>
        <p:txBody>
          <a:bodyPr/>
          <a:lstStyle/>
          <a:p>
            <a:pPr>
              <a:defRPr/>
            </a:pPr>
            <a:fld id="{FCE73EA1-CF05-456E-AF29-4C5CFF2B55E5}" type="slidenum">
              <a:rPr lang="en-US" altLang="ja-JP" smtClean="0"/>
              <a:pPr>
                <a:defRPr/>
              </a:pPr>
              <a:t>42</a:t>
            </a:fld>
            <a:endParaRPr lang="en-US" altLang="ja-JP"/>
          </a:p>
        </p:txBody>
      </p:sp>
      <p:sp>
        <p:nvSpPr>
          <p:cNvPr id="10" name="タイトル 4"/>
          <p:cNvSpPr>
            <a:spLocks noGrp="1"/>
          </p:cNvSpPr>
          <p:nvPr>
            <p:ph type="title"/>
          </p:nvPr>
        </p:nvSpPr>
        <p:spPr>
          <a:xfrm>
            <a:off x="391584" y="108000"/>
            <a:ext cx="11561232" cy="468000"/>
          </a:xfrm>
        </p:spPr>
        <p:txBody>
          <a:bodyPr/>
          <a:lstStyle/>
          <a:p>
            <a:r>
              <a:rPr lang="en-US" altLang="zh-TW" noProof="1"/>
              <a:t>2020 to 2021 OSS bird's-eye view</a:t>
            </a:r>
            <a:endParaRPr kumimoji="1" lang="ja-JP" altLang="en-US" dirty="0"/>
          </a:p>
        </p:txBody>
      </p:sp>
      <p:sp>
        <p:nvSpPr>
          <p:cNvPr id="11" name="角丸四角形 10"/>
          <p:cNvSpPr/>
          <p:nvPr/>
        </p:nvSpPr>
        <p:spPr bwMode="auto">
          <a:xfrm>
            <a:off x="543533" y="4503864"/>
            <a:ext cx="10488786" cy="1820009"/>
          </a:xfrm>
          <a:prstGeom prst="roundRect">
            <a:avLst>
              <a:gd name="adj" fmla="val 11013"/>
            </a:avLst>
          </a:prstGeom>
          <a:solidFill>
            <a:srgbClr val="CCFFCC"/>
          </a:solidFill>
          <a:ln>
            <a:solidFill>
              <a:srgbClr val="00B05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noProof="1">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2020 to 2021 retrospective points:</a:t>
            </a:r>
            <a:endParaRPr lang="en-US" altLang="ja-JP"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endParaRPr>
          </a:p>
          <a:p>
            <a:endParaRPr lang="en-US" altLang="ja-JP"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endParaRPr>
          </a:p>
          <a:p>
            <a:pPr marL="285750" indent="-285750">
              <a:buFont typeface="Arial" panose="020B0604020202020204" pitchFamily="34" charset="0"/>
              <a:buChar char="•"/>
            </a:pPr>
            <a:r>
              <a:rPr lang="en-US" altLang="ja-JP" noProof="1">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As AI becomes more active, corresponding databases become more extensive and diverse.</a:t>
            </a:r>
            <a:endParaRPr lang="en-US" altLang="ja-JP"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endParaRPr>
          </a:p>
          <a:p>
            <a:pPr marL="285750" indent="-285750">
              <a:buFont typeface="Arial" panose="020B0604020202020204" pitchFamily="34" charset="0"/>
              <a:buChar char="•"/>
            </a:pPr>
            <a:r>
              <a:rPr lang="ja-JP" altLang="en-US" noProof="1">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More maturity in the container orchestration space.</a:t>
            </a:r>
            <a:endParaRPr lang="en-US" altLang="ja-JP"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endParaRPr>
          </a:p>
          <a:p>
            <a:pPr marL="285750" indent="-285750">
              <a:buFont typeface="Arial" panose="020B0604020202020204" pitchFamily="34" charset="0"/>
              <a:buChar char="•"/>
            </a:pPr>
            <a:r>
              <a:rPr lang="en-US" altLang="ja-JP" noProof="1">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AI adoption OSS will be centralized to scrutinize and converge OSS</a:t>
            </a:r>
            <a:endParaRPr lang="en-US" altLang="ja-JP"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endParaRPr>
          </a:p>
        </p:txBody>
      </p:sp>
      <p:sp>
        <p:nvSpPr>
          <p:cNvPr id="12" name="角丸四角形 1">
            <a:extLst>
              <a:ext uri="{FF2B5EF4-FFF2-40B4-BE49-F238E27FC236}">
                <a16:creationId xmlns:a16="http://schemas.microsoft.com/office/drawing/2014/main" id="{245B7668-8C45-4DBD-B1C5-02B206DCD2DD}"/>
              </a:ext>
            </a:extLst>
          </p:cNvPr>
          <p:cNvSpPr/>
          <p:nvPr/>
        </p:nvSpPr>
        <p:spPr>
          <a:xfrm>
            <a:off x="9081229" y="2008099"/>
            <a:ext cx="2757262" cy="17871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bIns="0" rtlCol="0" anchor="t"/>
          <a:lstStyle/>
          <a:p>
            <a:pPr algn="ctr">
              <a:lnSpc>
                <a:spcPct val="150000"/>
              </a:lnSpc>
            </a:pPr>
            <a:r>
              <a:rPr lang="en-US" altLang="ja-JP" sz="1280" noProof="1">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2019: 360</a:t>
            </a:r>
          </a:p>
          <a:p>
            <a:pPr algn="ctr">
              <a:lnSpc>
                <a:spcPct val="150000"/>
              </a:lnSpc>
            </a:pPr>
            <a:endParaRPr lang="en-US" altLang="ja-JP" sz="1280"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endParaRPr>
          </a:p>
          <a:p>
            <a:pPr algn="ctr">
              <a:lnSpc>
                <a:spcPct val="150000"/>
              </a:lnSpc>
            </a:pPr>
            <a:endParaRPr lang="en-US" altLang="ja-JP" sz="1280"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endParaRPr>
          </a:p>
          <a:p>
            <a:pPr algn="ctr">
              <a:lnSpc>
                <a:spcPct val="150000"/>
              </a:lnSpc>
            </a:pPr>
            <a:r>
              <a:rPr lang="en-US" altLang="ja-JP" sz="1280" noProof="1">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2021: 387(+27)</a:t>
            </a:r>
          </a:p>
        </p:txBody>
      </p:sp>
      <p:sp>
        <p:nvSpPr>
          <p:cNvPr id="13" name="角丸四角形 1">
            <a:extLst>
              <a:ext uri="{FF2B5EF4-FFF2-40B4-BE49-F238E27FC236}">
                <a16:creationId xmlns:a16="http://schemas.microsoft.com/office/drawing/2014/main" id="{345C4EA8-9B8C-4E30-B807-103C2B2F613E}"/>
              </a:ext>
            </a:extLst>
          </p:cNvPr>
          <p:cNvSpPr/>
          <p:nvPr/>
        </p:nvSpPr>
        <p:spPr>
          <a:xfrm>
            <a:off x="9081229" y="1551609"/>
            <a:ext cx="2757262" cy="456490"/>
          </a:xfrm>
          <a:prstGeom prst="rect">
            <a:avLst/>
          </a:prstGeom>
          <a:solidFill>
            <a:srgbClr val="C0CEE2"/>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72000" rtlCol="0" anchor="ctr"/>
          <a:lstStyle/>
          <a:p>
            <a:pPr algn="ctr">
              <a:lnSpc>
                <a:spcPct val="150000"/>
              </a:lnSpc>
            </a:pPr>
            <a:r>
              <a:rPr lang="en-US" altLang="ja-JP" sz="1280" b="1" noProof="1">
                <a:ln w="22225" cap="rnd">
                  <a:noFill/>
                  <a:prstDash val="solid"/>
                </a:ln>
                <a:solidFill>
                  <a:schemeClr val="accent1">
                    <a:lumMod val="50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OSS count</a:t>
            </a:r>
          </a:p>
        </p:txBody>
      </p:sp>
      <p:sp>
        <p:nvSpPr>
          <p:cNvPr id="14" name="二等辺三角形 13"/>
          <p:cNvSpPr/>
          <p:nvPr/>
        </p:nvSpPr>
        <p:spPr>
          <a:xfrm flipV="1">
            <a:off x="10206138" y="3044890"/>
            <a:ext cx="609600" cy="2551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887590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3501DB65-2E89-4395-8847-EDA18B36634F}"/>
              </a:ext>
            </a:extLst>
          </p:cNvPr>
          <p:cNvPicPr>
            <a:picLocks noChangeAspect="1"/>
          </p:cNvPicPr>
          <p:nvPr/>
        </p:nvPicPr>
        <p:blipFill>
          <a:blip r:embed="rId2"/>
          <a:stretch>
            <a:fillRect/>
          </a:stretch>
        </p:blipFill>
        <p:spPr>
          <a:xfrm>
            <a:off x="2146041" y="299991"/>
            <a:ext cx="6945230" cy="6258018"/>
          </a:xfrm>
          <a:prstGeom prst="rect">
            <a:avLst/>
          </a:prstGeom>
        </p:spPr>
      </p:pic>
    </p:spTree>
    <p:extLst>
      <p:ext uri="{BB962C8B-B14F-4D97-AF65-F5344CB8AC3E}">
        <p14:creationId xmlns:p14="http://schemas.microsoft.com/office/powerpoint/2010/main" val="42566312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3501DB65-2E89-4395-8847-EDA18B36634F}"/>
              </a:ext>
            </a:extLst>
          </p:cNvPr>
          <p:cNvPicPr>
            <a:picLocks noChangeAspect="1"/>
          </p:cNvPicPr>
          <p:nvPr/>
        </p:nvPicPr>
        <p:blipFill>
          <a:blip r:embed="rId2"/>
          <a:stretch>
            <a:fillRect/>
          </a:stretch>
        </p:blipFill>
        <p:spPr>
          <a:xfrm>
            <a:off x="2146041" y="299991"/>
            <a:ext cx="6945230" cy="6258018"/>
          </a:xfrm>
          <a:prstGeom prst="rect">
            <a:avLst/>
          </a:prstGeom>
        </p:spPr>
      </p:pic>
      <p:sp>
        <p:nvSpPr>
          <p:cNvPr id="3" name="テキスト ボックス 2">
            <a:extLst>
              <a:ext uri="{FF2B5EF4-FFF2-40B4-BE49-F238E27FC236}">
                <a16:creationId xmlns:a16="http://schemas.microsoft.com/office/drawing/2014/main" id="{6DF9FDDA-2A47-455A-9E6C-A37125CB01BC}"/>
              </a:ext>
            </a:extLst>
          </p:cNvPr>
          <p:cNvSpPr txBox="1"/>
          <p:nvPr/>
        </p:nvSpPr>
        <p:spPr>
          <a:xfrm>
            <a:off x="6824001" y="2167601"/>
            <a:ext cx="3314346" cy="369332"/>
          </a:xfrm>
          <a:prstGeom prst="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wrap="square" rtlCol="0">
            <a:spAutoFit/>
          </a:bodyPr>
          <a:lstStyle>
            <a:defPPr>
              <a:defRPr lang="ja-JP"/>
            </a:defPPr>
          </a:lstStyle>
          <a:p>
            <a:pPr algn="ctr"/>
            <a:r>
              <a:rPr lang="ja-JP" altLang="en-US" noProof="1"/>
              <a:t>① Review of security areas</a:t>
            </a:r>
          </a:p>
        </p:txBody>
      </p:sp>
      <p:sp>
        <p:nvSpPr>
          <p:cNvPr id="4" name="正方形/長方形 3">
            <a:extLst>
              <a:ext uri="{FF2B5EF4-FFF2-40B4-BE49-F238E27FC236}">
                <a16:creationId xmlns:a16="http://schemas.microsoft.com/office/drawing/2014/main" id="{6EC29419-D1E3-4494-89C7-9101FA1F6F55}"/>
              </a:ext>
            </a:extLst>
          </p:cNvPr>
          <p:cNvSpPr/>
          <p:nvPr/>
        </p:nvSpPr>
        <p:spPr>
          <a:xfrm>
            <a:off x="4439005" y="2307368"/>
            <a:ext cx="2384996" cy="186840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 name="正方形/長方形 6">
            <a:extLst>
              <a:ext uri="{FF2B5EF4-FFF2-40B4-BE49-F238E27FC236}">
                <a16:creationId xmlns:a16="http://schemas.microsoft.com/office/drawing/2014/main" id="{79D7D3DD-8E56-4859-80C3-D9DF9C50517C}"/>
              </a:ext>
            </a:extLst>
          </p:cNvPr>
          <p:cNvSpPr/>
          <p:nvPr/>
        </p:nvSpPr>
        <p:spPr>
          <a:xfrm>
            <a:off x="2240159" y="611683"/>
            <a:ext cx="2198846" cy="169568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 name="テキスト ボックス 4">
            <a:extLst>
              <a:ext uri="{FF2B5EF4-FFF2-40B4-BE49-F238E27FC236}">
                <a16:creationId xmlns:a16="http://schemas.microsoft.com/office/drawing/2014/main" id="{E2F89C5C-033D-4996-B919-4B10A38948A3}"/>
              </a:ext>
            </a:extLst>
          </p:cNvPr>
          <p:cNvSpPr txBox="1"/>
          <p:nvPr/>
        </p:nvSpPr>
        <p:spPr>
          <a:xfrm>
            <a:off x="4304523" y="1049130"/>
            <a:ext cx="5380653" cy="369332"/>
          </a:xfrm>
          <a:prstGeom prst="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wrap="square" rtlCol="0">
            <a:spAutoFit/>
          </a:bodyPr>
          <a:lstStyle>
            <a:defPPr>
              <a:defRPr lang="ja-JP"/>
            </a:defPPr>
          </a:lstStyle>
          <a:p>
            <a:pPr algn="ctr"/>
            <a:r>
              <a:rPr lang="ja-JP" altLang="en-US" noProof="1"/>
              <a:t>② Review of desktop and business application areas</a:t>
            </a:r>
            <a:endParaRPr lang="en-US" altLang="ja-JP" dirty="0"/>
          </a:p>
        </p:txBody>
      </p:sp>
    </p:spTree>
    <p:extLst>
      <p:ext uri="{BB962C8B-B14F-4D97-AF65-F5344CB8AC3E}">
        <p14:creationId xmlns:p14="http://schemas.microsoft.com/office/powerpoint/2010/main" val="20232886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45</a:t>
            </a:fld>
            <a:endParaRPr lang="en-US" altLang="ja-JP"/>
          </a:p>
        </p:txBody>
      </p:sp>
      <p:sp>
        <p:nvSpPr>
          <p:cNvPr id="5" name="タイトル 4"/>
          <p:cNvSpPr>
            <a:spLocks noGrp="1"/>
          </p:cNvSpPr>
          <p:nvPr>
            <p:ph type="title"/>
          </p:nvPr>
        </p:nvSpPr>
        <p:spPr/>
        <p:txBody>
          <a:bodyPr/>
          <a:lstStyle/>
          <a:p>
            <a:r>
              <a:rPr lang="en-US" altLang="zh-TW" noProof="1"/>
              <a:t>OSS bird's-eye view of 2022</a:t>
            </a:r>
            <a:endParaRPr kumimoji="1" lang="ja-JP" altLang="en-US" dirty="0"/>
          </a:p>
        </p:txBody>
      </p:sp>
      <p:sp>
        <p:nvSpPr>
          <p:cNvPr id="6" name="コンテンツ プレースホルダー 1"/>
          <p:cNvSpPr txBox="1">
            <a:spLocks/>
          </p:cNvSpPr>
          <p:nvPr/>
        </p:nvSpPr>
        <p:spPr bwMode="auto">
          <a:xfrm>
            <a:off x="402408" y="912106"/>
            <a:ext cx="11550407" cy="11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52425" indent="-352425" algn="l" rtl="0" eaLnBrk="0" fontAlgn="base" hangingPunct="0">
              <a:spcBef>
                <a:spcPct val="20000"/>
              </a:spcBef>
              <a:spcAft>
                <a:spcPct val="0"/>
              </a:spcAft>
              <a:buClr>
                <a:schemeClr val="accent2"/>
              </a:buClr>
              <a:buFont typeface="Wingdings" panose="05000000000000000000" pitchFamily="2" charset="2"/>
              <a:buChar char="o"/>
              <a:defRPr kumimoji="1" sz="16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1038" indent="-327422" algn="l" rtl="0" eaLnBrk="0" fontAlgn="base" hangingPunct="0">
              <a:spcBef>
                <a:spcPct val="20000"/>
              </a:spcBef>
              <a:spcAft>
                <a:spcPct val="0"/>
              </a:spcAft>
              <a:buClr>
                <a:schemeClr val="accent2"/>
              </a:buClr>
              <a:buFont typeface="Wingdings" panose="05000000000000000000" pitchFamily="2" charset="2"/>
              <a:buChar char="n"/>
              <a:defRPr kumimoji="1" sz="128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978694" indent="-296466" algn="l" rtl="0" eaLnBrk="0" fontAlgn="base" hangingPunct="0">
              <a:spcBef>
                <a:spcPct val="20000"/>
              </a:spcBef>
              <a:spcAft>
                <a:spcPct val="0"/>
              </a:spcAft>
              <a:buClr>
                <a:schemeClr val="accent2"/>
              </a:buClr>
              <a:buFont typeface="Wingdings" panose="05000000000000000000" pitchFamily="2" charset="2"/>
              <a:buChar char="l"/>
              <a:defRPr kumimoji="1" sz="112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70397" indent="-290513" algn="l" rtl="0" eaLnBrk="0" fontAlgn="base" hangingPunct="0">
              <a:spcBef>
                <a:spcPct val="20000"/>
              </a:spcBef>
              <a:spcAft>
                <a:spcPct val="0"/>
              </a:spcAft>
              <a:buClr>
                <a:schemeClr val="accent2"/>
              </a:buClr>
              <a:buFont typeface="Wingdings" panose="05000000000000000000" pitchFamily="2" charset="2"/>
              <a:buChar char="n"/>
              <a:defRPr kumimoji="1"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70435" indent="-298847" algn="l" rtl="0" eaLnBrk="0" fontAlgn="base" hangingPunct="0">
              <a:spcBef>
                <a:spcPct val="25000"/>
              </a:spcBef>
              <a:spcAft>
                <a:spcPct val="0"/>
              </a:spcAft>
              <a:buClr>
                <a:schemeClr val="accent2"/>
              </a:buClr>
              <a:buFont typeface="Wingdings" panose="05000000000000000000" pitchFamily="2" charset="2"/>
              <a:buChar char="§"/>
              <a:defRPr kumimoji="1"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913335" indent="-298847" algn="l" rtl="0" eaLnBrk="1" fontAlgn="base" hangingPunct="1">
              <a:spcBef>
                <a:spcPct val="25000"/>
              </a:spcBef>
              <a:spcAft>
                <a:spcPct val="0"/>
              </a:spcAft>
              <a:buClr>
                <a:schemeClr val="accent2"/>
              </a:buClr>
              <a:buFont typeface="Wingdings" pitchFamily="2" charset="2"/>
              <a:buChar char="§"/>
              <a:defRPr kumimoji="1" sz="1200">
                <a:solidFill>
                  <a:schemeClr val="tx1"/>
                </a:solidFill>
                <a:latin typeface="+mn-lt"/>
                <a:ea typeface="+mn-ea"/>
              </a:defRPr>
            </a:lvl6pPr>
            <a:lvl7pPr marL="2256235" indent="-298847" algn="l" rtl="0" eaLnBrk="1" fontAlgn="base" hangingPunct="1">
              <a:spcBef>
                <a:spcPct val="25000"/>
              </a:spcBef>
              <a:spcAft>
                <a:spcPct val="0"/>
              </a:spcAft>
              <a:buClr>
                <a:schemeClr val="accent2"/>
              </a:buClr>
              <a:buFont typeface="Wingdings" pitchFamily="2" charset="2"/>
              <a:buChar char="§"/>
              <a:defRPr kumimoji="1" sz="1200">
                <a:solidFill>
                  <a:schemeClr val="tx1"/>
                </a:solidFill>
                <a:latin typeface="+mn-lt"/>
                <a:ea typeface="+mn-ea"/>
              </a:defRPr>
            </a:lvl7pPr>
            <a:lvl8pPr marL="2599135" indent="-298847" algn="l" rtl="0" eaLnBrk="1" fontAlgn="base" hangingPunct="1">
              <a:spcBef>
                <a:spcPct val="25000"/>
              </a:spcBef>
              <a:spcAft>
                <a:spcPct val="0"/>
              </a:spcAft>
              <a:buClr>
                <a:schemeClr val="accent2"/>
              </a:buClr>
              <a:buFont typeface="Wingdings" pitchFamily="2" charset="2"/>
              <a:buChar char="§"/>
              <a:defRPr kumimoji="1" sz="1200">
                <a:solidFill>
                  <a:schemeClr val="tx1"/>
                </a:solidFill>
                <a:latin typeface="+mn-lt"/>
                <a:ea typeface="+mn-ea"/>
              </a:defRPr>
            </a:lvl8pPr>
            <a:lvl9pPr marL="2942035" indent="-298847" algn="l" rtl="0" eaLnBrk="1" fontAlgn="base" hangingPunct="1">
              <a:spcBef>
                <a:spcPct val="25000"/>
              </a:spcBef>
              <a:spcAft>
                <a:spcPct val="0"/>
              </a:spcAft>
              <a:buClr>
                <a:schemeClr val="accent2"/>
              </a:buClr>
              <a:buFont typeface="Wingdings" pitchFamily="2" charset="2"/>
              <a:buChar char="§"/>
              <a:defRPr kumimoji="1" sz="1200">
                <a:solidFill>
                  <a:schemeClr val="tx1"/>
                </a:solidFill>
                <a:latin typeface="+mn-lt"/>
                <a:ea typeface="+mn-ea"/>
              </a:defRPr>
            </a:lvl9pPr>
          </a:lstStyle>
          <a:p>
            <a:pPr marL="457200" indent="-457200">
              <a:spcBef>
                <a:spcPts val="0"/>
              </a:spcBef>
              <a:buClr>
                <a:srgbClr val="CC0000"/>
              </a:buClr>
              <a:buFont typeface="+mj-ea"/>
              <a:buAutoNum type="circleNumDbPlain"/>
            </a:pPr>
            <a:r>
              <a:rPr lang="ja-JP" altLang="en-US" noProof="1"/>
              <a:t>Security domain: Overhauled subcategories in collaboration with OSS Security Technology Society. The importance of "IAM (Identity and Access Management)" has increased, and those that handle authentication and authorization comprehensively have been placed in the newly created subcategory "IAM."</a:t>
            </a:r>
            <a:endParaRPr lang="en-US" altLang="ja-JP" i="1" kern="0" dirty="0"/>
          </a:p>
        </p:txBody>
      </p:sp>
      <p:sp>
        <p:nvSpPr>
          <p:cNvPr id="7" name="スライド番号プレースホルダー 3"/>
          <p:cNvSpPr txBox="1">
            <a:spLocks/>
          </p:cNvSpPr>
          <p:nvPr/>
        </p:nvSpPr>
        <p:spPr bwMode="auto">
          <a:xfrm>
            <a:off x="11425770" y="6669088"/>
            <a:ext cx="766233" cy="1889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ja-JP"/>
            </a:defPPr>
            <a:lvl1pPr marL="0" algn="r" defTabSz="914400" rtl="0" eaLnBrk="1" latinLnBrk="0" hangingPunct="1">
              <a:spcBef>
                <a:spcPct val="20000"/>
              </a:spcBef>
              <a:buClr>
                <a:schemeClr val="tx2"/>
              </a:buClr>
              <a:buSzPct val="70000"/>
              <a:buFont typeface="Wingdings" panose="05000000000000000000" pitchFamily="2" charset="2"/>
              <a:buNone/>
              <a:defRPr kumimoji="0" sz="600" kern="1200">
                <a:solidFill>
                  <a:schemeClr val="tx1"/>
                </a:solidFill>
                <a:latin typeface="+mn-lt"/>
                <a:ea typeface="+mn-ea"/>
                <a:cs typeface="+mn-cs"/>
              </a:defRPr>
            </a:lvl1pPr>
            <a:lvl2pPr marL="457200" algn="l" defTabSz="914400" rtl="0" eaLnBrk="1" latinLnBrk="0" hangingPunct="1">
              <a:defRPr kumimoji="1" sz="1440" kern="1200">
                <a:solidFill>
                  <a:schemeClr val="tx1"/>
                </a:solidFill>
                <a:latin typeface="+mn-lt"/>
                <a:ea typeface="+mn-ea"/>
                <a:cs typeface="+mn-cs"/>
              </a:defRPr>
            </a:lvl2pPr>
            <a:lvl3pPr marL="914400" algn="l" defTabSz="914400" rtl="0" eaLnBrk="1" latinLnBrk="0" hangingPunct="1">
              <a:defRPr kumimoji="1" sz="1440" kern="1200">
                <a:solidFill>
                  <a:schemeClr val="tx1"/>
                </a:solidFill>
                <a:latin typeface="+mn-lt"/>
                <a:ea typeface="+mn-ea"/>
                <a:cs typeface="+mn-cs"/>
              </a:defRPr>
            </a:lvl3pPr>
            <a:lvl4pPr marL="1371600" algn="l" defTabSz="914400" rtl="0" eaLnBrk="1" latinLnBrk="0" hangingPunct="1">
              <a:defRPr kumimoji="1" sz="1440" kern="1200">
                <a:solidFill>
                  <a:schemeClr val="tx1"/>
                </a:solidFill>
                <a:latin typeface="+mn-lt"/>
                <a:ea typeface="+mn-ea"/>
                <a:cs typeface="+mn-cs"/>
              </a:defRPr>
            </a:lvl4pPr>
            <a:lvl5pPr marL="1828800" algn="l" defTabSz="914400" rtl="0" eaLnBrk="1" latinLnBrk="0" hangingPunct="1">
              <a:defRPr kumimoji="1" sz="1440" kern="1200">
                <a:solidFill>
                  <a:schemeClr val="tx1"/>
                </a:solidFill>
                <a:latin typeface="+mn-lt"/>
                <a:ea typeface="+mn-ea"/>
                <a:cs typeface="+mn-cs"/>
              </a:defRPr>
            </a:lvl5pPr>
            <a:lvl6pPr marL="2286000" algn="l" defTabSz="914400" rtl="0" eaLnBrk="1" latinLnBrk="0" hangingPunct="1">
              <a:defRPr kumimoji="1" sz="1440" kern="1200">
                <a:solidFill>
                  <a:schemeClr val="tx1"/>
                </a:solidFill>
                <a:latin typeface="+mn-lt"/>
                <a:ea typeface="+mn-ea"/>
                <a:cs typeface="+mn-cs"/>
              </a:defRPr>
            </a:lvl6pPr>
            <a:lvl7pPr marL="2743200" algn="l" defTabSz="914400" rtl="0" eaLnBrk="1" latinLnBrk="0" hangingPunct="1">
              <a:defRPr kumimoji="1" sz="1440" kern="1200">
                <a:solidFill>
                  <a:schemeClr val="tx1"/>
                </a:solidFill>
                <a:latin typeface="+mn-lt"/>
                <a:ea typeface="+mn-ea"/>
                <a:cs typeface="+mn-cs"/>
              </a:defRPr>
            </a:lvl7pPr>
            <a:lvl8pPr marL="3200400" algn="l" defTabSz="914400" rtl="0" eaLnBrk="1" latinLnBrk="0" hangingPunct="1">
              <a:defRPr kumimoji="1" sz="1440" kern="1200">
                <a:solidFill>
                  <a:schemeClr val="tx1"/>
                </a:solidFill>
                <a:latin typeface="+mn-lt"/>
                <a:ea typeface="+mn-ea"/>
                <a:cs typeface="+mn-cs"/>
              </a:defRPr>
            </a:lvl8pPr>
            <a:lvl9pPr marL="3657600" algn="l" defTabSz="914400" rtl="0" eaLnBrk="1" latinLnBrk="0" hangingPunct="1">
              <a:defRPr kumimoji="1" sz="1440" kern="1200">
                <a:solidFill>
                  <a:schemeClr val="tx1"/>
                </a:solidFill>
                <a:latin typeface="+mn-lt"/>
                <a:ea typeface="+mn-ea"/>
                <a:cs typeface="+mn-cs"/>
              </a:defRPr>
            </a:lvl9pPr>
          </a:lstStyle>
          <a:p>
            <a:pPr>
              <a:defRPr/>
            </a:pPr>
            <a:fld id="{2E2CC637-50F8-41E5-AD2A-672FDF5D54F5}" type="slidenum">
              <a:rPr lang="en-US" altLang="ja-JP" smtClean="0"/>
              <a:pPr>
                <a:defRPr/>
              </a:pPr>
              <a:t>45</a:t>
            </a:fld>
            <a:endParaRPr lang="en-US" altLang="ja-JP"/>
          </a:p>
        </p:txBody>
      </p:sp>
      <p:sp>
        <p:nvSpPr>
          <p:cNvPr id="26" name="正方形/長方形 25"/>
          <p:cNvSpPr/>
          <p:nvPr/>
        </p:nvSpPr>
        <p:spPr>
          <a:xfrm>
            <a:off x="4388081" y="2437809"/>
            <a:ext cx="790969" cy="211915"/>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noProof="1"/>
              <a:t>Increase</a:t>
            </a:r>
          </a:p>
        </p:txBody>
      </p:sp>
      <p:sp>
        <p:nvSpPr>
          <p:cNvPr id="28" name="正方形/長方形 27"/>
          <p:cNvSpPr/>
          <p:nvPr/>
        </p:nvSpPr>
        <p:spPr>
          <a:xfrm>
            <a:off x="2852479" y="2928361"/>
            <a:ext cx="694378" cy="138145"/>
          </a:xfrm>
          <a:prstGeom prst="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p>
        </p:txBody>
      </p:sp>
      <p:pic>
        <p:nvPicPr>
          <p:cNvPr id="16" name="図 15">
            <a:extLst>
              <a:ext uri="{FF2B5EF4-FFF2-40B4-BE49-F238E27FC236}">
                <a16:creationId xmlns:a16="http://schemas.microsoft.com/office/drawing/2014/main" id="{CE316531-F8B2-41B8-BEC2-96A02C3D7EEC}"/>
              </a:ext>
            </a:extLst>
          </p:cNvPr>
          <p:cNvPicPr>
            <a:picLocks noChangeAspect="1"/>
          </p:cNvPicPr>
          <p:nvPr/>
        </p:nvPicPr>
        <p:blipFill>
          <a:blip r:embed="rId2"/>
          <a:stretch>
            <a:fillRect/>
          </a:stretch>
        </p:blipFill>
        <p:spPr>
          <a:xfrm>
            <a:off x="1779137" y="1929513"/>
            <a:ext cx="3633973" cy="2679848"/>
          </a:xfrm>
          <a:prstGeom prst="rect">
            <a:avLst/>
          </a:prstGeom>
        </p:spPr>
      </p:pic>
      <p:pic>
        <p:nvPicPr>
          <p:cNvPr id="18" name="図 17">
            <a:extLst>
              <a:ext uri="{FF2B5EF4-FFF2-40B4-BE49-F238E27FC236}">
                <a16:creationId xmlns:a16="http://schemas.microsoft.com/office/drawing/2014/main" id="{14FCC1C9-EA7A-41A3-AA4D-1462A19FCAED}"/>
              </a:ext>
            </a:extLst>
          </p:cNvPr>
          <p:cNvPicPr>
            <a:picLocks noChangeAspect="1"/>
          </p:cNvPicPr>
          <p:nvPr/>
        </p:nvPicPr>
        <p:blipFill>
          <a:blip r:embed="rId3"/>
          <a:stretch>
            <a:fillRect/>
          </a:stretch>
        </p:blipFill>
        <p:spPr>
          <a:xfrm>
            <a:off x="6421384" y="1841475"/>
            <a:ext cx="3935557" cy="3253039"/>
          </a:xfrm>
          <a:prstGeom prst="rect">
            <a:avLst/>
          </a:prstGeom>
        </p:spPr>
      </p:pic>
      <p:sp>
        <p:nvSpPr>
          <p:cNvPr id="19" name="直角三角形 18">
            <a:extLst>
              <a:ext uri="{FF2B5EF4-FFF2-40B4-BE49-F238E27FC236}">
                <a16:creationId xmlns:a16="http://schemas.microsoft.com/office/drawing/2014/main" id="{B15315FC-70F8-46A3-AD64-14711179D183}"/>
              </a:ext>
            </a:extLst>
          </p:cNvPr>
          <p:cNvSpPr/>
          <p:nvPr/>
        </p:nvSpPr>
        <p:spPr>
          <a:xfrm rot="13603330">
            <a:off x="5481346" y="2537497"/>
            <a:ext cx="494523" cy="456143"/>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テキスト ボックス 65">
            <a:extLst>
              <a:ext uri="{FF2B5EF4-FFF2-40B4-BE49-F238E27FC236}">
                <a16:creationId xmlns:a16="http://schemas.microsoft.com/office/drawing/2014/main" id="{63FB2BFC-6909-4F0C-9E45-8EB79768327F}"/>
              </a:ext>
            </a:extLst>
          </p:cNvPr>
          <p:cNvSpPr txBox="1"/>
          <p:nvPr/>
        </p:nvSpPr>
        <p:spPr>
          <a:xfrm>
            <a:off x="323829" y="5165990"/>
            <a:ext cx="11358097" cy="369332"/>
          </a:xfrm>
          <a:prstGeom prst="rect">
            <a:avLst/>
          </a:prstGeom>
          <a:noFill/>
        </p:spPr>
        <p:txBody>
          <a:bodyPr wrap="square">
            <a:spAutoFit/>
          </a:bodyPr>
          <a:lstStyle/>
          <a:p>
            <a:pPr marL="457200" indent="-457200">
              <a:buClr>
                <a:srgbClr val="CC0000"/>
              </a:buClr>
              <a:buFont typeface="+mj-ea"/>
              <a:buAutoNum type="circleNumDbPlain" startAt="2"/>
            </a:pPr>
            <a:r>
              <a:rPr lang="ja-JP" altLang="en-US" noProof="1"/>
              <a:t>Desktop and Business Applications area: Added subcategories such as online conferencing and multimedia</a:t>
            </a:r>
          </a:p>
        </p:txBody>
      </p:sp>
    </p:spTree>
    <p:extLst>
      <p:ext uri="{BB962C8B-B14F-4D97-AF65-F5344CB8AC3E}">
        <p14:creationId xmlns:p14="http://schemas.microsoft.com/office/powerpoint/2010/main" val="27756736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46</a:t>
            </a:fld>
            <a:endParaRPr lang="en-US" altLang="ja-JP"/>
          </a:p>
        </p:txBody>
      </p:sp>
      <p:sp>
        <p:nvSpPr>
          <p:cNvPr id="5" name="タイトル 4"/>
          <p:cNvSpPr>
            <a:spLocks noGrp="1"/>
          </p:cNvSpPr>
          <p:nvPr>
            <p:ph type="title"/>
          </p:nvPr>
        </p:nvSpPr>
        <p:spPr/>
        <p:txBody>
          <a:bodyPr/>
          <a:lstStyle/>
          <a:p>
            <a:r>
              <a:rPr kumimoji="1" lang="ja-JP" altLang="en-US" noProof="1"/>
              <a:t>A roundup of the exciting OSS category transitions</a:t>
            </a:r>
          </a:p>
        </p:txBody>
      </p:sp>
      <p:graphicFrame>
        <p:nvGraphicFramePr>
          <p:cNvPr id="9" name="図表 8"/>
          <p:cNvGraphicFramePr/>
          <p:nvPr>
            <p:extLst>
              <p:ext uri="{D42A27DB-BD31-4B8C-83A1-F6EECF244321}">
                <p14:modId xmlns:p14="http://schemas.microsoft.com/office/powerpoint/2010/main" val="1015039344"/>
              </p:ext>
            </p:extLst>
          </p:nvPr>
        </p:nvGraphicFramePr>
        <p:xfrm>
          <a:off x="1070602" y="1208137"/>
          <a:ext cx="10882216" cy="55405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正方形/長方形 5">
            <a:extLst>
              <a:ext uri="{FF2B5EF4-FFF2-40B4-BE49-F238E27FC236}">
                <a16:creationId xmlns:a16="http://schemas.microsoft.com/office/drawing/2014/main" id="{70729E92-2D75-4293-B4E1-2EBAEE31C1A7}"/>
              </a:ext>
            </a:extLst>
          </p:cNvPr>
          <p:cNvSpPr/>
          <p:nvPr/>
        </p:nvSpPr>
        <p:spPr>
          <a:xfrm>
            <a:off x="765110" y="834917"/>
            <a:ext cx="755779" cy="59138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15F87D40-059C-4B00-938F-C27A0706F4A0}"/>
              </a:ext>
            </a:extLst>
          </p:cNvPr>
          <p:cNvPicPr>
            <a:picLocks noChangeAspect="1"/>
          </p:cNvPicPr>
          <p:nvPr/>
        </p:nvPicPr>
        <p:blipFill>
          <a:blip r:embed="rId7"/>
          <a:stretch>
            <a:fillRect/>
          </a:stretch>
        </p:blipFill>
        <p:spPr>
          <a:xfrm>
            <a:off x="920813" y="834917"/>
            <a:ext cx="600075" cy="5660269"/>
          </a:xfrm>
          <a:prstGeom prst="rect">
            <a:avLst/>
          </a:prstGeom>
        </p:spPr>
      </p:pic>
      <p:sp>
        <p:nvSpPr>
          <p:cNvPr id="10" name="正方形/長方形 9">
            <a:extLst>
              <a:ext uri="{FF2B5EF4-FFF2-40B4-BE49-F238E27FC236}">
                <a16:creationId xmlns:a16="http://schemas.microsoft.com/office/drawing/2014/main" id="{EF674323-49DA-46BE-8AFB-5D6ACB6693EC}"/>
              </a:ext>
            </a:extLst>
          </p:cNvPr>
          <p:cNvSpPr/>
          <p:nvPr/>
        </p:nvSpPr>
        <p:spPr>
          <a:xfrm rot="5400000">
            <a:off x="6493040" y="1050828"/>
            <a:ext cx="487625" cy="104319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196289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角丸四角形 8"/>
          <p:cNvSpPr/>
          <p:nvPr/>
        </p:nvSpPr>
        <p:spPr bwMode="auto">
          <a:xfrm>
            <a:off x="205740" y="4503864"/>
            <a:ext cx="11582399" cy="1820009"/>
          </a:xfrm>
          <a:prstGeom prst="roundRect">
            <a:avLst>
              <a:gd name="adj" fmla="val 11013"/>
            </a:avLst>
          </a:prstGeom>
          <a:solidFill>
            <a:srgbClr val="CCFFCC"/>
          </a:solidFill>
          <a:ln>
            <a:solidFill>
              <a:srgbClr val="00B05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noProof="1">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Summary</a:t>
            </a:r>
            <a:endParaRPr lang="en-US" altLang="ja-JP"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endParaRPr>
          </a:p>
          <a:p>
            <a:pPr marL="285750" indent="-285750">
              <a:buFont typeface="Arial" panose="020B0604020202020204" pitchFamily="34" charset="0"/>
              <a:buChar char="•"/>
            </a:pPr>
            <a:r>
              <a:rPr lang="ja-JP" altLang="en-US" noProof="1">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Advanced technologies such as cloud, big data, virtualization, AI, IoT, blockchain, and ・・・ are transmitted as OSS.</a:t>
            </a:r>
            <a:endParaRPr lang="en-US" altLang="ja-JP"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endParaRPr>
          </a:p>
          <a:p>
            <a:pPr marL="285750" indent="-285750">
              <a:buFont typeface="Arial" panose="020B0604020202020204" pitchFamily="34" charset="0"/>
              <a:buChar char="•"/>
            </a:pPr>
            <a:r>
              <a:rPr lang="ja-JP" altLang="en-US" noProof="1">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As the number of OSS is increasing year by year and the categories are segmented, it is expected that there will continue to be more OSS in a wide variety of OSS, and more OSS options are being adopted.</a:t>
            </a:r>
            <a:br>
              <a:rPr lang="en-US" altLang="ja-JP">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br>
            <a:r>
              <a:rPr lang="en-US" altLang="ja-JP">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						 </a:t>
            </a:r>
            <a:r>
              <a:rPr lang="ja-JP" altLang="en-US" noProof="1">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rPr>
              <a:t>(- &gt; OSS selection is becoming difficult)</a:t>
            </a:r>
            <a:endParaRPr lang="ja-JP" altLang="en-US" dirty="0">
              <a:solidFill>
                <a:schemeClr val="tx1">
                  <a:lumMod val="75000"/>
                  <a:lumOff val="25000"/>
                </a:schemeClr>
              </a:solidFill>
              <a:latin typeface="BIZ UDPゴシック" panose="020B0400000000000000" pitchFamily="50" charset="-128"/>
              <a:ea typeface="BIZ UDPゴシック" panose="020B0400000000000000" pitchFamily="50" charset="-128"/>
              <a:cs typeface="メイリオ" panose="020B0604030504040204" pitchFamily="50" charset="-128"/>
            </a:endParaRPr>
          </a:p>
        </p:txBody>
      </p:sp>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47</a:t>
            </a:fld>
            <a:endParaRPr lang="en-US" altLang="ja-JP"/>
          </a:p>
        </p:txBody>
      </p:sp>
      <p:sp>
        <p:nvSpPr>
          <p:cNvPr id="5" name="タイトル 4"/>
          <p:cNvSpPr>
            <a:spLocks noGrp="1"/>
          </p:cNvSpPr>
          <p:nvPr>
            <p:ph type="title"/>
          </p:nvPr>
        </p:nvSpPr>
        <p:spPr/>
        <p:txBody>
          <a:bodyPr/>
          <a:lstStyle/>
          <a:p>
            <a:r>
              <a:rPr lang="ja-JP" altLang="en-US" noProof="1"/>
              <a:t>Bird's eye view "Number of OSS" and "Number of categories" over time</a:t>
            </a:r>
            <a:endParaRPr kumimoji="1" lang="ja-JP" altLang="en-US" dirty="0"/>
          </a:p>
        </p:txBody>
      </p:sp>
      <p:graphicFrame>
        <p:nvGraphicFramePr>
          <p:cNvPr id="6" name="グラフ 5">
            <a:extLst>
              <a:ext uri="{FF2B5EF4-FFF2-40B4-BE49-F238E27FC236}">
                <a16:creationId xmlns:a16="http://schemas.microsoft.com/office/drawing/2014/main" id="{5B528F1A-F508-4CFF-8B52-CFE0E185DD0F}"/>
              </a:ext>
            </a:extLst>
          </p:cNvPr>
          <p:cNvGraphicFramePr/>
          <p:nvPr>
            <p:extLst>
              <p:ext uri="{D42A27DB-BD31-4B8C-83A1-F6EECF244321}">
                <p14:modId xmlns:p14="http://schemas.microsoft.com/office/powerpoint/2010/main" val="2200088215"/>
              </p:ext>
            </p:extLst>
          </p:nvPr>
        </p:nvGraphicFramePr>
        <p:xfrm>
          <a:off x="273054" y="829630"/>
          <a:ext cx="5599607" cy="337822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グラフ 9">
            <a:extLst>
              <a:ext uri="{FF2B5EF4-FFF2-40B4-BE49-F238E27FC236}">
                <a16:creationId xmlns:a16="http://schemas.microsoft.com/office/drawing/2014/main" id="{DF1F9707-C259-49C2-AC45-8CE23ED74056}"/>
              </a:ext>
            </a:extLst>
          </p:cNvPr>
          <p:cNvGraphicFramePr/>
          <p:nvPr>
            <p:extLst>
              <p:ext uri="{D42A27DB-BD31-4B8C-83A1-F6EECF244321}">
                <p14:modId xmlns:p14="http://schemas.microsoft.com/office/powerpoint/2010/main" val="2509361864"/>
              </p:ext>
            </p:extLst>
          </p:nvPr>
        </p:nvGraphicFramePr>
        <p:xfrm>
          <a:off x="5883678" y="829630"/>
          <a:ext cx="5814506" cy="365471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409591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3927C2A8-6A97-4042-8405-0115A01BB091}"/>
              </a:ext>
            </a:extLst>
          </p:cNvPr>
          <p:cNvSpPr>
            <a:spLocks noGrp="1"/>
          </p:cNvSpPr>
          <p:nvPr>
            <p:ph idx="1"/>
          </p:nvPr>
        </p:nvSpPr>
        <p:spPr>
          <a:xfrm>
            <a:off x="391584" y="850609"/>
            <a:ext cx="11561232" cy="5038725"/>
          </a:xfrm>
        </p:spPr>
        <p:txBody>
          <a:bodyPr/>
          <a:lstStyle/>
          <a:p>
            <a:r>
              <a:t>program language</a:t>
            </a:r>
            <a:br>
              <a:rPr lang="en-US" altLang="ja-JP"/>
            </a:br>
            <a:endParaRPr kumimoji="1" lang="en-US" altLang="ja-JP" dirty="0"/>
          </a:p>
          <a:p>
            <a:endParaRPr lang="en-US" altLang="ja-JP" dirty="0"/>
          </a:p>
          <a:p>
            <a:r>
              <a:rPr lang="en-US" altLang="ja-JP" noProof="1"/>
              <a:t>packages included in Minimal install</a:t>
            </a:r>
            <a:br>
              <a:rPr lang="en-US" altLang="ja-JP"/>
            </a:br>
            <a:br>
              <a:rPr kumimoji="1" lang="en-US" altLang="ja-JP"/>
            </a:br>
            <a:endParaRPr kumimoji="1" lang="en-US" altLang="ja-JP" dirty="0"/>
          </a:p>
          <a:p>
            <a:r>
              <a:rPr kumimoji="1" lang="ja-JP" altLang="en-US" noProof="1"/>
              <a:t>OSS with small granularity, dependent packages</a:t>
            </a:r>
            <a:br>
              <a:rPr lang="en-US" altLang="ja-JP"/>
            </a:br>
            <a:br>
              <a:rPr lang="en-US" altLang="ja-JP"/>
            </a:br>
            <a:endParaRPr lang="en-US" altLang="ja-JP" dirty="0"/>
          </a:p>
          <a:p>
            <a:r>
              <a:rPr kumimoji="1" lang="ja-JP" altLang="en-US" noProof="1"/>
              <a:t>OSS provided for a fee</a:t>
            </a:r>
            <a:br>
              <a:rPr kumimoji="1" lang="en-US" altLang="ja-JP"/>
            </a:br>
            <a:endParaRPr kumimoji="1" lang="en-US" altLang="ja-JP" dirty="0"/>
          </a:p>
          <a:p>
            <a:endParaRPr lang="en-US" altLang="ja-JP" dirty="0"/>
          </a:p>
          <a:p>
            <a:r>
              <a:rPr kumimoji="1" lang="ja-JP" altLang="en-US" noProof="1"/>
              <a:t>OSS (software) changed to proprietary license</a:t>
            </a:r>
            <a:br>
              <a:rPr kumimoji="1" lang="en-US" altLang="ja-JP"/>
            </a:br>
            <a:endParaRPr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B3485971-4E77-446A-B864-BD772C9124E9}"/>
              </a:ext>
            </a:extLst>
          </p:cNvPr>
          <p:cNvSpPr>
            <a:spLocks noGrp="1"/>
          </p:cNvSpPr>
          <p:nvPr>
            <p:ph type="sldNum" sz="quarter" idx="12"/>
          </p:nvPr>
        </p:nvSpPr>
        <p:spPr/>
        <p:txBody>
          <a:bodyPr/>
          <a:lstStyle/>
          <a:p>
            <a:pPr>
              <a:defRPr/>
            </a:pPr>
            <a:fld id="{2E2CC637-50F8-41E5-AD2A-672FDF5D54F5}" type="slidenum">
              <a:rPr lang="en-US" altLang="ja-JP" smtClean="0"/>
              <a:pPr>
                <a:defRPr/>
              </a:pPr>
              <a:t>48</a:t>
            </a:fld>
            <a:endParaRPr lang="en-US" altLang="ja-JP"/>
          </a:p>
        </p:txBody>
      </p:sp>
      <p:sp>
        <p:nvSpPr>
          <p:cNvPr id="5" name="タイトル 4">
            <a:extLst>
              <a:ext uri="{FF2B5EF4-FFF2-40B4-BE49-F238E27FC236}">
                <a16:creationId xmlns:a16="http://schemas.microsoft.com/office/drawing/2014/main" id="{A255BDB6-6E57-4DE6-934A-CB51155B4C4F}"/>
              </a:ext>
            </a:extLst>
          </p:cNvPr>
          <p:cNvSpPr>
            <a:spLocks noGrp="1"/>
          </p:cNvSpPr>
          <p:nvPr>
            <p:ph type="title"/>
          </p:nvPr>
        </p:nvSpPr>
        <p:spPr/>
        <p:txBody>
          <a:bodyPr/>
          <a:lstStyle/>
          <a:p>
            <a:r>
              <a:rPr lang="en-US" altLang="ja-JP" noProof="1"/>
              <a:t>(small story) OSS discussing publication</a:t>
            </a:r>
          </a:p>
        </p:txBody>
      </p:sp>
      <p:sp>
        <p:nvSpPr>
          <p:cNvPr id="7" name="コンテンツ プレースホルダー 1">
            <a:extLst>
              <a:ext uri="{FF2B5EF4-FFF2-40B4-BE49-F238E27FC236}">
                <a16:creationId xmlns:a16="http://schemas.microsoft.com/office/drawing/2014/main" id="{D8C3EF6B-6577-4D59-81CF-490EE60D4732}"/>
              </a:ext>
            </a:extLst>
          </p:cNvPr>
          <p:cNvSpPr txBox="1">
            <a:spLocks/>
          </p:cNvSpPr>
          <p:nvPr/>
        </p:nvSpPr>
        <p:spPr bwMode="auto">
          <a:xfrm>
            <a:off x="630768" y="909637"/>
            <a:ext cx="11561232" cy="503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52425" indent="-352425" algn="l" rtl="0" eaLnBrk="0" fontAlgn="base" hangingPunct="0">
              <a:spcBef>
                <a:spcPct val="20000"/>
              </a:spcBef>
              <a:spcAft>
                <a:spcPct val="0"/>
              </a:spcAft>
              <a:buClr>
                <a:schemeClr val="accent2"/>
              </a:buClr>
              <a:buFont typeface="Wingdings" panose="05000000000000000000" pitchFamily="2" charset="2"/>
              <a:buChar char="o"/>
              <a:defRPr kumimoji="1" sz="16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1038" indent="-327422" algn="l" rtl="0" eaLnBrk="0" fontAlgn="base" hangingPunct="0">
              <a:spcBef>
                <a:spcPct val="20000"/>
              </a:spcBef>
              <a:spcAft>
                <a:spcPct val="0"/>
              </a:spcAft>
              <a:buClr>
                <a:schemeClr val="accent2"/>
              </a:buClr>
              <a:buFont typeface="Wingdings" panose="05000000000000000000" pitchFamily="2" charset="2"/>
              <a:buChar char="n"/>
              <a:defRPr kumimoji="1" sz="128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978694" indent="-296466" algn="l" rtl="0" eaLnBrk="0" fontAlgn="base" hangingPunct="0">
              <a:spcBef>
                <a:spcPct val="20000"/>
              </a:spcBef>
              <a:spcAft>
                <a:spcPct val="0"/>
              </a:spcAft>
              <a:buClr>
                <a:schemeClr val="accent2"/>
              </a:buClr>
              <a:buFont typeface="Wingdings" panose="05000000000000000000" pitchFamily="2" charset="2"/>
              <a:buChar char="l"/>
              <a:defRPr kumimoji="1" sz="112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70397" indent="-290513" algn="l" rtl="0" eaLnBrk="0" fontAlgn="base" hangingPunct="0">
              <a:spcBef>
                <a:spcPct val="20000"/>
              </a:spcBef>
              <a:spcAft>
                <a:spcPct val="0"/>
              </a:spcAft>
              <a:buClr>
                <a:schemeClr val="accent2"/>
              </a:buClr>
              <a:buFont typeface="Wingdings" panose="05000000000000000000" pitchFamily="2" charset="2"/>
              <a:buChar char="n"/>
              <a:defRPr kumimoji="1"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70435" indent="-298847" algn="l" rtl="0" eaLnBrk="0" fontAlgn="base" hangingPunct="0">
              <a:spcBef>
                <a:spcPct val="25000"/>
              </a:spcBef>
              <a:spcAft>
                <a:spcPct val="0"/>
              </a:spcAft>
              <a:buClr>
                <a:schemeClr val="accent2"/>
              </a:buClr>
              <a:buFont typeface="Wingdings" panose="05000000000000000000" pitchFamily="2" charset="2"/>
              <a:buChar char="§"/>
              <a:defRPr kumimoji="1"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913335" indent="-298847" algn="l" rtl="0" eaLnBrk="1" fontAlgn="base" hangingPunct="1">
              <a:spcBef>
                <a:spcPct val="25000"/>
              </a:spcBef>
              <a:spcAft>
                <a:spcPct val="0"/>
              </a:spcAft>
              <a:buClr>
                <a:schemeClr val="accent2"/>
              </a:buClr>
              <a:buFont typeface="Wingdings" pitchFamily="2" charset="2"/>
              <a:buChar char="§"/>
              <a:defRPr kumimoji="1" sz="1200">
                <a:solidFill>
                  <a:schemeClr val="tx1"/>
                </a:solidFill>
                <a:latin typeface="+mn-lt"/>
                <a:ea typeface="+mn-ea"/>
              </a:defRPr>
            </a:lvl6pPr>
            <a:lvl7pPr marL="2256235" indent="-298847" algn="l" rtl="0" eaLnBrk="1" fontAlgn="base" hangingPunct="1">
              <a:spcBef>
                <a:spcPct val="25000"/>
              </a:spcBef>
              <a:spcAft>
                <a:spcPct val="0"/>
              </a:spcAft>
              <a:buClr>
                <a:schemeClr val="accent2"/>
              </a:buClr>
              <a:buFont typeface="Wingdings" pitchFamily="2" charset="2"/>
              <a:buChar char="§"/>
              <a:defRPr kumimoji="1" sz="1200">
                <a:solidFill>
                  <a:schemeClr val="tx1"/>
                </a:solidFill>
                <a:latin typeface="+mn-lt"/>
                <a:ea typeface="+mn-ea"/>
              </a:defRPr>
            </a:lvl7pPr>
            <a:lvl8pPr marL="2599135" indent="-298847" algn="l" rtl="0" eaLnBrk="1" fontAlgn="base" hangingPunct="1">
              <a:spcBef>
                <a:spcPct val="25000"/>
              </a:spcBef>
              <a:spcAft>
                <a:spcPct val="0"/>
              </a:spcAft>
              <a:buClr>
                <a:schemeClr val="accent2"/>
              </a:buClr>
              <a:buFont typeface="Wingdings" pitchFamily="2" charset="2"/>
              <a:buChar char="§"/>
              <a:defRPr kumimoji="1" sz="1200">
                <a:solidFill>
                  <a:schemeClr val="tx1"/>
                </a:solidFill>
                <a:latin typeface="+mn-lt"/>
                <a:ea typeface="+mn-ea"/>
              </a:defRPr>
            </a:lvl8pPr>
            <a:lvl9pPr marL="2942035" indent="-298847" algn="l" rtl="0" eaLnBrk="1" fontAlgn="base" hangingPunct="1">
              <a:spcBef>
                <a:spcPct val="25000"/>
              </a:spcBef>
              <a:spcAft>
                <a:spcPct val="0"/>
              </a:spcAft>
              <a:buClr>
                <a:schemeClr val="accent2"/>
              </a:buClr>
              <a:buFont typeface="Wingdings" pitchFamily="2" charset="2"/>
              <a:buChar char="§"/>
              <a:defRPr kumimoji="1" sz="1200">
                <a:solidFill>
                  <a:schemeClr val="tx1"/>
                </a:solidFill>
                <a:latin typeface="+mn-lt"/>
                <a:ea typeface="+mn-ea"/>
              </a:defRPr>
            </a:lvl9pPr>
          </a:lstStyle>
          <a:p>
            <a:pPr marL="0" indent="0">
              <a:buNone/>
            </a:pPr>
            <a:br>
              <a:rPr lang="en-US" altLang="ja-JP" kern="0"/>
            </a:br>
            <a:r>
              <a:t>-&gt;Publication</a:t>
            </a:r>
            <a:endParaRPr lang="en-US" altLang="ja-JP" kern="0" dirty="0"/>
          </a:p>
          <a:p>
            <a:endParaRPr lang="en-US" altLang="ja-JP" kern="0" dirty="0"/>
          </a:p>
          <a:p>
            <a:pPr marL="0" indent="0">
              <a:buNone/>
            </a:pPr>
            <a:br>
              <a:rPr lang="en-US" altLang="ja-JP" kern="0"/>
            </a:br>
            <a:r>
              <a:t>-&gt;Not Published</a:t>
            </a:r>
            <a:endParaRPr lang="en-US" altLang="ja-JP" kern="0" dirty="0"/>
          </a:p>
          <a:p>
            <a:pPr marL="0" indent="0">
              <a:buNone/>
            </a:pPr>
            <a:br>
              <a:rPr lang="en-US" altLang="ja-JP" kern="0"/>
            </a:br>
            <a:endParaRPr lang="en-US" altLang="ja-JP" kern="0" dirty="0"/>
          </a:p>
          <a:p>
            <a:pPr marL="0" indent="0">
              <a:buNone/>
            </a:pPr>
            <a:r>
              <a:t>-&gt;Not Published</a:t>
            </a:r>
            <a:br>
              <a:rPr lang="en-US" altLang="ja-JP" kern="0"/>
            </a:br>
            <a:endParaRPr lang="en-US" altLang="ja-JP" kern="0" dirty="0"/>
          </a:p>
          <a:p>
            <a:pPr marL="0" indent="0">
              <a:buNone/>
            </a:pPr>
            <a:endParaRPr lang="en-US" altLang="ja-JP" kern="0" dirty="0"/>
          </a:p>
          <a:p>
            <a:pPr marL="0" indent="0">
              <a:buNone/>
            </a:pPr>
            <a:r>
              <a:rPr lang="ja-JP" altLang="en-US" kern="0" noProof="1"/>
              <a:t>-&gt;Not Published</a:t>
            </a:r>
            <a:endParaRPr lang="en-US" altLang="ja-JP" kern="0" dirty="0"/>
          </a:p>
          <a:p>
            <a:endParaRPr lang="en-US" altLang="ja-JP" kern="0" dirty="0"/>
          </a:p>
          <a:p>
            <a:pPr marL="0" indent="0">
              <a:buNone/>
            </a:pPr>
            <a:br>
              <a:rPr lang="en-US" altLang="ja-JP" kern="0"/>
            </a:br>
            <a:r>
              <a:t>-&gt;Not Published</a:t>
            </a:r>
            <a:endParaRPr lang="en-US" altLang="ja-JP" kern="0" dirty="0"/>
          </a:p>
          <a:p>
            <a:endParaRPr lang="ja-JP" altLang="en-US" kern="0" dirty="0"/>
          </a:p>
        </p:txBody>
      </p:sp>
    </p:spTree>
    <p:extLst>
      <p:ext uri="{BB962C8B-B14F-4D97-AF65-F5344CB8AC3E}">
        <p14:creationId xmlns:p14="http://schemas.microsoft.com/office/powerpoint/2010/main" val="2852195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fade">
                                      <p:cBhvr>
                                        <p:cTn id="22" dur="500"/>
                                        <p:tgtEl>
                                          <p:spTgt spid="7">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animEffect transition="in" filter="fade">
                                      <p:cBhvr>
                                        <p:cTn id="27"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49</a:t>
            </a:fld>
            <a:endParaRPr lang="en-US" altLang="ja-JP"/>
          </a:p>
        </p:txBody>
      </p:sp>
      <p:sp>
        <p:nvSpPr>
          <p:cNvPr id="9" name="テキスト ボックス 8"/>
          <p:cNvSpPr txBox="1"/>
          <p:nvPr/>
        </p:nvSpPr>
        <p:spPr>
          <a:xfrm>
            <a:off x="2495695" y="2296394"/>
            <a:ext cx="7273636" cy="584775"/>
          </a:xfrm>
          <a:prstGeom prst="rect">
            <a:avLst/>
          </a:prstGeom>
          <a:noFill/>
        </p:spPr>
        <p:txBody>
          <a:bodyPr wrap="square" rtlCol="0">
            <a:spAutoFit/>
          </a:bodyPr>
          <a:lstStyle/>
          <a:p>
            <a:r>
              <a:rPr lang="en-US" altLang="ja-JP" sz="2560" noProof="1">
                <a:latin typeface="メイリオ" panose="020B0604030504040204" pitchFamily="50" charset="-128"/>
                <a:ea typeface="メイリオ" panose="020B0604030504040204" pitchFamily="50" charset="-128"/>
                <a:cs typeface="メイリオ" panose="020B0604030504040204" pitchFamily="50" charset="-128"/>
              </a:rPr>
              <a:t>3. How to find and research OSS</a:t>
            </a:r>
          </a:p>
        </p:txBody>
      </p:sp>
      <p:sp>
        <p:nvSpPr>
          <p:cNvPr id="2" name="テキスト ボックス 1"/>
          <p:cNvSpPr txBox="1"/>
          <p:nvPr/>
        </p:nvSpPr>
        <p:spPr>
          <a:xfrm>
            <a:off x="672783" y="3719646"/>
            <a:ext cx="10919460" cy="1200329"/>
          </a:xfrm>
          <a:prstGeom prst="rect">
            <a:avLst/>
          </a:prstGeom>
          <a:solidFill>
            <a:srgbClr val="203315">
              <a:lumMod val="10000"/>
              <a:lumOff val="90000"/>
            </a:srgbClr>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ja-JP"/>
            </a:defPPr>
            <a:lvl1pPr marR="0" lvl="0" indent="0" algn="ctr" fontAlgn="auto">
              <a:lnSpc>
                <a:spcPct val="100000"/>
              </a:lnSpc>
              <a:spcBef>
                <a:spcPts val="0"/>
              </a:spcBef>
              <a:spcAft>
                <a:spcPts val="0"/>
              </a:spcAft>
              <a:buClrTx/>
              <a:buSzTx/>
              <a:buFontTx/>
              <a:buNone/>
              <a:tabLst/>
              <a:defRPr kumimoji="0" b="1" i="0" u="none" strike="noStrike" kern="0" cap="none" spc="0" normalizeH="0" baseline="0">
                <a:ln>
                  <a:noFill/>
                </a:ln>
                <a:solidFill>
                  <a:srgbClr val="000000"/>
                </a:solidFill>
                <a:effectLst/>
                <a:uLnTx/>
                <a:uFillTx/>
                <a:latin typeface="メイリオ"/>
                <a:ea typeface="メイリオ"/>
              </a:defRPr>
            </a:lvl1pPr>
          </a:lstStyle>
          <a:p>
            <a:pPr algn="l"/>
            <a:r>
              <a:rPr lang="ja-JP" altLang="en-US" b="0" noProof="1"/>
              <a:t>Introduce sources (sites) to help you find the OSS you want to use or get information about OSS.</a:t>
            </a:r>
            <a:endParaRPr lang="en-US" altLang="ja-JP" b="0" dirty="0"/>
          </a:p>
          <a:p>
            <a:pPr algn="l"/>
            <a:r>
              <a:rPr lang="ja-JP" altLang="en-US" b="0" noProof="1"/>
              <a:t>Some of these sites are used as references when selecting OSS for inclusion in the OSS Bird's Eye View.</a:t>
            </a:r>
          </a:p>
        </p:txBody>
      </p:sp>
    </p:spTree>
    <p:extLst>
      <p:ext uri="{BB962C8B-B14F-4D97-AF65-F5344CB8AC3E}">
        <p14:creationId xmlns:p14="http://schemas.microsoft.com/office/powerpoint/2010/main" val="2235580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5</a:t>
            </a:fld>
            <a:endParaRPr lang="en-US" altLang="ja-JP"/>
          </a:p>
        </p:txBody>
      </p:sp>
      <p:sp>
        <p:nvSpPr>
          <p:cNvPr id="5" name="タイトル 4"/>
          <p:cNvSpPr>
            <a:spLocks noGrp="1"/>
          </p:cNvSpPr>
          <p:nvPr>
            <p:ph type="title"/>
          </p:nvPr>
        </p:nvSpPr>
        <p:spPr/>
        <p:txBody>
          <a:bodyPr/>
          <a:lstStyle/>
          <a:p>
            <a:r>
              <a:rPr kumimoji="1" lang="ja-JP" altLang="en-US" noProof="1"/>
              <a:t>Bird's-eye view WG</a:t>
            </a:r>
            <a:endParaRPr kumimoji="1" lang="ja-JP" altLang="en-US" dirty="0"/>
          </a:p>
        </p:txBody>
      </p:sp>
      <p:pic>
        <p:nvPicPr>
          <p:cNvPr id="3" name="図 2">
            <a:extLst>
              <a:ext uri="{FF2B5EF4-FFF2-40B4-BE49-F238E27FC236}">
                <a16:creationId xmlns:a16="http://schemas.microsoft.com/office/drawing/2014/main" id="{03D2D2B8-53A4-4A9D-9F60-82893F04F86C}"/>
              </a:ext>
            </a:extLst>
          </p:cNvPr>
          <p:cNvPicPr>
            <a:picLocks noChangeAspect="1"/>
          </p:cNvPicPr>
          <p:nvPr/>
        </p:nvPicPr>
        <p:blipFill>
          <a:blip r:embed="rId2"/>
          <a:stretch>
            <a:fillRect/>
          </a:stretch>
        </p:blipFill>
        <p:spPr>
          <a:xfrm>
            <a:off x="1190625" y="1131756"/>
            <a:ext cx="9810750" cy="4981575"/>
          </a:xfrm>
          <a:prstGeom prst="rect">
            <a:avLst/>
          </a:prstGeom>
        </p:spPr>
      </p:pic>
      <p:sp>
        <p:nvSpPr>
          <p:cNvPr id="7" name="正方形/長方形 6"/>
          <p:cNvSpPr/>
          <p:nvPr/>
        </p:nvSpPr>
        <p:spPr>
          <a:xfrm>
            <a:off x="2078387" y="4799514"/>
            <a:ext cx="1393824" cy="1044728"/>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a:p>
        </p:txBody>
      </p:sp>
    </p:spTree>
    <p:extLst>
      <p:ext uri="{BB962C8B-B14F-4D97-AF65-F5344CB8AC3E}">
        <p14:creationId xmlns:p14="http://schemas.microsoft.com/office/powerpoint/2010/main" val="6710875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DF2933DC-E155-4120-B56C-81E15E82656B}"/>
              </a:ext>
            </a:extLst>
          </p:cNvPr>
          <p:cNvSpPr>
            <a:spLocks noGrp="1"/>
          </p:cNvSpPr>
          <p:nvPr>
            <p:ph idx="1"/>
          </p:nvPr>
        </p:nvSpPr>
        <p:spPr/>
        <p:txBody>
          <a:bodyPr/>
          <a:lstStyle/>
          <a:p>
            <a:pPr algn="l"/>
            <a:r>
              <a:rPr lang="ja-JP" altLang="en-US" sz="1920" b="1" i="0" noProof="1">
                <a:solidFill>
                  <a:srgbClr val="333333"/>
                </a:solidFill>
                <a:effectLst/>
                <a:latin typeface="-apple-system"/>
              </a:rPr>
              <a:t>judgment material</a:t>
            </a:r>
          </a:p>
          <a:p>
            <a:pPr algn="l">
              <a:buFont typeface="Arial" panose="020B0604020202020204" pitchFamily="34" charset="0"/>
              <a:buChar char="•"/>
            </a:pPr>
            <a:r>
              <a:rPr lang="en-US" altLang="ja-JP" sz="1920" b="0" i="0" noProof="1">
                <a:solidFill>
                  <a:srgbClr val="333333"/>
                </a:solidFill>
                <a:effectLst/>
                <a:latin typeface="inherit"/>
              </a:rPr>
              <a:t>Github "star" number, "Fork" number</a:t>
            </a:r>
            <a:endParaRPr lang="en-US" altLang="ja-JP" sz="1920" b="0" i="0" dirty="0">
              <a:solidFill>
                <a:srgbClr val="333333"/>
              </a:solidFill>
              <a:effectLst/>
              <a:latin typeface="inherit"/>
            </a:endParaRPr>
          </a:p>
          <a:p>
            <a:pPr algn="l">
              <a:buFont typeface="Arial" panose="020B0604020202020204" pitchFamily="34" charset="0"/>
              <a:buChar char="•"/>
            </a:pPr>
            <a:r>
              <a:rPr lang="en-US" altLang="ja-JP" sz="1920" b="0" i="0" noProof="1">
                <a:solidFill>
                  <a:srgbClr val="333333"/>
                </a:solidFill>
                <a:effectLst/>
                <a:latin typeface="inherit"/>
              </a:rPr>
              <a:t>OpenHub "I Use This!" number, "Activity"</a:t>
            </a:r>
            <a:endParaRPr lang="en-US" altLang="ja-JP" sz="1920" b="0" i="0" dirty="0">
              <a:solidFill>
                <a:srgbClr val="333333"/>
              </a:solidFill>
              <a:effectLst/>
              <a:latin typeface="inherit"/>
            </a:endParaRPr>
          </a:p>
          <a:p>
            <a:pPr algn="l">
              <a:buFont typeface="Arial" panose="020B0604020202020204" pitchFamily="34" charset="0"/>
              <a:buChar char="•"/>
            </a:pPr>
            <a:r>
              <a:rPr lang="en-US" altLang="ja-JP" sz="1920" b="0" i="0" noProof="1">
                <a:solidFill>
                  <a:srgbClr val="333333"/>
                </a:solidFill>
                <a:effectLst/>
                <a:latin typeface="inherit"/>
              </a:rPr>
              <a:t>Qita Article Posts</a:t>
            </a:r>
            <a:endParaRPr lang="en-US" altLang="ja-JP" sz="1920" dirty="0">
              <a:solidFill>
                <a:srgbClr val="333333"/>
              </a:solidFill>
              <a:latin typeface="inherit"/>
            </a:endParaRPr>
          </a:p>
          <a:p>
            <a:pPr marL="353616" lvl="1" indent="0">
              <a:buNone/>
            </a:pPr>
            <a:r>
              <a:rPr lang="ja-JP" altLang="en-US" sz="1440" b="0" i="0" noProof="1">
                <a:solidFill>
                  <a:srgbClr val="333333"/>
                </a:solidFill>
                <a:effectLst/>
                <a:latin typeface="-apple-system"/>
              </a:rPr>
              <a:t>Use these sources as a whole, rather than an absolute basis, to determine whether or not to publish.</a:t>
            </a:r>
            <a:br>
              <a:rPr lang="ja-JP" altLang="en-US" sz="1440" b="0" i="0">
                <a:solidFill>
                  <a:srgbClr val="333333"/>
                </a:solidFill>
                <a:effectLst/>
                <a:latin typeface="-apple-system"/>
              </a:rPr>
            </a:br>
            <a:r>
              <a:rPr lang="ja-JP" altLang="en-US" sz="1440" b="0" i="0" noProof="1">
                <a:solidFill>
                  <a:srgbClr val="333333"/>
                </a:solidFill>
                <a:effectLst/>
                <a:latin typeface="-apple-system"/>
              </a:rPr>
              <a:t>There is a slant in the number of entries for each category, so there is no threshold for the number of entries across categories.</a:t>
            </a:r>
            <a:endParaRPr lang="en-US" altLang="ja-JP" sz="1440" b="0" i="0" dirty="0">
              <a:solidFill>
                <a:srgbClr val="333333"/>
              </a:solidFill>
              <a:effectLst/>
              <a:latin typeface="-apple-system"/>
            </a:endParaRPr>
          </a:p>
          <a:p>
            <a:pPr marL="353616" lvl="1" indent="0">
              <a:buNone/>
            </a:pPr>
            <a:r>
              <a:rPr lang="en-US" altLang="ja-JP" sz="1440" b="0" i="0">
                <a:solidFill>
                  <a:srgbClr val="333333"/>
                </a:solidFill>
                <a:effectLst/>
                <a:latin typeface="inherit"/>
              </a:rPr>
              <a:t>	</a:t>
            </a:r>
          </a:p>
          <a:p>
            <a:pPr algn="l"/>
            <a:r>
              <a:rPr lang="ja-JP" altLang="en-US" sz="1920" b="1" i="0" noProof="1">
                <a:solidFill>
                  <a:srgbClr val="333333"/>
                </a:solidFill>
                <a:effectLst/>
                <a:latin typeface="-apple-system"/>
              </a:rPr>
              <a:t>Other Possible Judgment Criteria</a:t>
            </a:r>
          </a:p>
          <a:p>
            <a:pPr algn="l">
              <a:buFont typeface="Arial" panose="020B0604020202020204" pitchFamily="34" charset="0"/>
              <a:buChar char="•"/>
            </a:pPr>
            <a:r>
              <a:rPr lang="en-US" altLang="ja-JP" sz="1920" b="0" i="0" noProof="1">
                <a:solidFill>
                  <a:srgbClr val="333333"/>
                </a:solidFill>
                <a:effectLst/>
                <a:latin typeface="inherit"/>
              </a:rPr>
              <a:t>Google Trends</a:t>
            </a:r>
          </a:p>
          <a:p>
            <a:pPr algn="l">
              <a:buFont typeface="Arial" panose="020B0604020202020204" pitchFamily="34" charset="0"/>
              <a:buChar char="•"/>
            </a:pPr>
            <a:r>
              <a:rPr lang="en-US" altLang="ja-JP" sz="1920" b="0" i="0" noProof="1">
                <a:solidFill>
                  <a:srgbClr val="333333"/>
                </a:solidFill>
                <a:effectLst/>
                <a:latin typeface="inherit"/>
              </a:rPr>
              <a:t>Has not had EoL or released in the last two years?</a:t>
            </a:r>
          </a:p>
          <a:p>
            <a:pPr algn="l">
              <a:buFont typeface="Arial" panose="020B0604020202020204" pitchFamily="34" charset="0"/>
              <a:buChar char="•"/>
            </a:pPr>
            <a:r>
              <a:rPr lang="ja-JP" altLang="en-US" sz="1920" b="0" i="0" noProof="1">
                <a:solidFill>
                  <a:srgbClr val="333333"/>
                </a:solidFill>
                <a:effectLst/>
                <a:latin typeface="inherit"/>
              </a:rPr>
              <a:t>Opinions from experts such as the Security Technology Society and the former Big Data Committee</a:t>
            </a:r>
            <a:endParaRPr lang="en-US" altLang="ja-JP" sz="1920" b="0" i="0" dirty="0">
              <a:solidFill>
                <a:srgbClr val="333333"/>
              </a:solidFill>
              <a:effectLst/>
              <a:latin typeface="inherit"/>
            </a:endParaRPr>
          </a:p>
          <a:p>
            <a:endParaRPr kumimoji="1" lang="ja-JP" altLang="en-US" sz="1920" dirty="0"/>
          </a:p>
        </p:txBody>
      </p:sp>
      <p:sp>
        <p:nvSpPr>
          <p:cNvPr id="4" name="スライド番号プレースホルダー 3">
            <a:extLst>
              <a:ext uri="{FF2B5EF4-FFF2-40B4-BE49-F238E27FC236}">
                <a16:creationId xmlns:a16="http://schemas.microsoft.com/office/drawing/2014/main" id="{3F8D5CB7-45D5-4797-97B3-CA1C53756CC9}"/>
              </a:ext>
            </a:extLst>
          </p:cNvPr>
          <p:cNvSpPr>
            <a:spLocks noGrp="1"/>
          </p:cNvSpPr>
          <p:nvPr>
            <p:ph type="sldNum" sz="quarter" idx="12"/>
          </p:nvPr>
        </p:nvSpPr>
        <p:spPr/>
        <p:txBody>
          <a:bodyPr/>
          <a:lstStyle/>
          <a:p>
            <a:pPr>
              <a:defRPr/>
            </a:pPr>
            <a:fld id="{2E2CC637-50F8-41E5-AD2A-672FDF5D54F5}" type="slidenum">
              <a:rPr lang="en-US" altLang="ja-JP" smtClean="0"/>
              <a:pPr>
                <a:defRPr/>
              </a:pPr>
              <a:t>50</a:t>
            </a:fld>
            <a:endParaRPr lang="en-US" altLang="ja-JP"/>
          </a:p>
        </p:txBody>
      </p:sp>
      <p:sp>
        <p:nvSpPr>
          <p:cNvPr id="5" name="タイトル 4">
            <a:extLst>
              <a:ext uri="{FF2B5EF4-FFF2-40B4-BE49-F238E27FC236}">
                <a16:creationId xmlns:a16="http://schemas.microsoft.com/office/drawing/2014/main" id="{D25D08B7-54B8-4125-8C1D-6B9CAA48C251}"/>
              </a:ext>
            </a:extLst>
          </p:cNvPr>
          <p:cNvSpPr>
            <a:spLocks noGrp="1"/>
          </p:cNvSpPr>
          <p:nvPr>
            <p:ph type="title"/>
          </p:nvPr>
        </p:nvSpPr>
        <p:spPr/>
        <p:txBody>
          <a:bodyPr/>
          <a:lstStyle/>
          <a:p>
            <a:r>
              <a:rPr kumimoji="1" lang="ja-JP" altLang="en-US" noProof="1"/>
              <a:t>OSS policy to post</a:t>
            </a:r>
          </a:p>
        </p:txBody>
      </p:sp>
    </p:spTree>
    <p:extLst>
      <p:ext uri="{BB962C8B-B14F-4D97-AF65-F5344CB8AC3E}">
        <p14:creationId xmlns:p14="http://schemas.microsoft.com/office/powerpoint/2010/main" val="36546603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42F6E85A-241B-40E2-9A54-E5CD4BCD300D}"/>
              </a:ext>
            </a:extLst>
          </p:cNvPr>
          <p:cNvSpPr>
            <a:spLocks noGrp="1"/>
          </p:cNvSpPr>
          <p:nvPr>
            <p:ph type="sldNum" sz="quarter" idx="12"/>
          </p:nvPr>
        </p:nvSpPr>
        <p:spPr/>
        <p:txBody>
          <a:bodyPr/>
          <a:lstStyle/>
          <a:p>
            <a:pPr>
              <a:defRPr/>
            </a:pPr>
            <a:fld id="{2E2CC637-50F8-41E5-AD2A-672FDF5D54F5}" type="slidenum">
              <a:rPr lang="en-US" altLang="ja-JP" smtClean="0"/>
              <a:pPr>
                <a:defRPr/>
              </a:pPr>
              <a:t>51</a:t>
            </a:fld>
            <a:endParaRPr lang="en-US" altLang="ja-JP"/>
          </a:p>
        </p:txBody>
      </p:sp>
      <p:sp>
        <p:nvSpPr>
          <p:cNvPr id="4" name="タイトル 3">
            <a:extLst>
              <a:ext uri="{FF2B5EF4-FFF2-40B4-BE49-F238E27FC236}">
                <a16:creationId xmlns:a16="http://schemas.microsoft.com/office/drawing/2014/main" id="{8A716261-2DE8-4D84-A4C2-7F0CC24CD77B}"/>
              </a:ext>
            </a:extLst>
          </p:cNvPr>
          <p:cNvSpPr>
            <a:spLocks noGrp="1"/>
          </p:cNvSpPr>
          <p:nvPr>
            <p:ph type="title"/>
          </p:nvPr>
        </p:nvSpPr>
        <p:spPr/>
        <p:txBody>
          <a:bodyPr/>
          <a:lstStyle/>
          <a:p>
            <a:r>
              <a:rPr kumimoji="1" lang="en-US" altLang="ja-JP" noProof="1"/>
              <a:t>Github</a:t>
            </a:r>
            <a:endParaRPr kumimoji="1" lang="ja-JP" altLang="en-US" dirty="0"/>
          </a:p>
        </p:txBody>
      </p:sp>
      <p:sp>
        <p:nvSpPr>
          <p:cNvPr id="5" name="フッター プレースホルダー 4">
            <a:extLst>
              <a:ext uri="{FF2B5EF4-FFF2-40B4-BE49-F238E27FC236}">
                <a16:creationId xmlns:a16="http://schemas.microsoft.com/office/drawing/2014/main" id="{05967768-B4CA-44FC-9731-305D983EA26D}"/>
              </a:ext>
            </a:extLst>
          </p:cNvPr>
          <p:cNvSpPr>
            <a:spLocks noGrp="1"/>
          </p:cNvSpPr>
          <p:nvPr>
            <p:ph type="ftr" sz="quarter" idx="3"/>
          </p:nvPr>
        </p:nvSpPr>
        <p:spPr/>
        <p:txBody>
          <a:bodyPr/>
          <a:lstStyle/>
          <a:p>
            <a:pPr>
              <a:defRPr/>
            </a:pPr>
            <a:r>
              <a:rPr lang="en-US" altLang="ja-JP" noProof="1"/>
              <a:t>Copyright 2023 Japan OSS Promotion Forum</a:t>
            </a:r>
            <a:endParaRPr lang="en-US" altLang="ja-JP" dirty="0"/>
          </a:p>
        </p:txBody>
      </p:sp>
      <p:pic>
        <p:nvPicPr>
          <p:cNvPr id="7" name="図 6">
            <a:extLst>
              <a:ext uri="{FF2B5EF4-FFF2-40B4-BE49-F238E27FC236}">
                <a16:creationId xmlns:a16="http://schemas.microsoft.com/office/drawing/2014/main" id="{DC5D75C5-4127-4A66-B316-9ECF8910BB3E}"/>
              </a:ext>
            </a:extLst>
          </p:cNvPr>
          <p:cNvPicPr>
            <a:picLocks noChangeAspect="1"/>
          </p:cNvPicPr>
          <p:nvPr/>
        </p:nvPicPr>
        <p:blipFill>
          <a:blip r:embed="rId2"/>
          <a:stretch>
            <a:fillRect/>
          </a:stretch>
        </p:blipFill>
        <p:spPr>
          <a:xfrm>
            <a:off x="615820" y="1862479"/>
            <a:ext cx="10214289" cy="4410528"/>
          </a:xfrm>
          <a:prstGeom prst="rect">
            <a:avLst/>
          </a:prstGeom>
        </p:spPr>
      </p:pic>
      <p:sp>
        <p:nvSpPr>
          <p:cNvPr id="8" name="コンテンツ プレースホルダー 4">
            <a:extLst>
              <a:ext uri="{FF2B5EF4-FFF2-40B4-BE49-F238E27FC236}">
                <a16:creationId xmlns:a16="http://schemas.microsoft.com/office/drawing/2014/main" id="{3C36175D-1C5A-4E58-AEF6-C7C49E9CFCE9}"/>
              </a:ext>
            </a:extLst>
          </p:cNvPr>
          <p:cNvSpPr>
            <a:spLocks noGrp="1"/>
          </p:cNvSpPr>
          <p:nvPr>
            <p:ph idx="1"/>
          </p:nvPr>
        </p:nvSpPr>
        <p:spPr>
          <a:xfrm>
            <a:off x="392113" y="838200"/>
            <a:ext cx="11560175" cy="5038725"/>
          </a:xfrm>
        </p:spPr>
        <p:txBody>
          <a:bodyPr/>
          <a:lstStyle/>
          <a:p>
            <a:r>
              <a:rPr lang="ja-JP" altLang="en-US" noProof="1"/>
              <a:t>Overview</a:t>
            </a:r>
            <a:endParaRPr lang="en-US" altLang="ja-JP" dirty="0"/>
          </a:p>
          <a:p>
            <a:pPr lvl="1"/>
            <a:r>
              <a:rPr lang="ja-JP" altLang="en-US" noProof="1"/>
              <a:t>Various OSS repositories</a:t>
            </a:r>
            <a:endParaRPr lang="en-US" altLang="ja-JP" dirty="0"/>
          </a:p>
          <a:p>
            <a:pPr lvl="1"/>
            <a:r>
              <a:rPr lang="en-US" altLang="ja-JP" noProof="1"/>
              <a:t>URL: https://github.com/</a:t>
            </a:r>
            <a:endParaRPr kumimoji="1" lang="ja-JP" altLang="en-US" dirty="0"/>
          </a:p>
        </p:txBody>
      </p:sp>
      <p:sp>
        <p:nvSpPr>
          <p:cNvPr id="9" name="線吹き出し 1 (枠付き) 9">
            <a:extLst>
              <a:ext uri="{FF2B5EF4-FFF2-40B4-BE49-F238E27FC236}">
                <a16:creationId xmlns:a16="http://schemas.microsoft.com/office/drawing/2014/main" id="{4EA7A2F1-D49E-49FD-910B-2A7808B5BEB2}"/>
              </a:ext>
            </a:extLst>
          </p:cNvPr>
          <p:cNvSpPr/>
          <p:nvPr/>
        </p:nvSpPr>
        <p:spPr>
          <a:xfrm>
            <a:off x="8309783" y="1107613"/>
            <a:ext cx="2882722" cy="499292"/>
          </a:xfrm>
          <a:prstGeom prst="borderCallout1">
            <a:avLst>
              <a:gd name="adj1" fmla="val 96836"/>
              <a:gd name="adj2" fmla="val 51045"/>
              <a:gd name="adj3" fmla="val 186097"/>
              <a:gd name="adj4" fmla="val 38441"/>
            </a:avLst>
          </a:prstGeom>
          <a:solidFill>
            <a:srgbClr val="CCFFFF"/>
          </a:solidFill>
          <a:ln w="28575">
            <a:solidFill>
              <a:srgbClr val="0070C0"/>
            </a:solidFill>
            <a:headEnd type="none" w="med" len="med"/>
            <a:tailEnd type="triangle" w="med" len="med"/>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280" noProof="1">
                <a:latin typeface="メイリオ" panose="020B0604030504040204" pitchFamily="50" charset="-128"/>
                <a:ea typeface="メイリオ" panose="020B0604030504040204" pitchFamily="50" charset="-128"/>
                <a:cs typeface="メイリオ" panose="020B0604030504040204" pitchFamily="50" charset="-128"/>
              </a:rPr>
              <a:t>Number of Stars, Number of Forks</a:t>
            </a:r>
          </a:p>
        </p:txBody>
      </p:sp>
    </p:spTree>
    <p:extLst>
      <p:ext uri="{BB962C8B-B14F-4D97-AF65-F5344CB8AC3E}">
        <p14:creationId xmlns:p14="http://schemas.microsoft.com/office/powerpoint/2010/main" val="38472243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4"/>
          <p:cNvSpPr>
            <a:spLocks noGrp="1"/>
          </p:cNvSpPr>
          <p:nvPr>
            <p:ph idx="1"/>
          </p:nvPr>
        </p:nvSpPr>
        <p:spPr/>
        <p:txBody>
          <a:bodyPr/>
          <a:lstStyle/>
          <a:p>
            <a:r>
              <a:rPr lang="ja-JP" altLang="en-US" noProof="1"/>
              <a:t>Overview</a:t>
            </a:r>
            <a:endParaRPr lang="en-US" altLang="ja-JP" dirty="0"/>
          </a:p>
          <a:p>
            <a:pPr lvl="1"/>
            <a:r>
              <a:rPr lang="ja-JP" altLang="en-US" noProof="1"/>
              <a:t>Search Sites for Various OSS</a:t>
            </a:r>
            <a:endParaRPr lang="en-US" altLang="ja-JP" dirty="0"/>
          </a:p>
          <a:p>
            <a:pPr lvl="1"/>
            <a:r>
              <a:rPr lang="en-US" altLang="ja-JP" noProof="1"/>
              <a:t>URL: https://www.openhub.net/</a:t>
            </a:r>
            <a:endParaRPr kumimoji="1" lang="ja-JP" altLang="en-US" dirty="0"/>
          </a:p>
        </p:txBody>
      </p:sp>
      <p:sp>
        <p:nvSpPr>
          <p:cNvPr id="4" name="スライド番号プレースホルダー 3"/>
          <p:cNvSpPr>
            <a:spLocks noGrp="1"/>
          </p:cNvSpPr>
          <p:nvPr>
            <p:ph type="sldNum" sz="quarter" idx="12"/>
          </p:nvPr>
        </p:nvSpPr>
        <p:spPr/>
        <p:txBody>
          <a:bodyPr/>
          <a:lstStyle/>
          <a:p>
            <a:pPr>
              <a:defRPr/>
            </a:pPr>
            <a:fld id="{46E683E9-ADC6-4FF3-AD4E-53B288B533C8}" type="slidenum">
              <a:rPr lang="en-US" altLang="ja-JP" smtClean="0"/>
              <a:pPr>
                <a:defRPr/>
              </a:pPr>
              <a:t>52</a:t>
            </a:fld>
            <a:endParaRPr lang="en-US" altLang="ja-JP"/>
          </a:p>
        </p:txBody>
      </p:sp>
      <p:sp>
        <p:nvSpPr>
          <p:cNvPr id="2" name="タイトル 1"/>
          <p:cNvSpPr>
            <a:spLocks noGrp="1"/>
          </p:cNvSpPr>
          <p:nvPr>
            <p:ph type="title"/>
          </p:nvPr>
        </p:nvSpPr>
        <p:spPr/>
        <p:txBody>
          <a:bodyPr/>
          <a:lstStyle/>
          <a:p>
            <a:r>
              <a:rPr kumimoji="1" lang="en-US" altLang="ja-JP" noProof="1"/>
              <a:t>Black Duck OpenHUB</a:t>
            </a:r>
            <a:endParaRPr kumimoji="1" lang="ja-JP" altLang="en-US" dirty="0"/>
          </a:p>
        </p:txBody>
      </p:sp>
      <p:sp>
        <p:nvSpPr>
          <p:cNvPr id="7" name="テキスト ボックス 6"/>
          <p:cNvSpPr txBox="1"/>
          <p:nvPr/>
        </p:nvSpPr>
        <p:spPr>
          <a:xfrm>
            <a:off x="8617680" y="2373087"/>
            <a:ext cx="2747005" cy="2031325"/>
          </a:xfrm>
          <a:prstGeom prst="rect">
            <a:avLst/>
          </a:prstGeom>
          <a:noFill/>
        </p:spPr>
        <p:txBody>
          <a:bodyPr wrap="square" rtlCol="0">
            <a:spAutoFit/>
          </a:bodyPr>
          <a:lstStyle/>
          <a:p>
            <a:r>
              <a:rPr lang="ja-JP" altLang="en-US" noProof="1">
                <a:latin typeface="メイリオ" panose="020B0604030504040204" pitchFamily="50" charset="-128"/>
                <a:ea typeface="メイリオ" panose="020B0604030504040204" pitchFamily="50" charset="-128"/>
                <a:cs typeface="メイリオ" panose="020B0604030504040204" pitchFamily="50" charset="-128"/>
              </a:rPr>
              <a:t>Various OSS Information</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noProof="1">
                <a:latin typeface="メイリオ" panose="020B0604030504040204" pitchFamily="50" charset="-128"/>
                <a:ea typeface="メイリオ" panose="020B0604030504040204" pitchFamily="50" charset="-128"/>
                <a:cs typeface="メイリオ" panose="020B0604030504040204" pitchFamily="50" charset="-128"/>
              </a:rPr>
              <a:t>・Overview</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noProof="1">
                <a:latin typeface="メイリオ" panose="020B0604030504040204" pitchFamily="50" charset="-128"/>
                <a:ea typeface="メイリオ" panose="020B0604030504040204" pitchFamily="50" charset="-128"/>
                <a:cs typeface="メイリオ" panose="020B0604030504040204" pitchFamily="50" charset="-128"/>
              </a:rPr>
              <a:t>・Related Technology (Tags)</a:t>
            </a:r>
          </a:p>
          <a:p>
            <a:r>
              <a:rPr lang="ja-JP" altLang="en-US" noProof="1">
                <a:latin typeface="メイリオ" panose="020B0604030504040204" pitchFamily="50" charset="-128"/>
                <a:ea typeface="メイリオ" panose="020B0604030504040204" pitchFamily="50" charset="-128"/>
                <a:cs typeface="メイリオ" panose="020B0604030504040204" pitchFamily="50" charset="-128"/>
              </a:rPr>
              <a:t>・Information Site (URL)</a:t>
            </a:r>
          </a:p>
          <a:p>
            <a:r>
              <a:rPr lang="ja-JP" altLang="en-US" noProof="1">
                <a:latin typeface="メイリオ" panose="020B0604030504040204" pitchFamily="50" charset="-128"/>
                <a:ea typeface="メイリオ" panose="020B0604030504040204" pitchFamily="50" charset="-128"/>
                <a:cs typeface="メイリオ" panose="020B0604030504040204" pitchFamily="50" charset="-128"/>
              </a:rPr>
              <a:t>・License</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noProof="1">
                <a:latin typeface="メイリオ" panose="020B0604030504040204" pitchFamily="50" charset="-128"/>
                <a:ea typeface="メイリオ" panose="020B0604030504040204" pitchFamily="50" charset="-128"/>
                <a:cs typeface="メイリオ" panose="020B0604030504040204" pitchFamily="50" charset="-128"/>
              </a:rPr>
              <a:t>・Similar OSS</a:t>
            </a:r>
          </a:p>
          <a:p>
            <a:r>
              <a:rPr lang="ja-JP" altLang="en-US" noProof="1">
                <a:latin typeface="メイリオ" panose="020B0604030504040204" pitchFamily="50" charset="-128"/>
                <a:ea typeface="メイリオ" panose="020B0604030504040204" pitchFamily="50" charset="-128"/>
                <a:cs typeface="メイリオ" panose="020B0604030504040204" pitchFamily="50" charset="-128"/>
              </a:rPr>
              <a:t>etc.</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9" name="図 8"/>
          <p:cNvPicPr>
            <a:picLocks noChangeAspect="1"/>
          </p:cNvPicPr>
          <p:nvPr/>
        </p:nvPicPr>
        <p:blipFill>
          <a:blip r:embed="rId2"/>
          <a:stretch>
            <a:fillRect/>
          </a:stretch>
        </p:blipFill>
        <p:spPr>
          <a:xfrm>
            <a:off x="1837182" y="1776351"/>
            <a:ext cx="6291915" cy="4698614"/>
          </a:xfrm>
          <a:prstGeom prst="rect">
            <a:avLst/>
          </a:prstGeom>
        </p:spPr>
      </p:pic>
    </p:spTree>
    <p:extLst>
      <p:ext uri="{BB962C8B-B14F-4D97-AF65-F5344CB8AC3E}">
        <p14:creationId xmlns:p14="http://schemas.microsoft.com/office/powerpoint/2010/main" val="7273438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817688" y="838734"/>
            <a:ext cx="3905450" cy="5038725"/>
          </a:xfrm>
        </p:spPr>
        <p:txBody>
          <a:bodyPr/>
          <a:lstStyle/>
          <a:p>
            <a:r>
              <a:rPr kumimoji="1" lang="en-US" altLang="ja-JP" noProof="1"/>
              <a:t>OSS activity</a:t>
            </a:r>
            <a:endParaRPr kumimoji="1" lang="en-US" altLang="ja-JP" dirty="0"/>
          </a:p>
          <a:p>
            <a:pPr lvl="1"/>
            <a:r>
              <a:rPr lang="en-US" altLang="ja-JP" noProof="1"/>
              <a:t>PAI:Project Activity Icons</a:t>
            </a:r>
            <a:endParaRPr kumimoji="1" lang="ja-JP" altLang="en-US" dirty="0"/>
          </a:p>
        </p:txBody>
      </p:sp>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53</a:t>
            </a:fld>
            <a:endParaRPr lang="en-US" altLang="ja-JP"/>
          </a:p>
        </p:txBody>
      </p:sp>
      <p:sp>
        <p:nvSpPr>
          <p:cNvPr id="5" name="タイトル 4"/>
          <p:cNvSpPr>
            <a:spLocks noGrp="1"/>
          </p:cNvSpPr>
          <p:nvPr>
            <p:ph type="title"/>
          </p:nvPr>
        </p:nvSpPr>
        <p:spPr/>
        <p:txBody>
          <a:bodyPr/>
          <a:lstStyle/>
          <a:p>
            <a:r>
              <a:rPr lang="en-US" altLang="ja-JP" noProof="1"/>
              <a:t>Black Duck OpenHUB</a:t>
            </a:r>
            <a:endParaRPr kumimoji="1" lang="ja-JP" altLang="en-US" dirty="0"/>
          </a:p>
        </p:txBody>
      </p:sp>
      <p:pic>
        <p:nvPicPr>
          <p:cNvPr id="6" name="図 5"/>
          <p:cNvPicPr>
            <a:picLocks noChangeAspect="1"/>
          </p:cNvPicPr>
          <p:nvPr/>
        </p:nvPicPr>
        <p:blipFill>
          <a:blip r:embed="rId2"/>
          <a:stretch>
            <a:fillRect/>
          </a:stretch>
        </p:blipFill>
        <p:spPr>
          <a:xfrm>
            <a:off x="2922115" y="1601588"/>
            <a:ext cx="1825944" cy="3402380"/>
          </a:xfrm>
          <a:prstGeom prst="rect">
            <a:avLst/>
          </a:prstGeom>
          <a:ln>
            <a:noFill/>
          </a:ln>
          <a:effectLst>
            <a:outerShdw blurRad="190500" algn="tl" rotWithShape="0">
              <a:srgbClr val="000000">
                <a:alpha val="70000"/>
              </a:srgbClr>
            </a:outerShdw>
          </a:effectLst>
        </p:spPr>
      </p:pic>
      <p:sp>
        <p:nvSpPr>
          <p:cNvPr id="7" name="コンテンツ プレースホルダー 1"/>
          <p:cNvSpPr txBox="1">
            <a:spLocks/>
          </p:cNvSpPr>
          <p:nvPr/>
        </p:nvSpPr>
        <p:spPr bwMode="auto">
          <a:xfrm>
            <a:off x="6475213" y="838734"/>
            <a:ext cx="3905450" cy="503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52425" indent="-352425" algn="l" rtl="0" eaLnBrk="0" fontAlgn="base" hangingPunct="0">
              <a:spcBef>
                <a:spcPct val="20000"/>
              </a:spcBef>
              <a:spcAft>
                <a:spcPct val="0"/>
              </a:spcAft>
              <a:buClr>
                <a:schemeClr val="accent2"/>
              </a:buClr>
              <a:buFont typeface="Wingdings" panose="05000000000000000000" pitchFamily="2" charset="2"/>
              <a:buChar char="o"/>
              <a:defRPr kumimoji="1" sz="16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1038" indent="-327422" algn="l" rtl="0" eaLnBrk="0" fontAlgn="base" hangingPunct="0">
              <a:spcBef>
                <a:spcPct val="20000"/>
              </a:spcBef>
              <a:spcAft>
                <a:spcPct val="0"/>
              </a:spcAft>
              <a:buClr>
                <a:schemeClr val="accent2"/>
              </a:buClr>
              <a:buFont typeface="Wingdings" panose="05000000000000000000" pitchFamily="2" charset="2"/>
              <a:buChar char="n"/>
              <a:defRPr kumimoji="1" sz="128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978694" indent="-296466" algn="l" rtl="0" eaLnBrk="0" fontAlgn="base" hangingPunct="0">
              <a:spcBef>
                <a:spcPct val="20000"/>
              </a:spcBef>
              <a:spcAft>
                <a:spcPct val="0"/>
              </a:spcAft>
              <a:buClr>
                <a:schemeClr val="accent2"/>
              </a:buClr>
              <a:buFont typeface="Wingdings" panose="05000000000000000000" pitchFamily="2" charset="2"/>
              <a:buChar char="l"/>
              <a:defRPr kumimoji="1" sz="112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70397" indent="-290513" algn="l" rtl="0" eaLnBrk="0" fontAlgn="base" hangingPunct="0">
              <a:spcBef>
                <a:spcPct val="20000"/>
              </a:spcBef>
              <a:spcAft>
                <a:spcPct val="0"/>
              </a:spcAft>
              <a:buClr>
                <a:schemeClr val="accent2"/>
              </a:buClr>
              <a:buFont typeface="Wingdings" panose="05000000000000000000" pitchFamily="2" charset="2"/>
              <a:buChar char="n"/>
              <a:defRPr kumimoji="1"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70435" indent="-298847" algn="l" rtl="0" eaLnBrk="0" fontAlgn="base" hangingPunct="0">
              <a:spcBef>
                <a:spcPct val="25000"/>
              </a:spcBef>
              <a:spcAft>
                <a:spcPct val="0"/>
              </a:spcAft>
              <a:buClr>
                <a:schemeClr val="accent2"/>
              </a:buClr>
              <a:buFont typeface="Wingdings" panose="05000000000000000000" pitchFamily="2" charset="2"/>
              <a:buChar char="§"/>
              <a:defRPr kumimoji="1"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913335" indent="-298847" algn="l" rtl="0" eaLnBrk="1" fontAlgn="base" hangingPunct="1">
              <a:spcBef>
                <a:spcPct val="25000"/>
              </a:spcBef>
              <a:spcAft>
                <a:spcPct val="0"/>
              </a:spcAft>
              <a:buClr>
                <a:schemeClr val="accent2"/>
              </a:buClr>
              <a:buFont typeface="Wingdings" pitchFamily="2" charset="2"/>
              <a:buChar char="§"/>
              <a:defRPr kumimoji="1" sz="1200">
                <a:solidFill>
                  <a:schemeClr val="tx1"/>
                </a:solidFill>
                <a:latin typeface="+mn-lt"/>
                <a:ea typeface="+mn-ea"/>
              </a:defRPr>
            </a:lvl6pPr>
            <a:lvl7pPr marL="2256235" indent="-298847" algn="l" rtl="0" eaLnBrk="1" fontAlgn="base" hangingPunct="1">
              <a:spcBef>
                <a:spcPct val="25000"/>
              </a:spcBef>
              <a:spcAft>
                <a:spcPct val="0"/>
              </a:spcAft>
              <a:buClr>
                <a:schemeClr val="accent2"/>
              </a:buClr>
              <a:buFont typeface="Wingdings" pitchFamily="2" charset="2"/>
              <a:buChar char="§"/>
              <a:defRPr kumimoji="1" sz="1200">
                <a:solidFill>
                  <a:schemeClr val="tx1"/>
                </a:solidFill>
                <a:latin typeface="+mn-lt"/>
                <a:ea typeface="+mn-ea"/>
              </a:defRPr>
            </a:lvl7pPr>
            <a:lvl8pPr marL="2599135" indent="-298847" algn="l" rtl="0" eaLnBrk="1" fontAlgn="base" hangingPunct="1">
              <a:spcBef>
                <a:spcPct val="25000"/>
              </a:spcBef>
              <a:spcAft>
                <a:spcPct val="0"/>
              </a:spcAft>
              <a:buClr>
                <a:schemeClr val="accent2"/>
              </a:buClr>
              <a:buFont typeface="Wingdings" pitchFamily="2" charset="2"/>
              <a:buChar char="§"/>
              <a:defRPr kumimoji="1" sz="1200">
                <a:solidFill>
                  <a:schemeClr val="tx1"/>
                </a:solidFill>
                <a:latin typeface="+mn-lt"/>
                <a:ea typeface="+mn-ea"/>
              </a:defRPr>
            </a:lvl8pPr>
            <a:lvl9pPr marL="2942035" indent="-298847" algn="l" rtl="0" eaLnBrk="1" fontAlgn="base" hangingPunct="1">
              <a:spcBef>
                <a:spcPct val="25000"/>
              </a:spcBef>
              <a:spcAft>
                <a:spcPct val="0"/>
              </a:spcAft>
              <a:buClr>
                <a:schemeClr val="accent2"/>
              </a:buClr>
              <a:buFont typeface="Wingdings" pitchFamily="2" charset="2"/>
              <a:buChar char="§"/>
              <a:defRPr kumimoji="1" sz="1200">
                <a:solidFill>
                  <a:schemeClr val="tx1"/>
                </a:solidFill>
                <a:latin typeface="+mn-lt"/>
                <a:ea typeface="+mn-ea"/>
              </a:defRPr>
            </a:lvl9pPr>
          </a:lstStyle>
          <a:p>
            <a:endParaRPr lang="en-US" altLang="ja-JP" kern="0" dirty="0"/>
          </a:p>
          <a:p>
            <a:pPr lvl="1"/>
            <a:r>
              <a:rPr lang="en-US" altLang="ja-JP" kern="0" noProof="1"/>
              <a:t>I Use This !</a:t>
            </a:r>
          </a:p>
          <a:p>
            <a:pPr lvl="1"/>
            <a:endParaRPr lang="en-US" altLang="ja-JP" kern="0" dirty="0"/>
          </a:p>
          <a:p>
            <a:pPr lvl="1"/>
            <a:endParaRPr lang="en-US" altLang="ja-JP" kern="0" dirty="0"/>
          </a:p>
          <a:p>
            <a:pPr lvl="1"/>
            <a:endParaRPr lang="en-US" altLang="ja-JP" kern="0" dirty="0"/>
          </a:p>
          <a:p>
            <a:pPr marL="353616" lvl="1" indent="0">
              <a:buNone/>
            </a:pPr>
            <a:endParaRPr lang="en-US" altLang="ja-JP" kern="0" dirty="0"/>
          </a:p>
          <a:p>
            <a:pPr marL="353616" lvl="1" indent="0">
              <a:buNone/>
            </a:pPr>
            <a:endParaRPr lang="en-US" altLang="ja-JP" kern="0" dirty="0"/>
          </a:p>
          <a:p>
            <a:pPr marL="353616" lvl="1" indent="0">
              <a:buNone/>
            </a:pPr>
            <a:r>
              <a:rPr lang="en-US" altLang="ja-JP" kern="0" noProof="1"/>
              <a:t>Number of registered OpenHUB users using the corresponding OSS</a:t>
            </a:r>
            <a:endParaRPr lang="en-US" altLang="ja-JP" kern="0" dirty="0"/>
          </a:p>
          <a:p>
            <a:pPr marL="353616" lvl="1" indent="0">
              <a:buNone/>
            </a:pPr>
            <a:endParaRPr lang="en-US" altLang="ja-JP" kern="0" dirty="0"/>
          </a:p>
          <a:p>
            <a:pPr marL="353616" lvl="1" indent="0">
              <a:buNone/>
            </a:pPr>
            <a:r>
              <a:rPr lang="ja-JP" altLang="en-US" kern="0" noProof="1"/>
              <a:t>Press the "I Use This" button to count</a:t>
            </a:r>
          </a:p>
        </p:txBody>
      </p:sp>
      <p:pic>
        <p:nvPicPr>
          <p:cNvPr id="8" name="図 7"/>
          <p:cNvPicPr>
            <a:picLocks noChangeAspect="1"/>
          </p:cNvPicPr>
          <p:nvPr/>
        </p:nvPicPr>
        <p:blipFill>
          <a:blip r:embed="rId3"/>
          <a:stretch>
            <a:fillRect/>
          </a:stretch>
        </p:blipFill>
        <p:spPr>
          <a:xfrm>
            <a:off x="7586709" y="1601588"/>
            <a:ext cx="1398406" cy="973890"/>
          </a:xfrm>
          <a:prstGeom prst="rect">
            <a:avLst/>
          </a:prstGeom>
          <a:ln>
            <a:noFill/>
          </a:ln>
          <a:effectLst>
            <a:outerShdw blurRad="292100" dist="139700" dir="2700000" algn="tl" rotWithShape="0">
              <a:srgbClr val="333333">
                <a:alpha val="65000"/>
              </a:srgbClr>
            </a:outerShdw>
          </a:effectLst>
        </p:spPr>
      </p:pic>
      <p:sp>
        <p:nvSpPr>
          <p:cNvPr id="9" name="正方形/長方形 8"/>
          <p:cNvSpPr/>
          <p:nvPr/>
        </p:nvSpPr>
        <p:spPr>
          <a:xfrm>
            <a:off x="1817688" y="5361671"/>
            <a:ext cx="4572000" cy="830997"/>
          </a:xfrm>
          <a:prstGeom prst="rect">
            <a:avLst/>
          </a:prstGeom>
        </p:spPr>
        <p:txBody>
          <a:bodyPr>
            <a:spAutoFit/>
          </a:bodyPr>
          <a:lstStyle/>
          <a:p>
            <a:r>
              <a:rPr lang="en-US" altLang="ja-JP" sz="960" noProof="1">
                <a:solidFill>
                  <a:srgbClr val="555555"/>
                </a:solidFill>
                <a:latin typeface="メイリオ" panose="020B0604030504040204" pitchFamily="50" charset="-128"/>
                <a:ea typeface="メイリオ" panose="020B0604030504040204" pitchFamily="50" charset="-128"/>
                <a:cs typeface="メイリオ" panose="020B0604030504040204" pitchFamily="50" charset="-128"/>
              </a:rPr>
              <a:t>Open Hub calculates which activity icon to show based on a combination of </a:t>
            </a:r>
            <a:r>
              <a:rPr lang="en-US" altLang="ja-JP" sz="960" b="1" u="sng" noProof="1">
                <a:solidFill>
                  <a:srgbClr val="555555"/>
                </a:solidFill>
                <a:latin typeface="メイリオ" panose="020B0604030504040204" pitchFamily="50" charset="-128"/>
                <a:ea typeface="メイリオ" panose="020B0604030504040204" pitchFamily="50" charset="-128"/>
                <a:cs typeface="メイリオ" panose="020B0604030504040204" pitchFamily="50" charset="-128"/>
              </a:rPr>
              <a:t>contributor count</a:t>
            </a:r>
            <a:r>
              <a:rPr lang="en-US" altLang="ja-JP" sz="960" noProof="1">
                <a:solidFill>
                  <a:srgbClr val="555555"/>
                </a:solidFill>
                <a:latin typeface="メイリオ" panose="020B0604030504040204" pitchFamily="50" charset="-128"/>
                <a:ea typeface="メイリオ" panose="020B0604030504040204" pitchFamily="50" charset="-128"/>
                <a:cs typeface="メイリオ" panose="020B0604030504040204" pitchFamily="50" charset="-128"/>
              </a:rPr>
              <a:t> and </a:t>
            </a:r>
            <a:r>
              <a:rPr lang="en-US" altLang="ja-JP" sz="960" b="1" u="sng" noProof="1">
                <a:solidFill>
                  <a:srgbClr val="555555"/>
                </a:solidFill>
                <a:latin typeface="メイリオ" panose="020B0604030504040204" pitchFamily="50" charset="-128"/>
                <a:ea typeface="メイリオ" panose="020B0604030504040204" pitchFamily="50" charset="-128"/>
                <a:cs typeface="メイリオ" panose="020B0604030504040204" pitchFamily="50" charset="-128"/>
              </a:rPr>
              <a:t>commit count</a:t>
            </a:r>
            <a:r>
              <a:rPr lang="en-US" altLang="ja-JP" sz="960" noProof="1">
                <a:solidFill>
                  <a:srgbClr val="555555"/>
                </a:solidFill>
                <a:latin typeface="メイリオ" panose="020B0604030504040204" pitchFamily="50" charset="-128"/>
                <a:ea typeface="メイリオ" panose="020B0604030504040204" pitchFamily="50" charset="-128"/>
                <a:cs typeface="メイリオ" panose="020B0604030504040204" pitchFamily="50" charset="-128"/>
              </a:rPr>
              <a:t>, with more weight placed on contributors.</a:t>
            </a:r>
          </a:p>
          <a:p>
            <a:r>
              <a:rPr lang="en-US" altLang="ja-JP" sz="960" noProof="1">
                <a:latin typeface="メイリオ" panose="020B0604030504040204" pitchFamily="50" charset="-128"/>
                <a:ea typeface="メイリオ" panose="020B0604030504040204" pitchFamily="50" charset="-128"/>
                <a:cs typeface="メイリオ" panose="020B0604030504040204" pitchFamily="50" charset="-128"/>
              </a:rPr>
              <a:t>Activity level is relative to all projects on Open Hub</a:t>
            </a:r>
            <a:endParaRPr lang="ja-JP" altLang="en-US" sz="96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1860524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54</a:t>
            </a:fld>
            <a:endParaRPr lang="en-US" altLang="ja-JP"/>
          </a:p>
        </p:txBody>
      </p:sp>
      <p:sp>
        <p:nvSpPr>
          <p:cNvPr id="5" name="タイトル 4"/>
          <p:cNvSpPr>
            <a:spLocks noGrp="1"/>
          </p:cNvSpPr>
          <p:nvPr>
            <p:ph type="title"/>
          </p:nvPr>
        </p:nvSpPr>
        <p:spPr/>
        <p:txBody>
          <a:bodyPr/>
          <a:lstStyle/>
          <a:p>
            <a:r>
              <a:rPr kumimoji="1" lang="en-US" altLang="ja-JP" noProof="1"/>
              <a:t>AlternativeTo</a:t>
            </a:r>
            <a:endParaRPr kumimoji="1" lang="ja-JP" altLang="en-US" dirty="0"/>
          </a:p>
        </p:txBody>
      </p:sp>
      <p:pic>
        <p:nvPicPr>
          <p:cNvPr id="7" name="図 6"/>
          <p:cNvPicPr>
            <a:picLocks noChangeAspect="1"/>
          </p:cNvPicPr>
          <p:nvPr/>
        </p:nvPicPr>
        <p:blipFill rotWithShape="1">
          <a:blip r:embed="rId2"/>
          <a:srcRect t="13231" b="3885"/>
          <a:stretch/>
        </p:blipFill>
        <p:spPr>
          <a:xfrm>
            <a:off x="1666770" y="2126520"/>
            <a:ext cx="5479825" cy="3368847"/>
          </a:xfrm>
          <a:prstGeom prst="rect">
            <a:avLst/>
          </a:prstGeom>
          <a:ln>
            <a:noFill/>
          </a:ln>
          <a:effectLst>
            <a:outerShdw blurRad="292100" dist="139700" dir="2700000" algn="tl" rotWithShape="0">
              <a:srgbClr val="333333">
                <a:alpha val="65000"/>
              </a:srgbClr>
            </a:outerShdw>
          </a:effectLst>
        </p:spPr>
      </p:pic>
      <p:pic>
        <p:nvPicPr>
          <p:cNvPr id="8" name="図 7"/>
          <p:cNvPicPr>
            <a:picLocks noChangeAspect="1"/>
          </p:cNvPicPr>
          <p:nvPr/>
        </p:nvPicPr>
        <p:blipFill rotWithShape="1">
          <a:blip r:embed="rId3"/>
          <a:srcRect l="12841" t="16961" r="17387" b="3246"/>
          <a:stretch/>
        </p:blipFill>
        <p:spPr>
          <a:xfrm>
            <a:off x="4768313" y="2976489"/>
            <a:ext cx="5612353" cy="3510006"/>
          </a:xfrm>
          <a:prstGeom prst="rect">
            <a:avLst/>
          </a:prstGeom>
          <a:ln>
            <a:noFill/>
          </a:ln>
          <a:effectLst>
            <a:outerShdw blurRad="292100" dist="139700" dir="2700000" algn="tl" rotWithShape="0">
              <a:srgbClr val="333333">
                <a:alpha val="65000"/>
              </a:srgbClr>
            </a:outerShdw>
          </a:effectLst>
        </p:spPr>
      </p:pic>
      <p:sp>
        <p:nvSpPr>
          <p:cNvPr id="9" name="コンテンツ プレースホルダー 4"/>
          <p:cNvSpPr>
            <a:spLocks noGrp="1"/>
          </p:cNvSpPr>
          <p:nvPr>
            <p:ph idx="1"/>
          </p:nvPr>
        </p:nvSpPr>
        <p:spPr>
          <a:xfrm>
            <a:off x="983117" y="840268"/>
            <a:ext cx="8670924" cy="1078846"/>
          </a:xfrm>
        </p:spPr>
        <p:txBody>
          <a:bodyPr/>
          <a:lstStyle/>
          <a:p>
            <a:r>
              <a:rPr lang="ja-JP" altLang="en-US" noProof="1"/>
              <a:t>Overview</a:t>
            </a:r>
            <a:endParaRPr lang="en-US" altLang="ja-JP" dirty="0"/>
          </a:p>
          <a:p>
            <a:pPr lvl="1"/>
            <a:r>
              <a:rPr lang="ja-JP" altLang="en-US" noProof="1"/>
              <a:t>Presents OSS similar to specified OSS</a:t>
            </a:r>
            <a:endParaRPr lang="en-US" altLang="ja-JP" dirty="0"/>
          </a:p>
          <a:p>
            <a:pPr lvl="1"/>
            <a:r>
              <a:rPr lang="en-US" altLang="ja-JP" noProof="1"/>
              <a:t>URL: https://alternativeto.net/</a:t>
            </a:r>
            <a:endParaRPr lang="ja-JP" altLang="en-US" dirty="0"/>
          </a:p>
          <a:p>
            <a:pPr lvl="1"/>
            <a:endParaRPr kumimoji="1" lang="ja-JP" altLang="en-US" dirty="0"/>
          </a:p>
        </p:txBody>
      </p:sp>
      <p:sp>
        <p:nvSpPr>
          <p:cNvPr id="2" name="角丸四角形 1"/>
          <p:cNvSpPr/>
          <p:nvPr/>
        </p:nvSpPr>
        <p:spPr>
          <a:xfrm>
            <a:off x="4688413" y="2362814"/>
            <a:ext cx="2064537" cy="452761"/>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p>
        </p:txBody>
      </p:sp>
      <p:sp>
        <p:nvSpPr>
          <p:cNvPr id="10" name="線吹き出し 1 (枠付き) 9"/>
          <p:cNvSpPr/>
          <p:nvPr/>
        </p:nvSpPr>
        <p:spPr>
          <a:xfrm>
            <a:off x="6868360" y="1634914"/>
            <a:ext cx="3620255" cy="688955"/>
          </a:xfrm>
          <a:prstGeom prst="borderCallout1">
            <a:avLst>
              <a:gd name="adj1" fmla="val 44018"/>
              <a:gd name="adj2" fmla="val -2306"/>
              <a:gd name="adj3" fmla="val 99421"/>
              <a:gd name="adj4" fmla="val -28570"/>
            </a:avLst>
          </a:prstGeom>
          <a:ln w="28575">
            <a:headEnd type="none" w="med" len="med"/>
            <a:tailEnd type="triangle" w="med" len="med"/>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280" noProof="1">
                <a:latin typeface="メイリオ" panose="020B0604030504040204" pitchFamily="50" charset="-128"/>
                <a:ea typeface="メイリオ" panose="020B0604030504040204" pitchFamily="50" charset="-128"/>
                <a:cs typeface="メイリオ" panose="020B0604030504040204" pitchFamily="50" charset="-128"/>
              </a:rPr>
              <a:t>Specify OSS</a:t>
            </a:r>
            <a:endParaRPr lang="en-US" altLang="ja-JP" sz="1280" dirty="0">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1280" noProof="1">
                <a:latin typeface="メイリオ" panose="020B0604030504040204" pitchFamily="50" charset="-128"/>
                <a:ea typeface="メイリオ" panose="020B0604030504040204" pitchFamily="50" charset="-128"/>
                <a:cs typeface="メイリオ" panose="020B0604030504040204" pitchFamily="50" charset="-128"/>
              </a:rPr>
              <a:t>Example)Apache HTTP Server</a:t>
            </a:r>
            <a:endParaRPr lang="ja-JP" altLang="en-US" sz="128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線吹き出し 1 (枠付き) 10"/>
          <p:cNvSpPr/>
          <p:nvPr/>
        </p:nvSpPr>
        <p:spPr>
          <a:xfrm>
            <a:off x="1973948" y="4891769"/>
            <a:ext cx="1890028" cy="1207190"/>
          </a:xfrm>
          <a:prstGeom prst="borderCallout1">
            <a:avLst>
              <a:gd name="adj1" fmla="val 49166"/>
              <a:gd name="adj2" fmla="val 105728"/>
              <a:gd name="adj3" fmla="val -49130"/>
              <a:gd name="adj4" fmla="val 157905"/>
            </a:avLst>
          </a:prstGeom>
          <a:ln w="28575">
            <a:headEnd type="none" w="med" len="med"/>
            <a:tailEnd type="triangle" w="med" len="med"/>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ja-JP" sz="1280" noProof="1">
                <a:latin typeface="メイリオ" panose="020B0604030504040204" pitchFamily="50" charset="-128"/>
                <a:ea typeface="メイリオ" panose="020B0604030504040204" pitchFamily="50" charset="-128"/>
                <a:cs typeface="メイリオ" panose="020B0604030504040204" pitchFamily="50" charset="-128"/>
              </a:rPr>
              <a:t>Listing Apache-like OSS (web servers)</a:t>
            </a:r>
          </a:p>
        </p:txBody>
      </p:sp>
      <p:cxnSp>
        <p:nvCxnSpPr>
          <p:cNvPr id="13" name="直線矢印コネクタ 12"/>
          <p:cNvCxnSpPr/>
          <p:nvPr/>
        </p:nvCxnSpPr>
        <p:spPr>
          <a:xfrm>
            <a:off x="3983118" y="5489161"/>
            <a:ext cx="985421" cy="334593"/>
          </a:xfrm>
          <a:prstGeom prst="straightConnector1">
            <a:avLst/>
          </a:prstGeom>
          <a:ln w="28575">
            <a:headEnd type="none" w="med" len="med"/>
            <a:tailEnd type="triangle" w="med" len="med"/>
          </a:ln>
        </p:spPr>
        <p:style>
          <a:lnRef idx="1">
            <a:schemeClr val="accent2"/>
          </a:lnRef>
          <a:fillRef idx="2">
            <a:schemeClr val="accent2"/>
          </a:fillRef>
          <a:effectRef idx="1">
            <a:schemeClr val="accent2"/>
          </a:effectRef>
          <a:fontRef idx="minor">
            <a:schemeClr val="dk1"/>
          </a:fontRef>
        </p:style>
      </p:cxnSp>
      <p:sp>
        <p:nvSpPr>
          <p:cNvPr id="15" name="角丸四角形 14"/>
          <p:cNvSpPr/>
          <p:nvPr/>
        </p:nvSpPr>
        <p:spPr>
          <a:xfrm>
            <a:off x="4867446" y="3863808"/>
            <a:ext cx="3598895" cy="1764938"/>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p>
        </p:txBody>
      </p:sp>
      <p:sp>
        <p:nvSpPr>
          <p:cNvPr id="16" name="角丸四角形 15"/>
          <p:cNvSpPr/>
          <p:nvPr/>
        </p:nvSpPr>
        <p:spPr>
          <a:xfrm>
            <a:off x="4917993" y="5704303"/>
            <a:ext cx="3598895" cy="78219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a:p>
        </p:txBody>
      </p:sp>
      <p:cxnSp>
        <p:nvCxnSpPr>
          <p:cNvPr id="18" name="直線コネクタ 17"/>
          <p:cNvCxnSpPr/>
          <p:nvPr/>
        </p:nvCxnSpPr>
        <p:spPr>
          <a:xfrm>
            <a:off x="8050926" y="3594472"/>
            <a:ext cx="1161136" cy="0"/>
          </a:xfrm>
          <a:prstGeom prst="line">
            <a:avLst/>
          </a:prstGeom>
          <a:ln w="28575">
            <a:headEnd type="none" w="med" len="med"/>
            <a:tailEnd type="none" w="med" len="med"/>
          </a:ln>
        </p:spPr>
        <p:style>
          <a:lnRef idx="1">
            <a:schemeClr val="accent2"/>
          </a:lnRef>
          <a:fillRef idx="2">
            <a:schemeClr val="accent2"/>
          </a:fillRef>
          <a:effectRef idx="1">
            <a:schemeClr val="accent2"/>
          </a:effectRef>
          <a:fontRef idx="minor">
            <a:schemeClr val="dk1"/>
          </a:fontRef>
        </p:style>
      </p:cxnSp>
      <p:sp>
        <p:nvSpPr>
          <p:cNvPr id="20" name="テキスト ボックス 19"/>
          <p:cNvSpPr txBox="1"/>
          <p:nvPr/>
        </p:nvSpPr>
        <p:spPr>
          <a:xfrm>
            <a:off x="8516885" y="3720860"/>
            <a:ext cx="1781796"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sz="960" noProof="1">
                <a:latin typeface="メイリオ" panose="020B0604030504040204" pitchFamily="50" charset="-128"/>
                <a:ea typeface="メイリオ" panose="020B0604030504040204" pitchFamily="50" charset="-128"/>
                <a:cs typeface="メイリオ" panose="020B0604030504040204" pitchFamily="50" charset="-128"/>
              </a:rPr>
              <a:t>Can be narrowed down by license type (Commercial, Free, Open Source)</a:t>
            </a:r>
          </a:p>
        </p:txBody>
      </p:sp>
    </p:spTree>
    <p:extLst>
      <p:ext uri="{BB962C8B-B14F-4D97-AF65-F5344CB8AC3E}">
        <p14:creationId xmlns:p14="http://schemas.microsoft.com/office/powerpoint/2010/main" val="33337324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55</a:t>
            </a:fld>
            <a:endParaRPr lang="en-US" altLang="ja-JP"/>
          </a:p>
        </p:txBody>
      </p:sp>
      <p:sp>
        <p:nvSpPr>
          <p:cNvPr id="5" name="タイトル 4"/>
          <p:cNvSpPr>
            <a:spLocks noGrp="1"/>
          </p:cNvSpPr>
          <p:nvPr>
            <p:ph type="title"/>
          </p:nvPr>
        </p:nvSpPr>
        <p:spPr/>
        <p:txBody>
          <a:bodyPr/>
          <a:lstStyle/>
          <a:p>
            <a:r>
              <a:rPr kumimoji="1" lang="en-US" altLang="ja-JP" noProof="1"/>
              <a:t>Google Trends</a:t>
            </a:r>
          </a:p>
        </p:txBody>
      </p:sp>
      <p:pic>
        <p:nvPicPr>
          <p:cNvPr id="6" name="図 5"/>
          <p:cNvPicPr>
            <a:picLocks noChangeAspect="1"/>
          </p:cNvPicPr>
          <p:nvPr/>
        </p:nvPicPr>
        <p:blipFill>
          <a:blip r:embed="rId2"/>
          <a:stretch>
            <a:fillRect/>
          </a:stretch>
        </p:blipFill>
        <p:spPr>
          <a:xfrm>
            <a:off x="2224181" y="4716927"/>
            <a:ext cx="6275440" cy="1915820"/>
          </a:xfrm>
          <a:prstGeom prst="rect">
            <a:avLst/>
          </a:prstGeom>
          <a:ln>
            <a:noFill/>
          </a:ln>
          <a:effectLst>
            <a:outerShdw blurRad="292100" dist="139700" dir="2700000" algn="tl" rotWithShape="0">
              <a:srgbClr val="333333">
                <a:alpha val="65000"/>
              </a:srgbClr>
            </a:outerShdw>
          </a:effectLst>
        </p:spPr>
      </p:pic>
      <p:pic>
        <p:nvPicPr>
          <p:cNvPr id="7" name="図 6"/>
          <p:cNvPicPr>
            <a:picLocks noChangeAspect="1"/>
          </p:cNvPicPr>
          <p:nvPr/>
        </p:nvPicPr>
        <p:blipFill>
          <a:blip r:embed="rId3"/>
          <a:stretch>
            <a:fillRect/>
          </a:stretch>
        </p:blipFill>
        <p:spPr>
          <a:xfrm>
            <a:off x="2224181" y="2394160"/>
            <a:ext cx="6275440" cy="2143279"/>
          </a:xfrm>
          <a:prstGeom prst="rect">
            <a:avLst/>
          </a:prstGeom>
          <a:ln>
            <a:noFill/>
          </a:ln>
          <a:effectLst>
            <a:outerShdw blurRad="292100" dist="139700" dir="2700000" algn="tl" rotWithShape="0">
              <a:srgbClr val="333333">
                <a:alpha val="65000"/>
              </a:srgbClr>
            </a:outerShdw>
          </a:effectLst>
        </p:spPr>
      </p:pic>
      <p:sp>
        <p:nvSpPr>
          <p:cNvPr id="8" name="テキスト ボックス 7"/>
          <p:cNvSpPr txBox="1"/>
          <p:nvPr/>
        </p:nvSpPr>
        <p:spPr>
          <a:xfrm>
            <a:off x="2701590" y="2495598"/>
            <a:ext cx="1500527" cy="369332"/>
          </a:xfrm>
          <a:prstGeom prst="rect">
            <a:avLst/>
          </a:prstGeom>
          <a:solidFill>
            <a:schemeClr val="bg1"/>
          </a:solidFill>
        </p:spPr>
        <p:txBody>
          <a:bodyPr wrap="square" rtlCol="0">
            <a:spAutoFit/>
          </a:bodyPr>
          <a:lstStyle/>
          <a:p>
            <a:r>
              <a:rPr lang="ja-JP" altLang="en-US" b="1" noProof="1"/>
              <a:t>All Countries</a:t>
            </a:r>
          </a:p>
        </p:txBody>
      </p:sp>
      <p:sp>
        <p:nvSpPr>
          <p:cNvPr id="9" name="テキスト ボックス 8"/>
          <p:cNvSpPr txBox="1"/>
          <p:nvPr/>
        </p:nvSpPr>
        <p:spPr>
          <a:xfrm>
            <a:off x="8634023" y="3465796"/>
            <a:ext cx="1919283" cy="1600438"/>
          </a:xfrm>
          <a:prstGeom prst="rect">
            <a:avLst/>
          </a:prstGeom>
          <a:solidFill>
            <a:schemeClr val="bg1"/>
          </a:solidFill>
          <a:ln>
            <a:solidFill>
              <a:schemeClr val="tx1"/>
            </a:solidFill>
          </a:ln>
        </p:spPr>
        <p:txBody>
          <a:bodyPr wrap="square" rtlCol="0" anchor="ctr">
            <a:spAutoFit/>
          </a:bodyPr>
          <a:lstStyle/>
          <a:p>
            <a:r>
              <a:rPr lang="ja-JP" altLang="en-US" sz="1120" b="1" noProof="1">
                <a:latin typeface="メイリオ" panose="020B0604030504040204" pitchFamily="50" charset="-128"/>
                <a:ea typeface="メイリオ" panose="020B0604030504040204" pitchFamily="50" charset="-128"/>
                <a:cs typeface="メイリオ" panose="020B0604030504040204" pitchFamily="50" charset="-128"/>
              </a:rPr>
              <a:t>Example)Operational Monitoring Tools</a:t>
            </a:r>
            <a:endParaRPr lang="en-US" altLang="ja-JP" sz="1120" b="1"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20" b="1" noProof="1">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・Zabbix (Red)</a:t>
            </a:r>
            <a:endParaRPr lang="ja-JP" altLang="en-US" sz="112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20" b="1" noProof="1">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・Hinemos (Yellow)</a:t>
            </a:r>
            <a:endParaRPr lang="ja-JP" altLang="en-US" sz="1120" b="1"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20" b="1" noProof="1">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・JP1 (Blue)</a:t>
            </a:r>
          </a:p>
          <a:p>
            <a:endParaRPr lang="en-US" altLang="ja-JP" sz="1120" b="1"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120" b="1" noProof="1">
                <a:latin typeface="メイリオ" panose="020B0604030504040204" pitchFamily="50" charset="-128"/>
                <a:ea typeface="メイリオ" panose="020B0604030504040204" pitchFamily="50" charset="-128"/>
                <a:cs typeface="メイリオ" panose="020B0604030504040204" pitchFamily="50" charset="-128"/>
              </a:rPr>
              <a:t>*Can be narrowed down to world or domestic</a:t>
            </a:r>
          </a:p>
        </p:txBody>
      </p:sp>
      <p:sp>
        <p:nvSpPr>
          <p:cNvPr id="10" name="テキスト ボックス 9"/>
          <p:cNvSpPr txBox="1"/>
          <p:nvPr/>
        </p:nvSpPr>
        <p:spPr>
          <a:xfrm>
            <a:off x="7070836" y="4825507"/>
            <a:ext cx="1145124" cy="369332"/>
          </a:xfrm>
          <a:prstGeom prst="rect">
            <a:avLst/>
          </a:prstGeom>
          <a:solidFill>
            <a:schemeClr val="bg1"/>
          </a:solidFill>
        </p:spPr>
        <p:txBody>
          <a:bodyPr wrap="square" rtlCol="0">
            <a:spAutoFit/>
          </a:bodyPr>
          <a:lstStyle/>
          <a:p>
            <a:r>
              <a:rPr lang="ja-JP" altLang="en-US" b="1" noProof="1"/>
              <a:t>Domestic Japan</a:t>
            </a:r>
          </a:p>
        </p:txBody>
      </p:sp>
      <p:sp>
        <p:nvSpPr>
          <p:cNvPr id="12" name="コンテンツ プレースホルダー 4"/>
          <p:cNvSpPr>
            <a:spLocks noGrp="1"/>
          </p:cNvSpPr>
          <p:nvPr>
            <p:ph idx="1"/>
          </p:nvPr>
        </p:nvSpPr>
        <p:spPr>
          <a:xfrm>
            <a:off x="1817688" y="838732"/>
            <a:ext cx="8670924" cy="1078846"/>
          </a:xfrm>
        </p:spPr>
        <p:txBody>
          <a:bodyPr/>
          <a:lstStyle/>
          <a:p>
            <a:r>
              <a:rPr lang="ja-JP" altLang="en-US" noProof="1"/>
              <a:t>Overview</a:t>
            </a:r>
            <a:endParaRPr lang="en-US" altLang="ja-JP" dirty="0"/>
          </a:p>
          <a:p>
            <a:pPr lvl="1"/>
            <a:r>
              <a:rPr lang="ja-JP" altLang="en-US" noProof="1"/>
              <a:t>Check search trends worldwide</a:t>
            </a:r>
            <a:endParaRPr lang="en-US" altLang="ja-JP" dirty="0"/>
          </a:p>
          <a:p>
            <a:pPr lvl="1"/>
            <a:r>
              <a:rPr lang="en-US" altLang="ja-JP" noProof="1"/>
              <a:t>URL</a:t>
            </a:r>
            <a:r>
              <a:rPr lang="en-US" altLang="ja-JP"/>
              <a:t>　 </a:t>
            </a:r>
            <a:r>
              <a:rPr lang="en-US" altLang="ja-JP" noProof="1">
                <a:hlinkClick r:id="rId4"/>
              </a:rPr>
              <a:t>https://www.google.co.jp/trends</a:t>
            </a:r>
            <a:endParaRPr lang="en-US" altLang="ja-JP" dirty="0"/>
          </a:p>
          <a:p>
            <a:pPr lvl="1"/>
            <a:endParaRPr lang="en-US" altLang="ja-JP" dirty="0"/>
          </a:p>
          <a:p>
            <a:pPr lvl="1"/>
            <a:r>
              <a:rPr lang="ja-JP" altLang="en-US" noProof="1"/>
              <a:t>Compare Multiple Searches (OSS) = &gt; Transition of Attention in Time Series</a:t>
            </a:r>
          </a:p>
          <a:p>
            <a:pPr lvl="1"/>
            <a:endParaRPr kumimoji="1" lang="ja-JP" altLang="en-US" dirty="0"/>
          </a:p>
        </p:txBody>
      </p:sp>
    </p:spTree>
    <p:extLst>
      <p:ext uri="{BB962C8B-B14F-4D97-AF65-F5344CB8AC3E}">
        <p14:creationId xmlns:p14="http://schemas.microsoft.com/office/powerpoint/2010/main" val="11486776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56</a:t>
            </a:fld>
            <a:endParaRPr lang="en-US" altLang="ja-JP"/>
          </a:p>
        </p:txBody>
      </p:sp>
      <p:sp>
        <p:nvSpPr>
          <p:cNvPr id="5" name="タイトル 4"/>
          <p:cNvSpPr>
            <a:spLocks noGrp="1"/>
          </p:cNvSpPr>
          <p:nvPr>
            <p:ph type="title"/>
          </p:nvPr>
        </p:nvSpPr>
        <p:spPr/>
        <p:txBody>
          <a:bodyPr/>
          <a:lstStyle/>
          <a:p>
            <a:r>
              <a:rPr lang="en-US" altLang="ja-JP" noProof="1"/>
              <a:t>CNCF Cloud Native Interactive Landscape</a:t>
            </a:r>
            <a:endParaRPr kumimoji="1" lang="ja-JP" altLang="en-US" dirty="0"/>
          </a:p>
        </p:txBody>
      </p:sp>
      <p:pic>
        <p:nvPicPr>
          <p:cNvPr id="7" name="図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4737" y="2527379"/>
            <a:ext cx="7275557" cy="4092501"/>
          </a:xfrm>
          <a:prstGeom prst="rect">
            <a:avLst/>
          </a:prstGeom>
        </p:spPr>
      </p:pic>
      <p:sp>
        <p:nvSpPr>
          <p:cNvPr id="8" name="コンテンツ プレースホルダー 4"/>
          <p:cNvSpPr>
            <a:spLocks noGrp="1"/>
          </p:cNvSpPr>
          <p:nvPr>
            <p:ph idx="1"/>
          </p:nvPr>
        </p:nvSpPr>
        <p:spPr>
          <a:xfrm>
            <a:off x="1817688" y="838732"/>
            <a:ext cx="8670924" cy="1078846"/>
          </a:xfrm>
        </p:spPr>
        <p:txBody>
          <a:bodyPr/>
          <a:lstStyle/>
          <a:p>
            <a:r>
              <a:rPr lang="ja-JP" altLang="en-US" noProof="1"/>
              <a:t>Overview</a:t>
            </a:r>
            <a:endParaRPr lang="en-US" altLang="ja-JP" dirty="0"/>
          </a:p>
          <a:p>
            <a:pPr lvl="1"/>
            <a:r>
              <a:rPr lang="ja-JP" altLang="en-US" noProof="1"/>
              <a:t>List of recommended cloud-native tools</a:t>
            </a:r>
            <a:endParaRPr lang="en-US" altLang="ja-JP" dirty="0"/>
          </a:p>
          <a:p>
            <a:pPr lvl="2"/>
            <a:r>
              <a:rPr lang="en-US" altLang="ja-JP" noProof="1"/>
              <a:t>Provided by the Cloud Native Computing Foundation (CNCF)</a:t>
            </a:r>
            <a:endParaRPr lang="en-US" altLang="ja-JP" dirty="0"/>
          </a:p>
          <a:p>
            <a:pPr lvl="2"/>
            <a:r>
              <a:rPr lang="en-US" altLang="ja-JP" noProof="1"/>
              <a:t>Not limited to OSS, but includes commercial products</a:t>
            </a:r>
            <a:endParaRPr lang="en-US" altLang="ja-JP" dirty="0"/>
          </a:p>
          <a:p>
            <a:pPr lvl="1"/>
            <a:r>
              <a:rPr lang="en-US" altLang="ja-JP" noProof="1"/>
              <a:t>URL</a:t>
            </a:r>
            <a:r>
              <a:rPr lang="en-US" altLang="ja-JP"/>
              <a:t>　 </a:t>
            </a:r>
            <a:r>
              <a:rPr lang="en-US" altLang="ja-JP" noProof="1"/>
              <a:t>https://landscape.cncf.io/</a:t>
            </a:r>
          </a:p>
        </p:txBody>
      </p:sp>
    </p:spTree>
    <p:extLst>
      <p:ext uri="{BB962C8B-B14F-4D97-AF65-F5344CB8AC3E}">
        <p14:creationId xmlns:p14="http://schemas.microsoft.com/office/powerpoint/2010/main" val="546651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ACC70935-4B7D-4A8E-9FB1-E056EC317AF7}"/>
              </a:ext>
            </a:extLst>
          </p:cNvPr>
          <p:cNvPicPr>
            <a:picLocks noChangeAspect="1"/>
          </p:cNvPicPr>
          <p:nvPr/>
        </p:nvPicPr>
        <p:blipFill>
          <a:blip r:embed="rId2"/>
          <a:stretch>
            <a:fillRect/>
          </a:stretch>
        </p:blipFill>
        <p:spPr>
          <a:xfrm>
            <a:off x="1854488" y="2813730"/>
            <a:ext cx="1827286" cy="1536059"/>
          </a:xfrm>
          <a:prstGeom prst="rect">
            <a:avLst/>
          </a:prstGeom>
        </p:spPr>
      </p:pic>
      <p:pic>
        <p:nvPicPr>
          <p:cNvPr id="20" name="図 19">
            <a:extLst>
              <a:ext uri="{FF2B5EF4-FFF2-40B4-BE49-F238E27FC236}">
                <a16:creationId xmlns:a16="http://schemas.microsoft.com/office/drawing/2014/main" id="{27123B19-E077-4814-A11A-FD11E7FD7824}"/>
              </a:ext>
            </a:extLst>
          </p:cNvPr>
          <p:cNvPicPr>
            <a:picLocks noChangeAspect="1"/>
          </p:cNvPicPr>
          <p:nvPr/>
        </p:nvPicPr>
        <p:blipFill>
          <a:blip r:embed="rId3"/>
          <a:stretch>
            <a:fillRect/>
          </a:stretch>
        </p:blipFill>
        <p:spPr>
          <a:xfrm>
            <a:off x="3526843" y="1904173"/>
            <a:ext cx="1927111" cy="1736428"/>
          </a:xfrm>
          <a:prstGeom prst="rect">
            <a:avLst/>
          </a:prstGeom>
        </p:spPr>
      </p:pic>
      <p:sp>
        <p:nvSpPr>
          <p:cNvPr id="2" name="コンテンツ プレースホルダー 1"/>
          <p:cNvSpPr>
            <a:spLocks noGrp="1"/>
          </p:cNvSpPr>
          <p:nvPr>
            <p:ph idx="1"/>
          </p:nvPr>
        </p:nvSpPr>
        <p:spPr>
          <a:xfrm>
            <a:off x="1005649" y="945818"/>
            <a:ext cx="3886426" cy="1412275"/>
          </a:xfrm>
        </p:spPr>
        <p:txBody>
          <a:bodyPr/>
          <a:lstStyle/>
          <a:p>
            <a:r>
              <a:rPr kumimoji="1" lang="en-US" altLang="ja-JP" noProof="1"/>
              <a:t>OSS bird's-eye view</a:t>
            </a:r>
            <a:endParaRPr kumimoji="1" lang="en-US" altLang="ja-JP" dirty="0"/>
          </a:p>
          <a:p>
            <a:pPr lvl="1"/>
            <a:r>
              <a:rPr lang="ja-JP" altLang="en-US" noProof="1"/>
              <a:t>Category update</a:t>
            </a:r>
            <a:endParaRPr lang="en-US" altLang="ja-JP" dirty="0"/>
          </a:p>
          <a:p>
            <a:pPr lvl="1"/>
            <a:r>
              <a:rPr kumimoji="1" lang="en-US" altLang="ja-JP" noProof="1"/>
              <a:t>Add or remove OSS</a:t>
            </a:r>
          </a:p>
        </p:txBody>
      </p:sp>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57</a:t>
            </a:fld>
            <a:endParaRPr lang="en-US" altLang="ja-JP"/>
          </a:p>
        </p:txBody>
      </p:sp>
      <p:sp>
        <p:nvSpPr>
          <p:cNvPr id="5" name="タイトル 4"/>
          <p:cNvSpPr>
            <a:spLocks noGrp="1"/>
          </p:cNvSpPr>
          <p:nvPr>
            <p:ph type="title"/>
          </p:nvPr>
        </p:nvSpPr>
        <p:spPr/>
        <p:txBody>
          <a:bodyPr/>
          <a:lstStyle/>
          <a:p>
            <a:r>
              <a:rPr lang="ja-JP" altLang="en-US" noProof="1"/>
              <a:t>Future activities of the bird's-eye view WG</a:t>
            </a:r>
            <a:endParaRPr kumimoji="1" lang="ja-JP" altLang="en-US" dirty="0"/>
          </a:p>
        </p:txBody>
      </p:sp>
      <p:sp>
        <p:nvSpPr>
          <p:cNvPr id="8" name="右矢印 7"/>
          <p:cNvSpPr/>
          <p:nvPr/>
        </p:nvSpPr>
        <p:spPr>
          <a:xfrm rot="19413180">
            <a:off x="2874477" y="2752382"/>
            <a:ext cx="2302562" cy="643570"/>
          </a:xfrm>
          <a:prstGeom prst="rightArrow">
            <a:avLst/>
          </a:prstGeom>
          <a:solidFill>
            <a:srgbClr val="FFFFCC"/>
          </a:solidFill>
          <a:ln>
            <a:solidFill>
              <a:srgbClr val="FFFF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noProof="1">
                <a:latin typeface="メイリオ" panose="020B0604030504040204" pitchFamily="50" charset="-128"/>
                <a:ea typeface="メイリオ" panose="020B0604030504040204" pitchFamily="50" charset="-128"/>
              </a:rPr>
              <a:t>Update</a:t>
            </a:r>
          </a:p>
        </p:txBody>
      </p:sp>
      <p:sp>
        <p:nvSpPr>
          <p:cNvPr id="9" name="テキスト ボックス 8"/>
          <p:cNvSpPr txBox="1"/>
          <p:nvPr/>
        </p:nvSpPr>
        <p:spPr>
          <a:xfrm>
            <a:off x="1926598" y="3962702"/>
            <a:ext cx="2184471" cy="338554"/>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altLang="ja-JP" sz="1280" noProof="1">
                <a:latin typeface="メイリオ" panose="020B0604030504040204" pitchFamily="50" charset="-128"/>
                <a:ea typeface="メイリオ" panose="020B0604030504040204" pitchFamily="50" charset="-128"/>
              </a:rPr>
              <a:t>2022 OSS bird's-eye view</a:t>
            </a:r>
          </a:p>
        </p:txBody>
      </p:sp>
      <p:sp>
        <p:nvSpPr>
          <p:cNvPr id="10" name="テキスト ボックス 9"/>
          <p:cNvSpPr txBox="1"/>
          <p:nvPr/>
        </p:nvSpPr>
        <p:spPr>
          <a:xfrm>
            <a:off x="3459017" y="1852120"/>
            <a:ext cx="2184471" cy="338554"/>
          </a:xfrm>
          <a:prstGeom prst="rect">
            <a:avLst/>
          </a:prstGeom>
        </p:spPr>
        <p:style>
          <a:lnRef idx="2">
            <a:schemeClr val="accent4"/>
          </a:lnRef>
          <a:fillRef idx="1">
            <a:schemeClr val="lt1"/>
          </a:fillRef>
          <a:effectRef idx="0">
            <a:schemeClr val="accent4"/>
          </a:effectRef>
          <a:fontRef idx="minor">
            <a:schemeClr val="dk1"/>
          </a:fontRef>
        </p:style>
        <p:txBody>
          <a:bodyPr wrap="square" rtlCol="0" anchor="ctr">
            <a:spAutoFit/>
          </a:bodyPr>
          <a:lstStyle/>
          <a:p>
            <a:pPr algn="ctr"/>
            <a:r>
              <a:rPr lang="en-US" altLang="ja-JP" sz="1280" noProof="1">
                <a:latin typeface="メイリオ" panose="020B0604030504040204" pitchFamily="50" charset="-128"/>
                <a:ea typeface="メイリオ" panose="020B0604030504040204" pitchFamily="50" charset="-128"/>
              </a:rPr>
              <a:t>2023 OSS bird's-eye view</a:t>
            </a:r>
          </a:p>
        </p:txBody>
      </p:sp>
      <p:sp>
        <p:nvSpPr>
          <p:cNvPr id="11" name="コンテンツ プレースホルダー 1"/>
          <p:cNvSpPr txBox="1">
            <a:spLocks/>
          </p:cNvSpPr>
          <p:nvPr/>
        </p:nvSpPr>
        <p:spPr bwMode="auto">
          <a:xfrm>
            <a:off x="5520179" y="4796144"/>
            <a:ext cx="5495031" cy="92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52425" indent="-352425" algn="l" rtl="0" eaLnBrk="0" fontAlgn="base" hangingPunct="0">
              <a:spcBef>
                <a:spcPct val="20000"/>
              </a:spcBef>
              <a:spcAft>
                <a:spcPct val="0"/>
              </a:spcAft>
              <a:buClr>
                <a:schemeClr val="accent2"/>
              </a:buClr>
              <a:buFont typeface="Wingdings" panose="05000000000000000000" pitchFamily="2" charset="2"/>
              <a:buChar char="o"/>
              <a:defRPr kumimoji="1" sz="16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1038" indent="-327422" algn="l" rtl="0" eaLnBrk="0" fontAlgn="base" hangingPunct="0">
              <a:spcBef>
                <a:spcPct val="20000"/>
              </a:spcBef>
              <a:spcAft>
                <a:spcPct val="0"/>
              </a:spcAft>
              <a:buClr>
                <a:schemeClr val="accent2"/>
              </a:buClr>
              <a:buFont typeface="Wingdings" panose="05000000000000000000" pitchFamily="2" charset="2"/>
              <a:buChar char="n"/>
              <a:defRPr kumimoji="1" sz="128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978694" indent="-296466" algn="l" rtl="0" eaLnBrk="0" fontAlgn="base" hangingPunct="0">
              <a:spcBef>
                <a:spcPct val="20000"/>
              </a:spcBef>
              <a:spcAft>
                <a:spcPct val="0"/>
              </a:spcAft>
              <a:buClr>
                <a:schemeClr val="accent2"/>
              </a:buClr>
              <a:buFont typeface="Wingdings" panose="05000000000000000000" pitchFamily="2" charset="2"/>
              <a:buChar char="l"/>
              <a:defRPr kumimoji="1" sz="112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70397" indent="-290513" algn="l" rtl="0" eaLnBrk="0" fontAlgn="base" hangingPunct="0">
              <a:spcBef>
                <a:spcPct val="20000"/>
              </a:spcBef>
              <a:spcAft>
                <a:spcPct val="0"/>
              </a:spcAft>
              <a:buClr>
                <a:schemeClr val="accent2"/>
              </a:buClr>
              <a:buFont typeface="Wingdings" panose="05000000000000000000" pitchFamily="2" charset="2"/>
              <a:buChar char="n"/>
              <a:defRPr kumimoji="1"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70435" indent="-298847" algn="l" rtl="0" eaLnBrk="0" fontAlgn="base" hangingPunct="0">
              <a:spcBef>
                <a:spcPct val="25000"/>
              </a:spcBef>
              <a:spcAft>
                <a:spcPct val="0"/>
              </a:spcAft>
              <a:buClr>
                <a:schemeClr val="accent2"/>
              </a:buClr>
              <a:buFont typeface="Wingdings" panose="05000000000000000000" pitchFamily="2" charset="2"/>
              <a:buChar char="§"/>
              <a:defRPr kumimoji="1"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913335" indent="-298847" algn="l" rtl="0" eaLnBrk="1" fontAlgn="base" hangingPunct="1">
              <a:spcBef>
                <a:spcPct val="25000"/>
              </a:spcBef>
              <a:spcAft>
                <a:spcPct val="0"/>
              </a:spcAft>
              <a:buClr>
                <a:schemeClr val="accent2"/>
              </a:buClr>
              <a:buFont typeface="Wingdings" pitchFamily="2" charset="2"/>
              <a:buChar char="§"/>
              <a:defRPr kumimoji="1" sz="1200">
                <a:solidFill>
                  <a:schemeClr val="tx1"/>
                </a:solidFill>
                <a:latin typeface="+mn-lt"/>
                <a:ea typeface="+mn-ea"/>
              </a:defRPr>
            </a:lvl6pPr>
            <a:lvl7pPr marL="2256235" indent="-298847" algn="l" rtl="0" eaLnBrk="1" fontAlgn="base" hangingPunct="1">
              <a:spcBef>
                <a:spcPct val="25000"/>
              </a:spcBef>
              <a:spcAft>
                <a:spcPct val="0"/>
              </a:spcAft>
              <a:buClr>
                <a:schemeClr val="accent2"/>
              </a:buClr>
              <a:buFont typeface="Wingdings" pitchFamily="2" charset="2"/>
              <a:buChar char="§"/>
              <a:defRPr kumimoji="1" sz="1200">
                <a:solidFill>
                  <a:schemeClr val="tx1"/>
                </a:solidFill>
                <a:latin typeface="+mn-lt"/>
                <a:ea typeface="+mn-ea"/>
              </a:defRPr>
            </a:lvl7pPr>
            <a:lvl8pPr marL="2599135" indent="-298847" algn="l" rtl="0" eaLnBrk="1" fontAlgn="base" hangingPunct="1">
              <a:spcBef>
                <a:spcPct val="25000"/>
              </a:spcBef>
              <a:spcAft>
                <a:spcPct val="0"/>
              </a:spcAft>
              <a:buClr>
                <a:schemeClr val="accent2"/>
              </a:buClr>
              <a:buFont typeface="Wingdings" pitchFamily="2" charset="2"/>
              <a:buChar char="§"/>
              <a:defRPr kumimoji="1" sz="1200">
                <a:solidFill>
                  <a:schemeClr val="tx1"/>
                </a:solidFill>
                <a:latin typeface="+mn-lt"/>
                <a:ea typeface="+mn-ea"/>
              </a:defRPr>
            </a:lvl8pPr>
            <a:lvl9pPr marL="2942035" indent="-298847" algn="l" rtl="0" eaLnBrk="1" fontAlgn="base" hangingPunct="1">
              <a:spcBef>
                <a:spcPct val="25000"/>
              </a:spcBef>
              <a:spcAft>
                <a:spcPct val="0"/>
              </a:spcAft>
              <a:buClr>
                <a:schemeClr val="accent2"/>
              </a:buClr>
              <a:buFont typeface="Wingdings" pitchFamily="2" charset="2"/>
              <a:buChar char="§"/>
              <a:defRPr kumimoji="1" sz="1200">
                <a:solidFill>
                  <a:schemeClr val="tx1"/>
                </a:solidFill>
                <a:latin typeface="+mn-lt"/>
                <a:ea typeface="+mn-ea"/>
              </a:defRPr>
            </a:lvl9pPr>
          </a:lstStyle>
          <a:p>
            <a:r>
              <a:rPr lang="ja-JP" altLang="en-US" kern="0" noProof="1"/>
              <a:t>Promotion</a:t>
            </a:r>
            <a:endParaRPr lang="en-US" altLang="ja-JP" kern="0" dirty="0"/>
          </a:p>
          <a:p>
            <a:pPr lvl="1"/>
            <a:r>
              <a:rPr lang="ja-JP" altLang="en-US" kern="0" noProof="1"/>
              <a:t>Seminars in each community</a:t>
            </a:r>
            <a:endParaRPr lang="en-US" altLang="ja-JP" kern="0" dirty="0"/>
          </a:p>
        </p:txBody>
      </p:sp>
      <p:pic>
        <p:nvPicPr>
          <p:cNvPr id="12" name="図 11"/>
          <p:cNvPicPr>
            <a:picLocks noChangeAspect="1"/>
          </p:cNvPicPr>
          <p:nvPr/>
        </p:nvPicPr>
        <p:blipFill>
          <a:blip r:embed="rId4"/>
          <a:stretch>
            <a:fillRect/>
          </a:stretch>
        </p:blipFill>
        <p:spPr>
          <a:xfrm>
            <a:off x="7392572" y="2542830"/>
            <a:ext cx="1806059" cy="1385185"/>
          </a:xfrm>
          <a:prstGeom prst="rect">
            <a:avLst/>
          </a:prstGeom>
          <a:ln>
            <a:noFill/>
          </a:ln>
          <a:effectLst>
            <a:outerShdw blurRad="292100" dist="139700" dir="2700000" algn="tl" rotWithShape="0">
              <a:srgbClr val="333333">
                <a:alpha val="65000"/>
              </a:srgbClr>
            </a:outerShdw>
          </a:effectLst>
        </p:spPr>
      </p:pic>
      <p:pic>
        <p:nvPicPr>
          <p:cNvPr id="13" name="図 12"/>
          <p:cNvPicPr>
            <a:picLocks noChangeAspect="1"/>
          </p:cNvPicPr>
          <p:nvPr/>
        </p:nvPicPr>
        <p:blipFill>
          <a:blip r:embed="rId5"/>
          <a:stretch>
            <a:fillRect/>
          </a:stretch>
        </p:blipFill>
        <p:spPr>
          <a:xfrm>
            <a:off x="9596541" y="2542829"/>
            <a:ext cx="1855105" cy="1628320"/>
          </a:xfrm>
          <a:prstGeom prst="rect">
            <a:avLst/>
          </a:prstGeom>
          <a:ln>
            <a:noFill/>
          </a:ln>
          <a:effectLst>
            <a:outerShdw blurRad="292100" dist="139700" dir="2700000" algn="tl" rotWithShape="0">
              <a:srgbClr val="333333">
                <a:alpha val="65000"/>
              </a:srgbClr>
            </a:outerShdw>
          </a:effectLst>
        </p:spPr>
      </p:pic>
      <p:sp>
        <p:nvSpPr>
          <p:cNvPr id="14" name="テキスト ボックス 13"/>
          <p:cNvSpPr txBox="1"/>
          <p:nvPr/>
        </p:nvSpPr>
        <p:spPr>
          <a:xfrm>
            <a:off x="8368412" y="3206790"/>
            <a:ext cx="2681761" cy="338554"/>
          </a:xfrm>
          <a:prstGeom prst="rect">
            <a:avLst/>
          </a:prstGeom>
        </p:spPr>
        <p:style>
          <a:lnRef idx="2">
            <a:schemeClr val="accent4"/>
          </a:lnRef>
          <a:fillRef idx="1">
            <a:schemeClr val="lt1"/>
          </a:fillRef>
          <a:effectRef idx="0">
            <a:schemeClr val="accent4"/>
          </a:effectRef>
          <a:fontRef idx="minor">
            <a:schemeClr val="dk1"/>
          </a:fontRef>
        </p:style>
        <p:txBody>
          <a:bodyPr wrap="square" rtlCol="0" anchor="ctr">
            <a:spAutoFit/>
          </a:bodyPr>
          <a:lstStyle/>
          <a:p>
            <a:pPr algn="ctr"/>
            <a:r>
              <a:rPr lang="ja-JP" altLang="en-US" sz="1280" noProof="1">
                <a:latin typeface="メイリオ" panose="020B0604030504040204" pitchFamily="50" charset="-128"/>
                <a:ea typeface="メイリオ" panose="020B0604030504040204" pitchFamily="50" charset="-128"/>
              </a:rPr>
              <a:t>A bird's-eye view of the derivative OSS</a:t>
            </a:r>
          </a:p>
        </p:txBody>
      </p:sp>
      <p:sp>
        <p:nvSpPr>
          <p:cNvPr id="15" name="コンテンツ プレースホルダー 1"/>
          <p:cNvSpPr txBox="1">
            <a:spLocks/>
          </p:cNvSpPr>
          <p:nvPr/>
        </p:nvSpPr>
        <p:spPr bwMode="auto">
          <a:xfrm>
            <a:off x="6065517" y="945818"/>
            <a:ext cx="3886426" cy="141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52425" indent="-352425" algn="l" rtl="0" eaLnBrk="0" fontAlgn="base" hangingPunct="0">
              <a:spcBef>
                <a:spcPct val="20000"/>
              </a:spcBef>
              <a:spcAft>
                <a:spcPct val="0"/>
              </a:spcAft>
              <a:buClr>
                <a:schemeClr val="accent2"/>
              </a:buClr>
              <a:buFont typeface="Wingdings" panose="05000000000000000000" pitchFamily="2" charset="2"/>
              <a:buChar char="o"/>
              <a:defRPr kumimoji="1" sz="16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1038" indent="-327422" algn="l" rtl="0" eaLnBrk="0" fontAlgn="base" hangingPunct="0">
              <a:spcBef>
                <a:spcPct val="20000"/>
              </a:spcBef>
              <a:spcAft>
                <a:spcPct val="0"/>
              </a:spcAft>
              <a:buClr>
                <a:schemeClr val="accent2"/>
              </a:buClr>
              <a:buFont typeface="Wingdings" panose="05000000000000000000" pitchFamily="2" charset="2"/>
              <a:buChar char="n"/>
              <a:defRPr kumimoji="1" sz="128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978694" indent="-296466" algn="l" rtl="0" eaLnBrk="0" fontAlgn="base" hangingPunct="0">
              <a:spcBef>
                <a:spcPct val="20000"/>
              </a:spcBef>
              <a:spcAft>
                <a:spcPct val="0"/>
              </a:spcAft>
              <a:buClr>
                <a:schemeClr val="accent2"/>
              </a:buClr>
              <a:buFont typeface="Wingdings" panose="05000000000000000000" pitchFamily="2" charset="2"/>
              <a:buChar char="l"/>
              <a:defRPr kumimoji="1" sz="112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70397" indent="-290513" algn="l" rtl="0" eaLnBrk="0" fontAlgn="base" hangingPunct="0">
              <a:spcBef>
                <a:spcPct val="20000"/>
              </a:spcBef>
              <a:spcAft>
                <a:spcPct val="0"/>
              </a:spcAft>
              <a:buClr>
                <a:schemeClr val="accent2"/>
              </a:buClr>
              <a:buFont typeface="Wingdings" panose="05000000000000000000" pitchFamily="2" charset="2"/>
              <a:buChar char="n"/>
              <a:defRPr kumimoji="1"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70435" indent="-298847" algn="l" rtl="0" eaLnBrk="0" fontAlgn="base" hangingPunct="0">
              <a:spcBef>
                <a:spcPct val="25000"/>
              </a:spcBef>
              <a:spcAft>
                <a:spcPct val="0"/>
              </a:spcAft>
              <a:buClr>
                <a:schemeClr val="accent2"/>
              </a:buClr>
              <a:buFont typeface="Wingdings" panose="05000000000000000000" pitchFamily="2" charset="2"/>
              <a:buChar char="§"/>
              <a:defRPr kumimoji="1"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913335" indent="-298847" algn="l" rtl="0" eaLnBrk="1" fontAlgn="base" hangingPunct="1">
              <a:spcBef>
                <a:spcPct val="25000"/>
              </a:spcBef>
              <a:spcAft>
                <a:spcPct val="0"/>
              </a:spcAft>
              <a:buClr>
                <a:schemeClr val="accent2"/>
              </a:buClr>
              <a:buFont typeface="Wingdings" pitchFamily="2" charset="2"/>
              <a:buChar char="§"/>
              <a:defRPr kumimoji="1" sz="1200">
                <a:solidFill>
                  <a:schemeClr val="tx1"/>
                </a:solidFill>
                <a:latin typeface="+mn-lt"/>
                <a:ea typeface="+mn-ea"/>
              </a:defRPr>
            </a:lvl6pPr>
            <a:lvl7pPr marL="2256235" indent="-298847" algn="l" rtl="0" eaLnBrk="1" fontAlgn="base" hangingPunct="1">
              <a:spcBef>
                <a:spcPct val="25000"/>
              </a:spcBef>
              <a:spcAft>
                <a:spcPct val="0"/>
              </a:spcAft>
              <a:buClr>
                <a:schemeClr val="accent2"/>
              </a:buClr>
              <a:buFont typeface="Wingdings" pitchFamily="2" charset="2"/>
              <a:buChar char="§"/>
              <a:defRPr kumimoji="1" sz="1200">
                <a:solidFill>
                  <a:schemeClr val="tx1"/>
                </a:solidFill>
                <a:latin typeface="+mn-lt"/>
                <a:ea typeface="+mn-ea"/>
              </a:defRPr>
            </a:lvl7pPr>
            <a:lvl8pPr marL="2599135" indent="-298847" algn="l" rtl="0" eaLnBrk="1" fontAlgn="base" hangingPunct="1">
              <a:spcBef>
                <a:spcPct val="25000"/>
              </a:spcBef>
              <a:spcAft>
                <a:spcPct val="0"/>
              </a:spcAft>
              <a:buClr>
                <a:schemeClr val="accent2"/>
              </a:buClr>
              <a:buFont typeface="Wingdings" pitchFamily="2" charset="2"/>
              <a:buChar char="§"/>
              <a:defRPr kumimoji="1" sz="1200">
                <a:solidFill>
                  <a:schemeClr val="tx1"/>
                </a:solidFill>
                <a:latin typeface="+mn-lt"/>
                <a:ea typeface="+mn-ea"/>
              </a:defRPr>
            </a:lvl8pPr>
            <a:lvl9pPr marL="2942035" indent="-298847" algn="l" rtl="0" eaLnBrk="1" fontAlgn="base" hangingPunct="1">
              <a:spcBef>
                <a:spcPct val="25000"/>
              </a:spcBef>
              <a:spcAft>
                <a:spcPct val="0"/>
              </a:spcAft>
              <a:buClr>
                <a:schemeClr val="accent2"/>
              </a:buClr>
              <a:buFont typeface="Wingdings" pitchFamily="2" charset="2"/>
              <a:buChar char="§"/>
              <a:defRPr kumimoji="1" sz="1200">
                <a:solidFill>
                  <a:schemeClr val="tx1"/>
                </a:solidFill>
                <a:latin typeface="+mn-lt"/>
                <a:ea typeface="+mn-ea"/>
              </a:defRPr>
            </a:lvl9pPr>
          </a:lstStyle>
          <a:p>
            <a:r>
              <a:rPr lang="ja-JP" altLang="en-US" kern="0" noProof="1"/>
              <a:t>Derived OSS bird's-eye view</a:t>
            </a:r>
            <a:endParaRPr lang="en-US" altLang="ja-JP" kern="0" dirty="0"/>
          </a:p>
          <a:p>
            <a:pPr lvl="1"/>
            <a:r>
              <a:rPr lang="ja-JP" altLang="en-US" kern="0" noProof="1"/>
              <a:t>Examining what it should be</a:t>
            </a:r>
            <a:endParaRPr lang="en-US" altLang="ja-JP" kern="0" dirty="0"/>
          </a:p>
          <a:p>
            <a:pPr lvl="1"/>
            <a:r>
              <a:rPr lang="ja-JP" altLang="en-US" kern="0" noProof="1"/>
              <a:t>Mock-making</a:t>
            </a:r>
          </a:p>
        </p:txBody>
      </p:sp>
      <p:pic>
        <p:nvPicPr>
          <p:cNvPr id="17" name="図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04143" y="4846628"/>
            <a:ext cx="1981159" cy="1485869"/>
          </a:xfrm>
          <a:prstGeom prst="rect">
            <a:avLst/>
          </a:prstGeom>
          <a:ln>
            <a:noFill/>
          </a:ln>
          <a:effectLst>
            <a:outerShdw blurRad="292100" dist="139700" dir="2700000" algn="tl" rotWithShape="0">
              <a:srgbClr val="333333">
                <a:alpha val="65000"/>
              </a:srgbClr>
            </a:outerShdw>
          </a:effectLst>
        </p:spPr>
      </p:pic>
      <p:sp>
        <p:nvSpPr>
          <p:cNvPr id="22" name="コンテンツ プレースホルダー 1"/>
          <p:cNvSpPr txBox="1">
            <a:spLocks/>
          </p:cNvSpPr>
          <p:nvPr/>
        </p:nvSpPr>
        <p:spPr bwMode="auto">
          <a:xfrm>
            <a:off x="554787" y="4805426"/>
            <a:ext cx="4557873" cy="861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52425" indent="-352425" algn="l" rtl="0" eaLnBrk="0" fontAlgn="base" hangingPunct="0">
              <a:spcBef>
                <a:spcPct val="20000"/>
              </a:spcBef>
              <a:spcAft>
                <a:spcPct val="0"/>
              </a:spcAft>
              <a:buClr>
                <a:schemeClr val="accent2"/>
              </a:buClr>
              <a:buFont typeface="Wingdings" panose="05000000000000000000" pitchFamily="2" charset="2"/>
              <a:buChar char="o"/>
              <a:defRPr kumimoji="1" sz="16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1038" indent="-327422" algn="l" rtl="0" eaLnBrk="0" fontAlgn="base" hangingPunct="0">
              <a:spcBef>
                <a:spcPct val="20000"/>
              </a:spcBef>
              <a:spcAft>
                <a:spcPct val="0"/>
              </a:spcAft>
              <a:buClr>
                <a:schemeClr val="accent2"/>
              </a:buClr>
              <a:buFont typeface="Wingdings" panose="05000000000000000000" pitchFamily="2" charset="2"/>
              <a:buChar char="n"/>
              <a:defRPr kumimoji="1" sz="128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978694" indent="-296466" algn="l" rtl="0" eaLnBrk="0" fontAlgn="base" hangingPunct="0">
              <a:spcBef>
                <a:spcPct val="20000"/>
              </a:spcBef>
              <a:spcAft>
                <a:spcPct val="0"/>
              </a:spcAft>
              <a:buClr>
                <a:schemeClr val="accent2"/>
              </a:buClr>
              <a:buFont typeface="Wingdings" panose="05000000000000000000" pitchFamily="2" charset="2"/>
              <a:buChar char="l"/>
              <a:defRPr kumimoji="1" sz="112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70397" indent="-290513" algn="l" rtl="0" eaLnBrk="0" fontAlgn="base" hangingPunct="0">
              <a:spcBef>
                <a:spcPct val="20000"/>
              </a:spcBef>
              <a:spcAft>
                <a:spcPct val="0"/>
              </a:spcAft>
              <a:buClr>
                <a:schemeClr val="accent2"/>
              </a:buClr>
              <a:buFont typeface="Wingdings" panose="05000000000000000000" pitchFamily="2" charset="2"/>
              <a:buChar char="n"/>
              <a:defRPr kumimoji="1"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70435" indent="-298847" algn="l" rtl="0" eaLnBrk="0" fontAlgn="base" hangingPunct="0">
              <a:spcBef>
                <a:spcPct val="25000"/>
              </a:spcBef>
              <a:spcAft>
                <a:spcPct val="0"/>
              </a:spcAft>
              <a:buClr>
                <a:schemeClr val="accent2"/>
              </a:buClr>
              <a:buFont typeface="Wingdings" panose="05000000000000000000" pitchFamily="2" charset="2"/>
              <a:buChar char="§"/>
              <a:defRPr kumimoji="1"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913335" indent="-298847" algn="l" rtl="0" eaLnBrk="1" fontAlgn="base" hangingPunct="1">
              <a:spcBef>
                <a:spcPct val="25000"/>
              </a:spcBef>
              <a:spcAft>
                <a:spcPct val="0"/>
              </a:spcAft>
              <a:buClr>
                <a:schemeClr val="accent2"/>
              </a:buClr>
              <a:buFont typeface="Wingdings" pitchFamily="2" charset="2"/>
              <a:buChar char="§"/>
              <a:defRPr kumimoji="1" sz="1200">
                <a:solidFill>
                  <a:schemeClr val="tx1"/>
                </a:solidFill>
                <a:latin typeface="+mn-lt"/>
                <a:ea typeface="+mn-ea"/>
              </a:defRPr>
            </a:lvl6pPr>
            <a:lvl7pPr marL="2256235" indent="-298847" algn="l" rtl="0" eaLnBrk="1" fontAlgn="base" hangingPunct="1">
              <a:spcBef>
                <a:spcPct val="25000"/>
              </a:spcBef>
              <a:spcAft>
                <a:spcPct val="0"/>
              </a:spcAft>
              <a:buClr>
                <a:schemeClr val="accent2"/>
              </a:buClr>
              <a:buFont typeface="Wingdings" pitchFamily="2" charset="2"/>
              <a:buChar char="§"/>
              <a:defRPr kumimoji="1" sz="1200">
                <a:solidFill>
                  <a:schemeClr val="tx1"/>
                </a:solidFill>
                <a:latin typeface="+mn-lt"/>
                <a:ea typeface="+mn-ea"/>
              </a:defRPr>
            </a:lvl7pPr>
            <a:lvl8pPr marL="2599135" indent="-298847" algn="l" rtl="0" eaLnBrk="1" fontAlgn="base" hangingPunct="1">
              <a:spcBef>
                <a:spcPct val="25000"/>
              </a:spcBef>
              <a:spcAft>
                <a:spcPct val="0"/>
              </a:spcAft>
              <a:buClr>
                <a:schemeClr val="accent2"/>
              </a:buClr>
              <a:buFont typeface="Wingdings" pitchFamily="2" charset="2"/>
              <a:buChar char="§"/>
              <a:defRPr kumimoji="1" sz="1200">
                <a:solidFill>
                  <a:schemeClr val="tx1"/>
                </a:solidFill>
                <a:latin typeface="+mn-lt"/>
                <a:ea typeface="+mn-ea"/>
              </a:defRPr>
            </a:lvl8pPr>
            <a:lvl9pPr marL="2942035" indent="-298847" algn="l" rtl="0" eaLnBrk="1" fontAlgn="base" hangingPunct="1">
              <a:spcBef>
                <a:spcPct val="25000"/>
              </a:spcBef>
              <a:spcAft>
                <a:spcPct val="0"/>
              </a:spcAft>
              <a:buClr>
                <a:schemeClr val="accent2"/>
              </a:buClr>
              <a:buFont typeface="Wingdings" pitchFamily="2" charset="2"/>
              <a:buChar char="§"/>
              <a:defRPr kumimoji="1" sz="1200">
                <a:solidFill>
                  <a:schemeClr val="tx1"/>
                </a:solidFill>
                <a:latin typeface="+mn-lt"/>
                <a:ea typeface="+mn-ea"/>
              </a:defRPr>
            </a:lvl9pPr>
          </a:lstStyle>
          <a:p>
            <a:r>
              <a:rPr lang="en-US" altLang="ja-JP" kern="0" noProof="1"/>
              <a:t>OSS questionnaire collection and opening</a:t>
            </a:r>
            <a:endParaRPr lang="en-US" altLang="ja-JP" kern="0" dirty="0"/>
          </a:p>
          <a:p>
            <a:pPr lvl="1"/>
            <a:r>
              <a:rPr lang="en-US" altLang="ja-JP" kern="0" noProof="1"/>
              <a:t>Github launch in June 2022</a:t>
            </a:r>
            <a:endParaRPr lang="en-US" altLang="ja-JP" kern="0" dirty="0"/>
          </a:p>
          <a:p>
            <a:pPr lvl="1"/>
            <a:r>
              <a:rPr lang="ja-JP" altLang="en-US" kern="0" noProof="1"/>
              <a:t>A mechanism to receive feedback for better use of bird's-eye view will continue to be considered</a:t>
            </a:r>
            <a:endParaRPr lang="en-US" altLang="ja-JP" kern="0" dirty="0"/>
          </a:p>
        </p:txBody>
      </p:sp>
    </p:spTree>
    <p:extLst>
      <p:ext uri="{BB962C8B-B14F-4D97-AF65-F5344CB8AC3E}">
        <p14:creationId xmlns:p14="http://schemas.microsoft.com/office/powerpoint/2010/main" val="34406320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ACC70935-4B7D-4A8E-9FB1-E056EC317AF7}"/>
              </a:ext>
            </a:extLst>
          </p:cNvPr>
          <p:cNvPicPr>
            <a:picLocks noChangeAspect="1"/>
          </p:cNvPicPr>
          <p:nvPr/>
        </p:nvPicPr>
        <p:blipFill>
          <a:blip r:embed="rId2"/>
          <a:stretch>
            <a:fillRect/>
          </a:stretch>
        </p:blipFill>
        <p:spPr>
          <a:xfrm>
            <a:off x="1854488" y="2813730"/>
            <a:ext cx="1827286" cy="1536059"/>
          </a:xfrm>
          <a:prstGeom prst="rect">
            <a:avLst/>
          </a:prstGeom>
        </p:spPr>
      </p:pic>
      <p:pic>
        <p:nvPicPr>
          <p:cNvPr id="20" name="図 19">
            <a:extLst>
              <a:ext uri="{FF2B5EF4-FFF2-40B4-BE49-F238E27FC236}">
                <a16:creationId xmlns:a16="http://schemas.microsoft.com/office/drawing/2014/main" id="{27123B19-E077-4814-A11A-FD11E7FD7824}"/>
              </a:ext>
            </a:extLst>
          </p:cNvPr>
          <p:cNvPicPr>
            <a:picLocks noChangeAspect="1"/>
          </p:cNvPicPr>
          <p:nvPr/>
        </p:nvPicPr>
        <p:blipFill>
          <a:blip r:embed="rId3"/>
          <a:stretch>
            <a:fillRect/>
          </a:stretch>
        </p:blipFill>
        <p:spPr>
          <a:xfrm>
            <a:off x="3526843" y="1904173"/>
            <a:ext cx="1927111" cy="1736428"/>
          </a:xfrm>
          <a:prstGeom prst="rect">
            <a:avLst/>
          </a:prstGeom>
        </p:spPr>
      </p:pic>
      <p:sp>
        <p:nvSpPr>
          <p:cNvPr id="2" name="コンテンツ プレースホルダー 1"/>
          <p:cNvSpPr>
            <a:spLocks noGrp="1"/>
          </p:cNvSpPr>
          <p:nvPr>
            <p:ph idx="1"/>
          </p:nvPr>
        </p:nvSpPr>
        <p:spPr>
          <a:xfrm>
            <a:off x="1005649" y="945818"/>
            <a:ext cx="3886426" cy="1412275"/>
          </a:xfrm>
        </p:spPr>
        <p:txBody>
          <a:bodyPr/>
          <a:lstStyle/>
          <a:p>
            <a:r>
              <a:rPr kumimoji="1" lang="en-US" altLang="ja-JP" noProof="1"/>
              <a:t>OSS bird's-eye view</a:t>
            </a:r>
            <a:endParaRPr kumimoji="1" lang="en-US" altLang="ja-JP" dirty="0"/>
          </a:p>
          <a:p>
            <a:pPr lvl="1"/>
            <a:r>
              <a:rPr lang="ja-JP" altLang="en-US" noProof="1"/>
              <a:t>Category update</a:t>
            </a:r>
            <a:endParaRPr lang="en-US" altLang="ja-JP" dirty="0"/>
          </a:p>
          <a:p>
            <a:pPr lvl="1"/>
            <a:r>
              <a:rPr kumimoji="1" lang="en-US" altLang="ja-JP" noProof="1"/>
              <a:t>Add or remove OSS</a:t>
            </a:r>
          </a:p>
        </p:txBody>
      </p:sp>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58</a:t>
            </a:fld>
            <a:endParaRPr lang="en-US" altLang="ja-JP"/>
          </a:p>
        </p:txBody>
      </p:sp>
      <p:sp>
        <p:nvSpPr>
          <p:cNvPr id="5" name="タイトル 4"/>
          <p:cNvSpPr>
            <a:spLocks noGrp="1"/>
          </p:cNvSpPr>
          <p:nvPr>
            <p:ph type="title"/>
          </p:nvPr>
        </p:nvSpPr>
        <p:spPr/>
        <p:txBody>
          <a:bodyPr/>
          <a:lstStyle/>
          <a:p>
            <a:r>
              <a:rPr lang="ja-JP" altLang="en-US" noProof="1"/>
              <a:t>Future activities of the bird's-eye view WG</a:t>
            </a:r>
            <a:endParaRPr kumimoji="1" lang="ja-JP" altLang="en-US" dirty="0"/>
          </a:p>
        </p:txBody>
      </p:sp>
      <p:sp>
        <p:nvSpPr>
          <p:cNvPr id="8" name="右矢印 7"/>
          <p:cNvSpPr/>
          <p:nvPr/>
        </p:nvSpPr>
        <p:spPr>
          <a:xfrm rot="19413180">
            <a:off x="2874477" y="2752382"/>
            <a:ext cx="2302562" cy="643570"/>
          </a:xfrm>
          <a:prstGeom prst="rightArrow">
            <a:avLst/>
          </a:prstGeom>
          <a:solidFill>
            <a:srgbClr val="FFFFCC"/>
          </a:solidFill>
          <a:ln>
            <a:solidFill>
              <a:srgbClr val="FFFF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noProof="1">
                <a:latin typeface="メイリオ" panose="020B0604030504040204" pitchFamily="50" charset="-128"/>
                <a:ea typeface="メイリオ" panose="020B0604030504040204" pitchFamily="50" charset="-128"/>
              </a:rPr>
              <a:t>Update</a:t>
            </a:r>
          </a:p>
        </p:txBody>
      </p:sp>
      <p:sp>
        <p:nvSpPr>
          <p:cNvPr id="9" name="テキスト ボックス 8"/>
          <p:cNvSpPr txBox="1"/>
          <p:nvPr/>
        </p:nvSpPr>
        <p:spPr>
          <a:xfrm>
            <a:off x="1926598" y="3962702"/>
            <a:ext cx="2184471" cy="338554"/>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altLang="ja-JP" sz="1280" noProof="1">
                <a:latin typeface="メイリオ" panose="020B0604030504040204" pitchFamily="50" charset="-128"/>
                <a:ea typeface="メイリオ" panose="020B0604030504040204" pitchFamily="50" charset="-128"/>
              </a:rPr>
              <a:t>2022 OSS bird's-eye view</a:t>
            </a:r>
          </a:p>
        </p:txBody>
      </p:sp>
      <p:sp>
        <p:nvSpPr>
          <p:cNvPr id="10" name="テキスト ボックス 9"/>
          <p:cNvSpPr txBox="1"/>
          <p:nvPr/>
        </p:nvSpPr>
        <p:spPr>
          <a:xfrm>
            <a:off x="3459017" y="1852120"/>
            <a:ext cx="2184471" cy="338554"/>
          </a:xfrm>
          <a:prstGeom prst="rect">
            <a:avLst/>
          </a:prstGeom>
        </p:spPr>
        <p:style>
          <a:lnRef idx="2">
            <a:schemeClr val="accent4"/>
          </a:lnRef>
          <a:fillRef idx="1">
            <a:schemeClr val="lt1"/>
          </a:fillRef>
          <a:effectRef idx="0">
            <a:schemeClr val="accent4"/>
          </a:effectRef>
          <a:fontRef idx="minor">
            <a:schemeClr val="dk1"/>
          </a:fontRef>
        </p:style>
        <p:txBody>
          <a:bodyPr wrap="square" rtlCol="0" anchor="ctr">
            <a:spAutoFit/>
          </a:bodyPr>
          <a:lstStyle/>
          <a:p>
            <a:pPr algn="ctr"/>
            <a:r>
              <a:rPr lang="en-US" altLang="ja-JP" sz="1280" noProof="1">
                <a:latin typeface="メイリオ" panose="020B0604030504040204" pitchFamily="50" charset="-128"/>
                <a:ea typeface="メイリオ" panose="020B0604030504040204" pitchFamily="50" charset="-128"/>
              </a:rPr>
              <a:t>2023 OSS bird's-eye view</a:t>
            </a:r>
          </a:p>
        </p:txBody>
      </p:sp>
      <p:sp>
        <p:nvSpPr>
          <p:cNvPr id="11" name="コンテンツ プレースホルダー 1"/>
          <p:cNvSpPr txBox="1">
            <a:spLocks/>
          </p:cNvSpPr>
          <p:nvPr/>
        </p:nvSpPr>
        <p:spPr bwMode="auto">
          <a:xfrm>
            <a:off x="5520179" y="4796144"/>
            <a:ext cx="5495031" cy="92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52425" indent="-352425" algn="l" rtl="0" eaLnBrk="0" fontAlgn="base" hangingPunct="0">
              <a:spcBef>
                <a:spcPct val="20000"/>
              </a:spcBef>
              <a:spcAft>
                <a:spcPct val="0"/>
              </a:spcAft>
              <a:buClr>
                <a:schemeClr val="accent2"/>
              </a:buClr>
              <a:buFont typeface="Wingdings" panose="05000000000000000000" pitchFamily="2" charset="2"/>
              <a:buChar char="o"/>
              <a:defRPr kumimoji="1" sz="16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1038" indent="-327422" algn="l" rtl="0" eaLnBrk="0" fontAlgn="base" hangingPunct="0">
              <a:spcBef>
                <a:spcPct val="20000"/>
              </a:spcBef>
              <a:spcAft>
                <a:spcPct val="0"/>
              </a:spcAft>
              <a:buClr>
                <a:schemeClr val="accent2"/>
              </a:buClr>
              <a:buFont typeface="Wingdings" panose="05000000000000000000" pitchFamily="2" charset="2"/>
              <a:buChar char="n"/>
              <a:defRPr kumimoji="1" sz="128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978694" indent="-296466" algn="l" rtl="0" eaLnBrk="0" fontAlgn="base" hangingPunct="0">
              <a:spcBef>
                <a:spcPct val="20000"/>
              </a:spcBef>
              <a:spcAft>
                <a:spcPct val="0"/>
              </a:spcAft>
              <a:buClr>
                <a:schemeClr val="accent2"/>
              </a:buClr>
              <a:buFont typeface="Wingdings" panose="05000000000000000000" pitchFamily="2" charset="2"/>
              <a:buChar char="l"/>
              <a:defRPr kumimoji="1" sz="112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70397" indent="-290513" algn="l" rtl="0" eaLnBrk="0" fontAlgn="base" hangingPunct="0">
              <a:spcBef>
                <a:spcPct val="20000"/>
              </a:spcBef>
              <a:spcAft>
                <a:spcPct val="0"/>
              </a:spcAft>
              <a:buClr>
                <a:schemeClr val="accent2"/>
              </a:buClr>
              <a:buFont typeface="Wingdings" panose="05000000000000000000" pitchFamily="2" charset="2"/>
              <a:buChar char="n"/>
              <a:defRPr kumimoji="1"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70435" indent="-298847" algn="l" rtl="0" eaLnBrk="0" fontAlgn="base" hangingPunct="0">
              <a:spcBef>
                <a:spcPct val="25000"/>
              </a:spcBef>
              <a:spcAft>
                <a:spcPct val="0"/>
              </a:spcAft>
              <a:buClr>
                <a:schemeClr val="accent2"/>
              </a:buClr>
              <a:buFont typeface="Wingdings" panose="05000000000000000000" pitchFamily="2" charset="2"/>
              <a:buChar char="§"/>
              <a:defRPr kumimoji="1"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913335" indent="-298847" algn="l" rtl="0" eaLnBrk="1" fontAlgn="base" hangingPunct="1">
              <a:spcBef>
                <a:spcPct val="25000"/>
              </a:spcBef>
              <a:spcAft>
                <a:spcPct val="0"/>
              </a:spcAft>
              <a:buClr>
                <a:schemeClr val="accent2"/>
              </a:buClr>
              <a:buFont typeface="Wingdings" pitchFamily="2" charset="2"/>
              <a:buChar char="§"/>
              <a:defRPr kumimoji="1" sz="1200">
                <a:solidFill>
                  <a:schemeClr val="tx1"/>
                </a:solidFill>
                <a:latin typeface="+mn-lt"/>
                <a:ea typeface="+mn-ea"/>
              </a:defRPr>
            </a:lvl6pPr>
            <a:lvl7pPr marL="2256235" indent="-298847" algn="l" rtl="0" eaLnBrk="1" fontAlgn="base" hangingPunct="1">
              <a:spcBef>
                <a:spcPct val="25000"/>
              </a:spcBef>
              <a:spcAft>
                <a:spcPct val="0"/>
              </a:spcAft>
              <a:buClr>
                <a:schemeClr val="accent2"/>
              </a:buClr>
              <a:buFont typeface="Wingdings" pitchFamily="2" charset="2"/>
              <a:buChar char="§"/>
              <a:defRPr kumimoji="1" sz="1200">
                <a:solidFill>
                  <a:schemeClr val="tx1"/>
                </a:solidFill>
                <a:latin typeface="+mn-lt"/>
                <a:ea typeface="+mn-ea"/>
              </a:defRPr>
            </a:lvl7pPr>
            <a:lvl8pPr marL="2599135" indent="-298847" algn="l" rtl="0" eaLnBrk="1" fontAlgn="base" hangingPunct="1">
              <a:spcBef>
                <a:spcPct val="25000"/>
              </a:spcBef>
              <a:spcAft>
                <a:spcPct val="0"/>
              </a:spcAft>
              <a:buClr>
                <a:schemeClr val="accent2"/>
              </a:buClr>
              <a:buFont typeface="Wingdings" pitchFamily="2" charset="2"/>
              <a:buChar char="§"/>
              <a:defRPr kumimoji="1" sz="1200">
                <a:solidFill>
                  <a:schemeClr val="tx1"/>
                </a:solidFill>
                <a:latin typeface="+mn-lt"/>
                <a:ea typeface="+mn-ea"/>
              </a:defRPr>
            </a:lvl8pPr>
            <a:lvl9pPr marL="2942035" indent="-298847" algn="l" rtl="0" eaLnBrk="1" fontAlgn="base" hangingPunct="1">
              <a:spcBef>
                <a:spcPct val="25000"/>
              </a:spcBef>
              <a:spcAft>
                <a:spcPct val="0"/>
              </a:spcAft>
              <a:buClr>
                <a:schemeClr val="accent2"/>
              </a:buClr>
              <a:buFont typeface="Wingdings" pitchFamily="2" charset="2"/>
              <a:buChar char="§"/>
              <a:defRPr kumimoji="1" sz="1200">
                <a:solidFill>
                  <a:schemeClr val="tx1"/>
                </a:solidFill>
                <a:latin typeface="+mn-lt"/>
                <a:ea typeface="+mn-ea"/>
              </a:defRPr>
            </a:lvl9pPr>
          </a:lstStyle>
          <a:p>
            <a:r>
              <a:rPr lang="ja-JP" altLang="en-US" kern="0" noProof="1"/>
              <a:t>Promotion</a:t>
            </a:r>
            <a:endParaRPr lang="en-US" altLang="ja-JP" kern="0" dirty="0"/>
          </a:p>
          <a:p>
            <a:pPr lvl="1"/>
            <a:r>
              <a:rPr lang="ja-JP" altLang="en-US" kern="0" noProof="1"/>
              <a:t>Seminars in each community</a:t>
            </a:r>
            <a:endParaRPr lang="en-US" altLang="ja-JP" kern="0" dirty="0"/>
          </a:p>
        </p:txBody>
      </p:sp>
      <p:pic>
        <p:nvPicPr>
          <p:cNvPr id="12" name="図 11"/>
          <p:cNvPicPr>
            <a:picLocks noChangeAspect="1"/>
          </p:cNvPicPr>
          <p:nvPr/>
        </p:nvPicPr>
        <p:blipFill>
          <a:blip r:embed="rId4"/>
          <a:stretch>
            <a:fillRect/>
          </a:stretch>
        </p:blipFill>
        <p:spPr>
          <a:xfrm>
            <a:off x="7392572" y="2542830"/>
            <a:ext cx="1806059" cy="1385185"/>
          </a:xfrm>
          <a:prstGeom prst="rect">
            <a:avLst/>
          </a:prstGeom>
          <a:ln>
            <a:noFill/>
          </a:ln>
          <a:effectLst>
            <a:outerShdw blurRad="292100" dist="139700" dir="2700000" algn="tl" rotWithShape="0">
              <a:srgbClr val="333333">
                <a:alpha val="65000"/>
              </a:srgbClr>
            </a:outerShdw>
          </a:effectLst>
        </p:spPr>
      </p:pic>
      <p:pic>
        <p:nvPicPr>
          <p:cNvPr id="13" name="図 12"/>
          <p:cNvPicPr>
            <a:picLocks noChangeAspect="1"/>
          </p:cNvPicPr>
          <p:nvPr/>
        </p:nvPicPr>
        <p:blipFill>
          <a:blip r:embed="rId5"/>
          <a:stretch>
            <a:fillRect/>
          </a:stretch>
        </p:blipFill>
        <p:spPr>
          <a:xfrm>
            <a:off x="9596541" y="2542829"/>
            <a:ext cx="1855105" cy="1628320"/>
          </a:xfrm>
          <a:prstGeom prst="rect">
            <a:avLst/>
          </a:prstGeom>
          <a:ln>
            <a:noFill/>
          </a:ln>
          <a:effectLst>
            <a:outerShdw blurRad="292100" dist="139700" dir="2700000" algn="tl" rotWithShape="0">
              <a:srgbClr val="333333">
                <a:alpha val="65000"/>
              </a:srgbClr>
            </a:outerShdw>
          </a:effectLst>
        </p:spPr>
      </p:pic>
      <p:sp>
        <p:nvSpPr>
          <p:cNvPr id="14" name="テキスト ボックス 13"/>
          <p:cNvSpPr txBox="1"/>
          <p:nvPr/>
        </p:nvSpPr>
        <p:spPr>
          <a:xfrm>
            <a:off x="8368412" y="3206790"/>
            <a:ext cx="2681761" cy="338554"/>
          </a:xfrm>
          <a:prstGeom prst="rect">
            <a:avLst/>
          </a:prstGeom>
        </p:spPr>
        <p:style>
          <a:lnRef idx="2">
            <a:schemeClr val="accent4"/>
          </a:lnRef>
          <a:fillRef idx="1">
            <a:schemeClr val="lt1"/>
          </a:fillRef>
          <a:effectRef idx="0">
            <a:schemeClr val="accent4"/>
          </a:effectRef>
          <a:fontRef idx="minor">
            <a:schemeClr val="dk1"/>
          </a:fontRef>
        </p:style>
        <p:txBody>
          <a:bodyPr wrap="square" rtlCol="0" anchor="ctr">
            <a:spAutoFit/>
          </a:bodyPr>
          <a:lstStyle/>
          <a:p>
            <a:pPr algn="ctr"/>
            <a:r>
              <a:rPr lang="ja-JP" altLang="en-US" sz="1280" noProof="1">
                <a:latin typeface="メイリオ" panose="020B0604030504040204" pitchFamily="50" charset="-128"/>
                <a:ea typeface="メイリオ" panose="020B0604030504040204" pitchFamily="50" charset="-128"/>
              </a:rPr>
              <a:t>A bird's-eye view of the derivative OSS</a:t>
            </a:r>
          </a:p>
        </p:txBody>
      </p:sp>
      <p:sp>
        <p:nvSpPr>
          <p:cNvPr id="15" name="コンテンツ プレースホルダー 1"/>
          <p:cNvSpPr txBox="1">
            <a:spLocks/>
          </p:cNvSpPr>
          <p:nvPr/>
        </p:nvSpPr>
        <p:spPr bwMode="auto">
          <a:xfrm>
            <a:off x="6065517" y="945818"/>
            <a:ext cx="3886426" cy="141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52425" indent="-352425" algn="l" rtl="0" eaLnBrk="0" fontAlgn="base" hangingPunct="0">
              <a:spcBef>
                <a:spcPct val="20000"/>
              </a:spcBef>
              <a:spcAft>
                <a:spcPct val="0"/>
              </a:spcAft>
              <a:buClr>
                <a:schemeClr val="accent2"/>
              </a:buClr>
              <a:buFont typeface="Wingdings" panose="05000000000000000000" pitchFamily="2" charset="2"/>
              <a:buChar char="o"/>
              <a:defRPr kumimoji="1" sz="16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1038" indent="-327422" algn="l" rtl="0" eaLnBrk="0" fontAlgn="base" hangingPunct="0">
              <a:spcBef>
                <a:spcPct val="20000"/>
              </a:spcBef>
              <a:spcAft>
                <a:spcPct val="0"/>
              </a:spcAft>
              <a:buClr>
                <a:schemeClr val="accent2"/>
              </a:buClr>
              <a:buFont typeface="Wingdings" panose="05000000000000000000" pitchFamily="2" charset="2"/>
              <a:buChar char="n"/>
              <a:defRPr kumimoji="1" sz="128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978694" indent="-296466" algn="l" rtl="0" eaLnBrk="0" fontAlgn="base" hangingPunct="0">
              <a:spcBef>
                <a:spcPct val="20000"/>
              </a:spcBef>
              <a:spcAft>
                <a:spcPct val="0"/>
              </a:spcAft>
              <a:buClr>
                <a:schemeClr val="accent2"/>
              </a:buClr>
              <a:buFont typeface="Wingdings" panose="05000000000000000000" pitchFamily="2" charset="2"/>
              <a:buChar char="l"/>
              <a:defRPr kumimoji="1" sz="112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70397" indent="-290513" algn="l" rtl="0" eaLnBrk="0" fontAlgn="base" hangingPunct="0">
              <a:spcBef>
                <a:spcPct val="20000"/>
              </a:spcBef>
              <a:spcAft>
                <a:spcPct val="0"/>
              </a:spcAft>
              <a:buClr>
                <a:schemeClr val="accent2"/>
              </a:buClr>
              <a:buFont typeface="Wingdings" panose="05000000000000000000" pitchFamily="2" charset="2"/>
              <a:buChar char="n"/>
              <a:defRPr kumimoji="1"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70435" indent="-298847" algn="l" rtl="0" eaLnBrk="0" fontAlgn="base" hangingPunct="0">
              <a:spcBef>
                <a:spcPct val="25000"/>
              </a:spcBef>
              <a:spcAft>
                <a:spcPct val="0"/>
              </a:spcAft>
              <a:buClr>
                <a:schemeClr val="accent2"/>
              </a:buClr>
              <a:buFont typeface="Wingdings" panose="05000000000000000000" pitchFamily="2" charset="2"/>
              <a:buChar char="§"/>
              <a:defRPr kumimoji="1"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913335" indent="-298847" algn="l" rtl="0" eaLnBrk="1" fontAlgn="base" hangingPunct="1">
              <a:spcBef>
                <a:spcPct val="25000"/>
              </a:spcBef>
              <a:spcAft>
                <a:spcPct val="0"/>
              </a:spcAft>
              <a:buClr>
                <a:schemeClr val="accent2"/>
              </a:buClr>
              <a:buFont typeface="Wingdings" pitchFamily="2" charset="2"/>
              <a:buChar char="§"/>
              <a:defRPr kumimoji="1" sz="1200">
                <a:solidFill>
                  <a:schemeClr val="tx1"/>
                </a:solidFill>
                <a:latin typeface="+mn-lt"/>
                <a:ea typeface="+mn-ea"/>
              </a:defRPr>
            </a:lvl6pPr>
            <a:lvl7pPr marL="2256235" indent="-298847" algn="l" rtl="0" eaLnBrk="1" fontAlgn="base" hangingPunct="1">
              <a:spcBef>
                <a:spcPct val="25000"/>
              </a:spcBef>
              <a:spcAft>
                <a:spcPct val="0"/>
              </a:spcAft>
              <a:buClr>
                <a:schemeClr val="accent2"/>
              </a:buClr>
              <a:buFont typeface="Wingdings" pitchFamily="2" charset="2"/>
              <a:buChar char="§"/>
              <a:defRPr kumimoji="1" sz="1200">
                <a:solidFill>
                  <a:schemeClr val="tx1"/>
                </a:solidFill>
                <a:latin typeface="+mn-lt"/>
                <a:ea typeface="+mn-ea"/>
              </a:defRPr>
            </a:lvl7pPr>
            <a:lvl8pPr marL="2599135" indent="-298847" algn="l" rtl="0" eaLnBrk="1" fontAlgn="base" hangingPunct="1">
              <a:spcBef>
                <a:spcPct val="25000"/>
              </a:spcBef>
              <a:spcAft>
                <a:spcPct val="0"/>
              </a:spcAft>
              <a:buClr>
                <a:schemeClr val="accent2"/>
              </a:buClr>
              <a:buFont typeface="Wingdings" pitchFamily="2" charset="2"/>
              <a:buChar char="§"/>
              <a:defRPr kumimoji="1" sz="1200">
                <a:solidFill>
                  <a:schemeClr val="tx1"/>
                </a:solidFill>
                <a:latin typeface="+mn-lt"/>
                <a:ea typeface="+mn-ea"/>
              </a:defRPr>
            </a:lvl8pPr>
            <a:lvl9pPr marL="2942035" indent="-298847" algn="l" rtl="0" eaLnBrk="1" fontAlgn="base" hangingPunct="1">
              <a:spcBef>
                <a:spcPct val="25000"/>
              </a:spcBef>
              <a:spcAft>
                <a:spcPct val="0"/>
              </a:spcAft>
              <a:buClr>
                <a:schemeClr val="accent2"/>
              </a:buClr>
              <a:buFont typeface="Wingdings" pitchFamily="2" charset="2"/>
              <a:buChar char="§"/>
              <a:defRPr kumimoji="1" sz="1200">
                <a:solidFill>
                  <a:schemeClr val="tx1"/>
                </a:solidFill>
                <a:latin typeface="+mn-lt"/>
                <a:ea typeface="+mn-ea"/>
              </a:defRPr>
            </a:lvl9pPr>
          </a:lstStyle>
          <a:p>
            <a:r>
              <a:rPr lang="ja-JP" altLang="en-US" kern="0" noProof="1"/>
              <a:t>Derived OSS bird's-eye view</a:t>
            </a:r>
            <a:endParaRPr lang="en-US" altLang="ja-JP" kern="0" dirty="0"/>
          </a:p>
          <a:p>
            <a:pPr lvl="1"/>
            <a:r>
              <a:rPr lang="ja-JP" altLang="en-US" kern="0" noProof="1"/>
              <a:t>Examining what it should be</a:t>
            </a:r>
            <a:endParaRPr lang="en-US" altLang="ja-JP" kern="0" dirty="0"/>
          </a:p>
          <a:p>
            <a:pPr lvl="1"/>
            <a:r>
              <a:rPr lang="ja-JP" altLang="en-US" kern="0" noProof="1"/>
              <a:t>Mock-making</a:t>
            </a:r>
          </a:p>
        </p:txBody>
      </p:sp>
      <p:pic>
        <p:nvPicPr>
          <p:cNvPr id="17" name="図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04143" y="4846628"/>
            <a:ext cx="1981159" cy="1485869"/>
          </a:xfrm>
          <a:prstGeom prst="rect">
            <a:avLst/>
          </a:prstGeom>
          <a:ln>
            <a:noFill/>
          </a:ln>
          <a:effectLst>
            <a:outerShdw blurRad="292100" dist="139700" dir="2700000" algn="tl" rotWithShape="0">
              <a:srgbClr val="333333">
                <a:alpha val="65000"/>
              </a:srgbClr>
            </a:outerShdw>
          </a:effectLst>
        </p:spPr>
      </p:pic>
      <p:sp>
        <p:nvSpPr>
          <p:cNvPr id="22" name="コンテンツ プレースホルダー 1"/>
          <p:cNvSpPr txBox="1">
            <a:spLocks/>
          </p:cNvSpPr>
          <p:nvPr/>
        </p:nvSpPr>
        <p:spPr bwMode="auto">
          <a:xfrm>
            <a:off x="554787" y="4805426"/>
            <a:ext cx="4557873" cy="861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52425" indent="-352425" algn="l" rtl="0" eaLnBrk="0" fontAlgn="base" hangingPunct="0">
              <a:spcBef>
                <a:spcPct val="20000"/>
              </a:spcBef>
              <a:spcAft>
                <a:spcPct val="0"/>
              </a:spcAft>
              <a:buClr>
                <a:schemeClr val="accent2"/>
              </a:buClr>
              <a:buFont typeface="Wingdings" panose="05000000000000000000" pitchFamily="2" charset="2"/>
              <a:buChar char="o"/>
              <a:defRPr kumimoji="1" sz="16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1038" indent="-327422" algn="l" rtl="0" eaLnBrk="0" fontAlgn="base" hangingPunct="0">
              <a:spcBef>
                <a:spcPct val="20000"/>
              </a:spcBef>
              <a:spcAft>
                <a:spcPct val="0"/>
              </a:spcAft>
              <a:buClr>
                <a:schemeClr val="accent2"/>
              </a:buClr>
              <a:buFont typeface="Wingdings" panose="05000000000000000000" pitchFamily="2" charset="2"/>
              <a:buChar char="n"/>
              <a:defRPr kumimoji="1" sz="128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978694" indent="-296466" algn="l" rtl="0" eaLnBrk="0" fontAlgn="base" hangingPunct="0">
              <a:spcBef>
                <a:spcPct val="20000"/>
              </a:spcBef>
              <a:spcAft>
                <a:spcPct val="0"/>
              </a:spcAft>
              <a:buClr>
                <a:schemeClr val="accent2"/>
              </a:buClr>
              <a:buFont typeface="Wingdings" panose="05000000000000000000" pitchFamily="2" charset="2"/>
              <a:buChar char="l"/>
              <a:defRPr kumimoji="1" sz="112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70397" indent="-290513" algn="l" rtl="0" eaLnBrk="0" fontAlgn="base" hangingPunct="0">
              <a:spcBef>
                <a:spcPct val="20000"/>
              </a:spcBef>
              <a:spcAft>
                <a:spcPct val="0"/>
              </a:spcAft>
              <a:buClr>
                <a:schemeClr val="accent2"/>
              </a:buClr>
              <a:buFont typeface="Wingdings" panose="05000000000000000000" pitchFamily="2" charset="2"/>
              <a:buChar char="n"/>
              <a:defRPr kumimoji="1"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70435" indent="-298847" algn="l" rtl="0" eaLnBrk="0" fontAlgn="base" hangingPunct="0">
              <a:spcBef>
                <a:spcPct val="25000"/>
              </a:spcBef>
              <a:spcAft>
                <a:spcPct val="0"/>
              </a:spcAft>
              <a:buClr>
                <a:schemeClr val="accent2"/>
              </a:buClr>
              <a:buFont typeface="Wingdings" panose="05000000000000000000" pitchFamily="2" charset="2"/>
              <a:buChar char="§"/>
              <a:defRPr kumimoji="1"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913335" indent="-298847" algn="l" rtl="0" eaLnBrk="1" fontAlgn="base" hangingPunct="1">
              <a:spcBef>
                <a:spcPct val="25000"/>
              </a:spcBef>
              <a:spcAft>
                <a:spcPct val="0"/>
              </a:spcAft>
              <a:buClr>
                <a:schemeClr val="accent2"/>
              </a:buClr>
              <a:buFont typeface="Wingdings" pitchFamily="2" charset="2"/>
              <a:buChar char="§"/>
              <a:defRPr kumimoji="1" sz="1200">
                <a:solidFill>
                  <a:schemeClr val="tx1"/>
                </a:solidFill>
                <a:latin typeface="+mn-lt"/>
                <a:ea typeface="+mn-ea"/>
              </a:defRPr>
            </a:lvl6pPr>
            <a:lvl7pPr marL="2256235" indent="-298847" algn="l" rtl="0" eaLnBrk="1" fontAlgn="base" hangingPunct="1">
              <a:spcBef>
                <a:spcPct val="25000"/>
              </a:spcBef>
              <a:spcAft>
                <a:spcPct val="0"/>
              </a:spcAft>
              <a:buClr>
                <a:schemeClr val="accent2"/>
              </a:buClr>
              <a:buFont typeface="Wingdings" pitchFamily="2" charset="2"/>
              <a:buChar char="§"/>
              <a:defRPr kumimoji="1" sz="1200">
                <a:solidFill>
                  <a:schemeClr val="tx1"/>
                </a:solidFill>
                <a:latin typeface="+mn-lt"/>
                <a:ea typeface="+mn-ea"/>
              </a:defRPr>
            </a:lvl7pPr>
            <a:lvl8pPr marL="2599135" indent="-298847" algn="l" rtl="0" eaLnBrk="1" fontAlgn="base" hangingPunct="1">
              <a:spcBef>
                <a:spcPct val="25000"/>
              </a:spcBef>
              <a:spcAft>
                <a:spcPct val="0"/>
              </a:spcAft>
              <a:buClr>
                <a:schemeClr val="accent2"/>
              </a:buClr>
              <a:buFont typeface="Wingdings" pitchFamily="2" charset="2"/>
              <a:buChar char="§"/>
              <a:defRPr kumimoji="1" sz="1200">
                <a:solidFill>
                  <a:schemeClr val="tx1"/>
                </a:solidFill>
                <a:latin typeface="+mn-lt"/>
                <a:ea typeface="+mn-ea"/>
              </a:defRPr>
            </a:lvl8pPr>
            <a:lvl9pPr marL="2942035" indent="-298847" algn="l" rtl="0" eaLnBrk="1" fontAlgn="base" hangingPunct="1">
              <a:spcBef>
                <a:spcPct val="25000"/>
              </a:spcBef>
              <a:spcAft>
                <a:spcPct val="0"/>
              </a:spcAft>
              <a:buClr>
                <a:schemeClr val="accent2"/>
              </a:buClr>
              <a:buFont typeface="Wingdings" pitchFamily="2" charset="2"/>
              <a:buChar char="§"/>
              <a:defRPr kumimoji="1" sz="1200">
                <a:solidFill>
                  <a:schemeClr val="tx1"/>
                </a:solidFill>
                <a:latin typeface="+mn-lt"/>
                <a:ea typeface="+mn-ea"/>
              </a:defRPr>
            </a:lvl9pPr>
          </a:lstStyle>
          <a:p>
            <a:r>
              <a:rPr lang="en-US" altLang="ja-JP" kern="0" noProof="1"/>
              <a:t>OSS questionnaire collection and opening</a:t>
            </a:r>
            <a:endParaRPr lang="en-US" altLang="ja-JP" kern="0" dirty="0"/>
          </a:p>
          <a:p>
            <a:pPr lvl="1"/>
            <a:r>
              <a:rPr lang="en-US" altLang="ja-JP" kern="0" noProof="1"/>
              <a:t>Github launch in June 2022</a:t>
            </a:r>
            <a:endParaRPr lang="en-US" altLang="ja-JP" kern="0" dirty="0"/>
          </a:p>
          <a:p>
            <a:pPr lvl="1"/>
            <a:r>
              <a:rPr lang="ja-JP" altLang="en-US" kern="0" noProof="1"/>
              <a:t>A mechanism to receive feedback for better use of bird's-eye view will continue to be considered</a:t>
            </a:r>
            <a:endParaRPr lang="en-US" altLang="ja-JP" kern="0" dirty="0"/>
          </a:p>
        </p:txBody>
      </p:sp>
    </p:spTree>
    <p:extLst>
      <p:ext uri="{BB962C8B-B14F-4D97-AF65-F5344CB8AC3E}">
        <p14:creationId xmlns:p14="http://schemas.microsoft.com/office/powerpoint/2010/main" val="27134446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59</a:t>
            </a:fld>
            <a:endParaRPr lang="en-US" altLang="ja-JP">
              <a:solidFill>
                <a:schemeClr val="tx1">
                  <a:lumMod val="75000"/>
                  <a:lumOff val="25000"/>
                </a:schemeClr>
              </a:solidFill>
            </a:endParaRPr>
          </a:p>
        </p:txBody>
      </p:sp>
      <p:sp>
        <p:nvSpPr>
          <p:cNvPr id="5" name="タイトル 4"/>
          <p:cNvSpPr>
            <a:spLocks noGrp="1"/>
          </p:cNvSpPr>
          <p:nvPr>
            <p:ph type="title"/>
          </p:nvPr>
        </p:nvSpPr>
        <p:spPr/>
        <p:txBody>
          <a:bodyPr/>
          <a:lstStyle/>
          <a:p>
            <a:r>
              <a:rPr kumimoji="1" lang="ja-JP" altLang="en-US" noProof="1">
                <a:solidFill>
                  <a:schemeClr val="tx1">
                    <a:lumMod val="75000"/>
                    <a:lumOff val="25000"/>
                  </a:schemeClr>
                </a:solidFill>
              </a:rPr>
              <a:t>Finally,</a:t>
            </a:r>
          </a:p>
        </p:txBody>
      </p:sp>
      <p:sp>
        <p:nvSpPr>
          <p:cNvPr id="8" name="角丸四角形 7"/>
          <p:cNvSpPr/>
          <p:nvPr/>
        </p:nvSpPr>
        <p:spPr bwMode="auto">
          <a:xfrm>
            <a:off x="2115427" y="1327778"/>
            <a:ext cx="7961146" cy="1689822"/>
          </a:xfrm>
          <a:prstGeom prst="roundRect">
            <a:avLst>
              <a:gd name="adj" fmla="val 11013"/>
            </a:avLst>
          </a:prstGeom>
          <a:solidFill>
            <a:srgbClr val="CCFFCC"/>
          </a:solidFill>
          <a:ln>
            <a:solidFill>
              <a:srgbClr val="00B05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600" b="1" noProof="1">
                <a:solidFill>
                  <a:schemeClr val="tx1">
                    <a:lumMod val="75000"/>
                    <a:lumOff val="25000"/>
                  </a:schemeClr>
                </a:solidFill>
                <a:latin typeface="メイリオ"/>
                <a:ea typeface="メイリオ"/>
              </a:rPr>
              <a:t>use the OSS Bird's Eye View not only to select a safe, secure and stable OSS, but also to capture the latest IT technologies and trends in the world.</a:t>
            </a:r>
            <a:endParaRPr lang="en-US" altLang="ja-JP" sz="1600" b="1" dirty="0">
              <a:solidFill>
                <a:schemeClr val="tx1">
                  <a:lumMod val="75000"/>
                  <a:lumOff val="25000"/>
                </a:schemeClr>
              </a:solidFill>
              <a:latin typeface="メイリオ"/>
              <a:ea typeface="メイリオ"/>
            </a:endParaRPr>
          </a:p>
          <a:p>
            <a:pPr algn="ctr"/>
            <a:endParaRPr lang="en-US" altLang="ja-JP" sz="1600" b="1" dirty="0">
              <a:solidFill>
                <a:schemeClr val="tx1">
                  <a:lumMod val="75000"/>
                  <a:lumOff val="25000"/>
                </a:schemeClr>
              </a:solidFill>
              <a:latin typeface="メイリオ"/>
              <a:ea typeface="メイリオ"/>
            </a:endParaRPr>
          </a:p>
          <a:p>
            <a:pPr algn="ctr"/>
            <a:r>
              <a:rPr lang="ja-JP" altLang="en-US" sz="1600" b="1" noProof="1">
                <a:solidFill>
                  <a:schemeClr val="tx1">
                    <a:lumMod val="75000"/>
                    <a:lumOff val="25000"/>
                  </a:schemeClr>
                </a:solidFill>
                <a:latin typeface="メイリオ"/>
                <a:ea typeface="メイリオ"/>
              </a:rPr>
              <a:t>If you are interested in activities, please contact us!</a:t>
            </a:r>
            <a:endParaRPr lang="en-US" altLang="ja-JP" sz="1600" b="1" dirty="0">
              <a:solidFill>
                <a:schemeClr val="tx1">
                  <a:lumMod val="75000"/>
                  <a:lumOff val="25000"/>
                </a:schemeClr>
              </a:solidFill>
              <a:latin typeface="メイリオ"/>
              <a:ea typeface="メイリオ"/>
            </a:endParaRPr>
          </a:p>
        </p:txBody>
      </p:sp>
      <p:sp>
        <p:nvSpPr>
          <p:cNvPr id="2" name="正方形/長方形 1"/>
          <p:cNvSpPr/>
          <p:nvPr/>
        </p:nvSpPr>
        <p:spPr>
          <a:xfrm>
            <a:off x="2254859" y="5530222"/>
            <a:ext cx="8259167" cy="646331"/>
          </a:xfrm>
          <a:prstGeom prst="rect">
            <a:avLst/>
          </a:prstGeom>
        </p:spPr>
        <p:txBody>
          <a:bodyPr wrap="square">
            <a:spAutoFit/>
          </a:bodyPr>
          <a:lstStyle/>
          <a:p>
            <a:r>
              <a:rPr lang="ja-JP" altLang="en-US" b="1" noProof="1">
                <a:solidFill>
                  <a:schemeClr val="tx1">
                    <a:lumMod val="75000"/>
                    <a:lumOff val="25000"/>
                  </a:schemeClr>
                </a:solidFill>
                <a:latin typeface="メイリオ"/>
                <a:ea typeface="メイリオ"/>
              </a:rPr>
              <a:t>About this material: t-yoneshima@nec.com</a:t>
            </a:r>
          </a:p>
          <a:p>
            <a:r>
              <a:rPr lang="ja-JP" altLang="en-US" b="1" noProof="1">
                <a:solidFill>
                  <a:schemeClr val="tx1">
                    <a:lumMod val="75000"/>
                    <a:lumOff val="25000"/>
                  </a:schemeClr>
                </a:solidFill>
                <a:latin typeface="メイリオ"/>
                <a:ea typeface="メイリオ"/>
              </a:rPr>
              <a:t>Repository: </a:t>
            </a:r>
            <a:r>
              <a:rPr lang="en-US" altLang="ja-JP" b="1" noProof="1">
                <a:solidFill>
                  <a:srgbClr val="336699"/>
                </a:solidFill>
                <a:latin typeface="メイリオ"/>
                <a:ea typeface="メイリオ"/>
                <a:hlinkClick r:id="rId2">
                  <a:extLst>
                    <a:ext uri="{A12FA001-AC4F-418D-AE19-62706E023703}">
                      <ahyp:hlinkClr xmlns:ahyp="http://schemas.microsoft.com/office/drawing/2018/hyperlinkcolor" val="tx"/>
                    </a:ext>
                  </a:extLst>
                </a:hlinkClick>
              </a:rPr>
              <a:t>https://github.com/ossforumjp/</a:t>
            </a:r>
            <a:r>
              <a:rPr lang="en-US" altLang="ja-JP" b="1" noProof="1">
                <a:solidFill>
                  <a:schemeClr val="tx1">
                    <a:lumMod val="75000"/>
                    <a:lumOff val="25000"/>
                  </a:schemeClr>
                </a:solidFill>
                <a:latin typeface="メイリオ"/>
                <a:ea typeface="メイリオ"/>
                <a:hlinkClick r:id="rId2">
                  <a:extLst>
                    <a:ext uri="{A12FA001-AC4F-418D-AE19-62706E023703}">
                      <ahyp:hlinkClr xmlns:ahyp="http://schemas.microsoft.com/office/drawing/2018/hyperlinkcolor" val="tx"/>
                    </a:ext>
                  </a:extLst>
                </a:hlinkClick>
              </a:rPr>
              <a:t>oss-choukanzu</a:t>
            </a:r>
            <a:endParaRPr lang="en-US" altLang="ja-JP" b="1" dirty="0">
              <a:solidFill>
                <a:schemeClr val="tx1">
                  <a:lumMod val="75000"/>
                  <a:lumOff val="25000"/>
                </a:schemeClr>
              </a:solidFill>
              <a:latin typeface="メイリオ"/>
              <a:ea typeface="メイリオ"/>
            </a:endParaRPr>
          </a:p>
        </p:txBody>
      </p:sp>
      <p:sp>
        <p:nvSpPr>
          <p:cNvPr id="9" name="テキスト ボックス 8">
            <a:extLst>
              <a:ext uri="{FF2B5EF4-FFF2-40B4-BE49-F238E27FC236}">
                <a16:creationId xmlns:a16="http://schemas.microsoft.com/office/drawing/2014/main" id="{22078145-80CE-4AE5-AB4E-7AB976206454}"/>
              </a:ext>
            </a:extLst>
          </p:cNvPr>
          <p:cNvSpPr txBox="1"/>
          <p:nvPr/>
        </p:nvSpPr>
        <p:spPr>
          <a:xfrm>
            <a:off x="1914727" y="3559630"/>
            <a:ext cx="9511043" cy="1107996"/>
          </a:xfrm>
          <a:prstGeom prst="rect">
            <a:avLst/>
          </a:prstGeom>
          <a:noFill/>
        </p:spPr>
        <p:txBody>
          <a:bodyPr wrap="square">
            <a:spAutoFit/>
          </a:bodyPr>
          <a:lstStyle/>
          <a:p>
            <a:r>
              <a:rPr lang="en-US" altLang="ja-JP" sz="1920" b="1" noProof="1">
                <a:solidFill>
                  <a:schemeClr val="tx1">
                    <a:lumMod val="75000"/>
                    <a:lumOff val="25000"/>
                  </a:schemeClr>
                </a:solidFill>
                <a:latin typeface="メイリオ"/>
                <a:ea typeface="メイリオ"/>
              </a:rPr>
              <a:t>We're looking for feedback on OSS bird's-eye view in MS Forms!</a:t>
            </a:r>
            <a:r>
              <a:rPr lang="en-US" altLang="ja-JP" sz="1920" b="1">
                <a:solidFill>
                  <a:schemeClr val="tx1">
                    <a:lumMod val="75000"/>
                    <a:lumOff val="25000"/>
                  </a:schemeClr>
                </a:solidFill>
                <a:latin typeface="メイリオ"/>
                <a:ea typeface="メイリオ"/>
              </a:rPr>
              <a:t>　</a:t>
            </a:r>
            <a:br>
              <a:rPr lang="en-US" altLang="ja-JP" sz="1920" b="1">
                <a:solidFill>
                  <a:schemeClr val="tx1">
                    <a:lumMod val="75000"/>
                    <a:lumOff val="25000"/>
                  </a:schemeClr>
                </a:solidFill>
                <a:latin typeface="メイリオ"/>
                <a:ea typeface="メイリオ"/>
              </a:rPr>
            </a:br>
            <a:r>
              <a:rPr lang="ja-JP" altLang="en-US" sz="1920" b="1">
                <a:solidFill>
                  <a:schemeClr val="tx1">
                    <a:lumMod val="75000"/>
                    <a:lumOff val="25000"/>
                  </a:schemeClr>
                </a:solidFill>
                <a:latin typeface="メイリオ"/>
                <a:ea typeface="メイリオ"/>
              </a:rPr>
              <a:t>　</a:t>
            </a:r>
            <a:r>
              <a:rPr lang="en-US" altLang="ja-JP" sz="1920" b="1" noProof="1">
                <a:solidFill>
                  <a:schemeClr val="tx1">
                    <a:lumMod val="75000"/>
                    <a:lumOff val="25000"/>
                  </a:schemeClr>
                </a:solidFill>
                <a:latin typeface="メイリオ"/>
                <a:ea typeface="メイリオ"/>
              </a:rPr>
              <a:t>→ </a:t>
            </a:r>
            <a:r>
              <a:rPr lang="en-US" altLang="ja-JP" sz="1920" b="1" noProof="1">
                <a:solidFill>
                  <a:schemeClr val="tx1">
                    <a:lumMod val="75000"/>
                    <a:lumOff val="25000"/>
                  </a:schemeClr>
                </a:solidFill>
                <a:latin typeface="メイリオ"/>
                <a:ea typeface="メイリオ"/>
                <a:hlinkClick r:id="rId3"/>
              </a:rPr>
              <a:t>https://forms.office.com/r/E2n5084QL8</a:t>
            </a:r>
            <a:endParaRPr lang="en-US" altLang="ja-JP" sz="1920" b="1" dirty="0">
              <a:solidFill>
                <a:schemeClr val="tx1">
                  <a:lumMod val="75000"/>
                  <a:lumOff val="25000"/>
                </a:schemeClr>
              </a:solidFill>
              <a:latin typeface="メイリオ"/>
              <a:ea typeface="メイリオ"/>
            </a:endParaRPr>
          </a:p>
          <a:p>
            <a:r>
              <a:rPr lang="ja-JP" altLang="en-US" b="1">
                <a:solidFill>
                  <a:schemeClr val="tx1">
                    <a:lumMod val="75000"/>
                    <a:lumOff val="25000"/>
                  </a:schemeClr>
                </a:solidFill>
                <a:latin typeface="メイリオ"/>
                <a:ea typeface="メイリオ"/>
              </a:rPr>
              <a:t>　　								</a:t>
            </a:r>
            <a:r>
              <a:rPr lang="ja-JP" altLang="en-US" b="1" noProof="1">
                <a:solidFill>
                  <a:schemeClr val="tx1">
                    <a:lumMod val="75000"/>
                    <a:lumOff val="25000"/>
                  </a:schemeClr>
                </a:solidFill>
                <a:latin typeface="メイリオ"/>
                <a:ea typeface="メイリオ"/>
              </a:rPr>
              <a:t>*Anonymous answers allowed</a:t>
            </a:r>
            <a:endParaRPr lang="en-US" altLang="ja-JP" b="1" dirty="0">
              <a:solidFill>
                <a:schemeClr val="tx1">
                  <a:lumMod val="75000"/>
                  <a:lumOff val="25000"/>
                </a:schemeClr>
              </a:solidFill>
              <a:latin typeface="メイリオ"/>
              <a:ea typeface="メイリオ"/>
            </a:endParaRPr>
          </a:p>
        </p:txBody>
      </p:sp>
    </p:spTree>
    <p:extLst>
      <p:ext uri="{BB962C8B-B14F-4D97-AF65-F5344CB8AC3E}">
        <p14:creationId xmlns:p14="http://schemas.microsoft.com/office/powerpoint/2010/main" val="928110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6</a:t>
            </a:fld>
            <a:endParaRPr lang="en-US" altLang="ja-JP"/>
          </a:p>
        </p:txBody>
      </p:sp>
      <p:sp>
        <p:nvSpPr>
          <p:cNvPr id="5" name="タイトル 4"/>
          <p:cNvSpPr>
            <a:spLocks noGrp="1"/>
          </p:cNvSpPr>
          <p:nvPr>
            <p:ph type="title"/>
          </p:nvPr>
        </p:nvSpPr>
        <p:spPr/>
        <p:txBody>
          <a:bodyPr/>
          <a:lstStyle/>
          <a:p>
            <a:r>
              <a:rPr kumimoji="1" lang="ja-JP" altLang="en-US" noProof="1"/>
              <a:t>Bird's-eye view WG</a:t>
            </a:r>
            <a:endParaRPr kumimoji="1" lang="ja-JP" altLang="en-US" dirty="0"/>
          </a:p>
        </p:txBody>
      </p:sp>
      <p:sp>
        <p:nvSpPr>
          <p:cNvPr id="3" name="正方形/長方形 2"/>
          <p:cNvSpPr/>
          <p:nvPr/>
        </p:nvSpPr>
        <p:spPr>
          <a:xfrm>
            <a:off x="3033072" y="4496991"/>
            <a:ext cx="1090931" cy="184666"/>
          </a:xfrm>
          <a:prstGeom prst="rect">
            <a:avLst/>
          </a:prstGeom>
          <a:solidFill>
            <a:schemeClr val="bg1">
              <a:lumMod val="95000"/>
            </a:schemeClr>
          </a:solidFill>
        </p:spPr>
        <p:txBody>
          <a:bodyPr wrap="square">
            <a:spAutoFit/>
          </a:bodyPr>
          <a:lstStyle/>
          <a:p>
            <a:r>
              <a:rPr lang="ja-JP" altLang="en-US" sz="480" b="1" noProof="1">
                <a:ea typeface="游ゴシック" panose="020B0400000000000000" pitchFamily="50" charset="-128"/>
                <a:cs typeface="Times New Roman" panose="02020603050405020304" pitchFamily="18" charset="0"/>
              </a:rPr>
              <a:t>Katase (Tokyo Gas i-net)</a:t>
            </a:r>
            <a:endParaRPr lang="ja-JP" altLang="en-US" sz="480" b="1" dirty="0"/>
          </a:p>
        </p:txBody>
      </p:sp>
      <p:sp>
        <p:nvSpPr>
          <p:cNvPr id="15" name="スライド番号プレースホルダー 3"/>
          <p:cNvSpPr txBox="1">
            <a:spLocks/>
          </p:cNvSpPr>
          <p:nvPr/>
        </p:nvSpPr>
        <p:spPr bwMode="auto">
          <a:xfrm>
            <a:off x="11425770" y="6669088"/>
            <a:ext cx="766233" cy="1889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ja-JP"/>
            </a:defPPr>
            <a:lvl1pPr marL="0" algn="r" defTabSz="914400" rtl="0" eaLnBrk="1" latinLnBrk="0" hangingPunct="1">
              <a:spcBef>
                <a:spcPct val="20000"/>
              </a:spcBef>
              <a:buClr>
                <a:schemeClr val="tx2"/>
              </a:buClr>
              <a:buSzPct val="70000"/>
              <a:buFont typeface="Wingdings" panose="05000000000000000000" pitchFamily="2" charset="2"/>
              <a:buNone/>
              <a:defRPr kumimoji="0" sz="600" kern="1200">
                <a:solidFill>
                  <a:schemeClr val="tx1"/>
                </a:solidFill>
                <a:latin typeface="+mn-lt"/>
                <a:ea typeface="+mn-ea"/>
                <a:cs typeface="+mn-cs"/>
              </a:defRPr>
            </a:lvl1pPr>
            <a:lvl2pPr marL="457200" algn="l" defTabSz="914400" rtl="0" eaLnBrk="1" latinLnBrk="0" hangingPunct="1">
              <a:defRPr kumimoji="1" sz="1440" kern="1200">
                <a:solidFill>
                  <a:schemeClr val="tx1"/>
                </a:solidFill>
                <a:latin typeface="+mn-lt"/>
                <a:ea typeface="+mn-ea"/>
                <a:cs typeface="+mn-cs"/>
              </a:defRPr>
            </a:lvl2pPr>
            <a:lvl3pPr marL="914400" algn="l" defTabSz="914400" rtl="0" eaLnBrk="1" latinLnBrk="0" hangingPunct="1">
              <a:defRPr kumimoji="1" sz="1440" kern="1200">
                <a:solidFill>
                  <a:schemeClr val="tx1"/>
                </a:solidFill>
                <a:latin typeface="+mn-lt"/>
                <a:ea typeface="+mn-ea"/>
                <a:cs typeface="+mn-cs"/>
              </a:defRPr>
            </a:lvl3pPr>
            <a:lvl4pPr marL="1371600" algn="l" defTabSz="914400" rtl="0" eaLnBrk="1" latinLnBrk="0" hangingPunct="1">
              <a:defRPr kumimoji="1" sz="1440" kern="1200">
                <a:solidFill>
                  <a:schemeClr val="tx1"/>
                </a:solidFill>
                <a:latin typeface="+mn-lt"/>
                <a:ea typeface="+mn-ea"/>
                <a:cs typeface="+mn-cs"/>
              </a:defRPr>
            </a:lvl4pPr>
            <a:lvl5pPr marL="1828800" algn="l" defTabSz="914400" rtl="0" eaLnBrk="1" latinLnBrk="0" hangingPunct="1">
              <a:defRPr kumimoji="1" sz="1440" kern="1200">
                <a:solidFill>
                  <a:schemeClr val="tx1"/>
                </a:solidFill>
                <a:latin typeface="+mn-lt"/>
                <a:ea typeface="+mn-ea"/>
                <a:cs typeface="+mn-cs"/>
              </a:defRPr>
            </a:lvl5pPr>
            <a:lvl6pPr marL="2286000" algn="l" defTabSz="914400" rtl="0" eaLnBrk="1" latinLnBrk="0" hangingPunct="1">
              <a:defRPr kumimoji="1" sz="1440" kern="1200">
                <a:solidFill>
                  <a:schemeClr val="tx1"/>
                </a:solidFill>
                <a:latin typeface="+mn-lt"/>
                <a:ea typeface="+mn-ea"/>
                <a:cs typeface="+mn-cs"/>
              </a:defRPr>
            </a:lvl6pPr>
            <a:lvl7pPr marL="2743200" algn="l" defTabSz="914400" rtl="0" eaLnBrk="1" latinLnBrk="0" hangingPunct="1">
              <a:defRPr kumimoji="1" sz="1440" kern="1200">
                <a:solidFill>
                  <a:schemeClr val="tx1"/>
                </a:solidFill>
                <a:latin typeface="+mn-lt"/>
                <a:ea typeface="+mn-ea"/>
                <a:cs typeface="+mn-cs"/>
              </a:defRPr>
            </a:lvl7pPr>
            <a:lvl8pPr marL="3200400" algn="l" defTabSz="914400" rtl="0" eaLnBrk="1" latinLnBrk="0" hangingPunct="1">
              <a:defRPr kumimoji="1" sz="1440" kern="1200">
                <a:solidFill>
                  <a:schemeClr val="tx1"/>
                </a:solidFill>
                <a:latin typeface="+mn-lt"/>
                <a:ea typeface="+mn-ea"/>
                <a:cs typeface="+mn-cs"/>
              </a:defRPr>
            </a:lvl8pPr>
            <a:lvl9pPr marL="3657600" algn="l" defTabSz="914400" rtl="0" eaLnBrk="1" latinLnBrk="0" hangingPunct="1">
              <a:defRPr kumimoji="1" sz="1440" kern="1200">
                <a:solidFill>
                  <a:schemeClr val="tx1"/>
                </a:solidFill>
                <a:latin typeface="+mn-lt"/>
                <a:ea typeface="+mn-ea"/>
                <a:cs typeface="+mn-cs"/>
              </a:defRPr>
            </a:lvl9pPr>
          </a:lstStyle>
          <a:p>
            <a:pPr>
              <a:defRPr/>
            </a:pPr>
            <a:fld id="{2E2CC637-50F8-41E5-AD2A-672FDF5D54F5}" type="slidenum">
              <a:rPr lang="en-US" altLang="ja-JP" smtClean="0"/>
              <a:pPr>
                <a:defRPr/>
              </a:pPr>
              <a:t>6</a:t>
            </a:fld>
            <a:endParaRPr lang="en-US" altLang="ja-JP"/>
          </a:p>
        </p:txBody>
      </p:sp>
      <p:sp>
        <p:nvSpPr>
          <p:cNvPr id="6" name="正方形/長方形 5"/>
          <p:cNvSpPr/>
          <p:nvPr/>
        </p:nvSpPr>
        <p:spPr>
          <a:xfrm>
            <a:off x="6973228" y="645853"/>
            <a:ext cx="5107260" cy="4678204"/>
          </a:xfrm>
          <a:prstGeom prst="rect">
            <a:avLst/>
          </a:prstGeom>
        </p:spPr>
        <p:txBody>
          <a:bodyPr wrap="square">
            <a:spAutoFit/>
          </a:bodyPr>
          <a:lstStyle/>
          <a:p>
            <a:r>
              <a:rPr lang="ja-JP" altLang="en-US" b="1" noProof="1">
                <a:solidFill>
                  <a:srgbClr val="0693E3"/>
                </a:solidFill>
                <a:latin typeface="メイリオ" panose="020B0604030504040204" pitchFamily="50" charset="-128"/>
                <a:ea typeface="メイリオ" panose="020B0604030504040204" pitchFamily="50" charset="-128"/>
              </a:rPr>
              <a:t>Activities</a:t>
            </a:r>
            <a:endParaRPr lang="en-US" altLang="ja-JP" b="1" dirty="0">
              <a:solidFill>
                <a:srgbClr val="0693E3"/>
              </a:solidFill>
              <a:latin typeface="メイリオ" panose="020B0604030504040204" pitchFamily="50" charset="-128"/>
              <a:ea typeface="メイリオ" panose="020B0604030504040204" pitchFamily="50" charset="-128"/>
            </a:endParaRPr>
          </a:p>
          <a:p>
            <a:r>
              <a:rPr lang="en-US" altLang="ja-JP" noProof="1">
                <a:solidFill>
                  <a:srgbClr val="212529"/>
                </a:solidFill>
                <a:latin typeface="メイリオ" panose="020B0604030504040204" pitchFamily="50" charset="-128"/>
                <a:ea typeface="メイリオ" panose="020B0604030504040204" pitchFamily="50" charset="-128"/>
              </a:rPr>
              <a:t>Gather a bird's-eye view of OSS, or related technology trends, and provide information to those using OSS</a:t>
            </a:r>
            <a:endParaRPr lang="en-US" altLang="ja-JP" dirty="0">
              <a:solidFill>
                <a:srgbClr val="212529"/>
              </a:solidFill>
              <a:latin typeface="メイリオ" panose="020B0604030504040204" pitchFamily="50" charset="-128"/>
              <a:ea typeface="メイリオ" panose="020B0604030504040204" pitchFamily="50" charset="-128"/>
            </a:endParaRPr>
          </a:p>
          <a:p>
            <a:endParaRPr lang="en-US" altLang="ja-JP" b="1" dirty="0">
              <a:solidFill>
                <a:srgbClr val="0693E3"/>
              </a:solidFill>
              <a:latin typeface="メイリオ" panose="020B0604030504040204" pitchFamily="50" charset="-128"/>
              <a:ea typeface="メイリオ" panose="020B0604030504040204" pitchFamily="50" charset="-128"/>
            </a:endParaRPr>
          </a:p>
          <a:p>
            <a:r>
              <a:rPr lang="en-US" altLang="ja-JP" b="1" noProof="1">
                <a:solidFill>
                  <a:srgbClr val="0693E3"/>
                </a:solidFill>
                <a:latin typeface="メイリオ" panose="020B0604030504040204" pitchFamily="50" charset="-128"/>
                <a:ea typeface="メイリオ" panose="020B0604030504040204" pitchFamily="50" charset="-128"/>
              </a:rPr>
              <a:t>What is an OSS bird's-eye view?</a:t>
            </a:r>
            <a:endParaRPr lang="ja-JP" altLang="en-US" dirty="0">
              <a:solidFill>
                <a:srgbClr val="212529"/>
              </a:solidFill>
              <a:latin typeface="メイリオ" panose="020B0604030504040204" pitchFamily="50" charset="-128"/>
              <a:ea typeface="メイリオ" panose="020B0604030504040204" pitchFamily="50" charset="-128"/>
            </a:endParaRPr>
          </a:p>
          <a:p>
            <a:r>
              <a:rPr lang="en-US" altLang="ja-JP" noProof="1">
                <a:solidFill>
                  <a:srgbClr val="212529"/>
                </a:solidFill>
                <a:latin typeface="メイリオ" panose="020B0604030504040204" pitchFamily="50" charset="-128"/>
                <a:ea typeface="メイリオ" panose="020B0604030504040204" pitchFamily="50" charset="-128"/>
              </a:rPr>
              <a:t>A visual bird's-eye view of the complex variety of OSS to help OSS novices</a:t>
            </a:r>
            <a:endParaRPr lang="en-US" altLang="ja-JP" dirty="0">
              <a:solidFill>
                <a:srgbClr val="212529"/>
              </a:solidFill>
              <a:latin typeface="メイリオ" panose="020B0604030504040204" pitchFamily="50" charset="-128"/>
              <a:ea typeface="メイリオ" panose="020B0604030504040204" pitchFamily="50" charset="-128"/>
            </a:endParaRPr>
          </a:p>
          <a:p>
            <a:endParaRPr lang="en-US" altLang="ja-JP" dirty="0">
              <a:solidFill>
                <a:srgbClr val="212529"/>
              </a:solidFill>
              <a:latin typeface="メイリオ" panose="020B0604030504040204" pitchFamily="50" charset="-128"/>
              <a:ea typeface="メイリオ" panose="020B0604030504040204" pitchFamily="50" charset="-128"/>
            </a:endParaRPr>
          </a:p>
          <a:p>
            <a:r>
              <a:rPr lang="ja-JP" altLang="en-US" b="1" noProof="1">
                <a:solidFill>
                  <a:srgbClr val="0693E3"/>
                </a:solidFill>
                <a:latin typeface="メイリオ" panose="020B0604030504040204" pitchFamily="50" charset="-128"/>
                <a:ea typeface="メイリオ" panose="020B0604030504040204" pitchFamily="50" charset="-128"/>
              </a:rPr>
              <a:t>Introduced in a document issued by the Ministry of Economy, Trade and Industry</a:t>
            </a:r>
            <a:endParaRPr lang="en-US" altLang="ja-JP" b="1" dirty="0">
              <a:solidFill>
                <a:srgbClr val="0693E3"/>
              </a:solidFill>
              <a:latin typeface="メイリオ" panose="020B0604030504040204" pitchFamily="50" charset="-128"/>
              <a:ea typeface="メイリオ" panose="020B0604030504040204" pitchFamily="50" charset="-128"/>
            </a:endParaRPr>
          </a:p>
          <a:p>
            <a:r>
              <a:rPr lang="ja-JP" altLang="en-US" noProof="1">
                <a:solidFill>
                  <a:srgbClr val="212529"/>
                </a:solidFill>
                <a:latin typeface="メイリオ" panose="020B0604030504040204" pitchFamily="50" charset="-128"/>
                <a:ea typeface="メイリオ" panose="020B0604030504040204" pitchFamily="50" charset="-128"/>
              </a:rPr>
              <a:t>"</a:t>
            </a:r>
            <a:r>
              <a:rPr lang="en-US" altLang="ja-JP" i="1" noProof="1">
                <a:solidFill>
                  <a:srgbClr val="212529"/>
                </a:solidFill>
                <a:latin typeface="メイリオ" panose="020B0604030504040204" pitchFamily="50" charset="-128"/>
                <a:ea typeface="メイリオ" panose="020B0604030504040204" pitchFamily="50" charset="-128"/>
              </a:rPr>
              <a:t>Case Studies on the Use of OSS and Management Methods for Ensuring Its Security</a:t>
            </a:r>
            <a:r>
              <a:rPr lang="ja-JP" altLang="en-US" noProof="1">
                <a:solidFill>
                  <a:srgbClr val="212529"/>
                </a:solidFill>
                <a:latin typeface="メイリオ" panose="020B0604030504040204" pitchFamily="50" charset="-128"/>
                <a:ea typeface="メイリオ" panose="020B0604030504040204" pitchFamily="50" charset="-128"/>
              </a:rPr>
              <a:t>" released by the Ministry of Economy, Trade and Industry</a:t>
            </a:r>
            <a:endParaRPr lang="en-US" altLang="ja-JP" dirty="0">
              <a:solidFill>
                <a:srgbClr val="212529"/>
              </a:solidFill>
              <a:latin typeface="メイリオ" panose="020B0604030504040204" pitchFamily="50" charset="-128"/>
              <a:ea typeface="メイリオ" panose="020B0604030504040204" pitchFamily="50" charset="-128"/>
            </a:endParaRPr>
          </a:p>
          <a:p>
            <a:br>
              <a:rPr lang="en-US" altLang="ja-JP">
                <a:solidFill>
                  <a:srgbClr val="212529"/>
                </a:solidFill>
                <a:latin typeface="メイリオ" panose="020B0604030504040204" pitchFamily="50" charset="-128"/>
                <a:ea typeface="メイリオ" panose="020B0604030504040204" pitchFamily="50" charset="-128"/>
              </a:rPr>
            </a:br>
            <a:r>
              <a:rPr lang="en-US" altLang="ja-JP" noProof="1">
                <a:solidFill>
                  <a:srgbClr val="212529"/>
                </a:solidFill>
                <a:latin typeface="メイリオ" panose="020B0604030504040204" pitchFamily="50" charset="-128"/>
                <a:ea typeface="メイリオ" panose="020B0604030504040204" pitchFamily="50" charset="-128"/>
              </a:rPr>
              <a:t>Posted as an effective diagram to visually recognize the spread of OSS </a:t>
            </a:r>
            <a:r>
              <a:rPr lang="en-US" altLang="ja-JP" sz="1120" noProof="1">
                <a:solidFill>
                  <a:srgbClr val="212529"/>
                </a:solidFill>
                <a:latin typeface="メイリオ" panose="020B0604030504040204" pitchFamily="50" charset="-128"/>
                <a:ea typeface="メイリオ" panose="020B0604030504040204" pitchFamily="50" charset="-128"/>
              </a:rPr>
              <a:t>https://www.meti.go.jp/press/2021/04/20210421001/20210421001.html</a:t>
            </a:r>
            <a:endParaRPr lang="ja-JP" altLang="en-US" sz="1120" b="0" i="0" dirty="0">
              <a:solidFill>
                <a:srgbClr val="212529"/>
              </a:solidFill>
              <a:effectLst/>
              <a:latin typeface="メイリオ" panose="020B0604030504040204" pitchFamily="50" charset="-128"/>
              <a:ea typeface="メイリオ" panose="020B0604030504040204" pitchFamily="50" charset="-128"/>
            </a:endParaRPr>
          </a:p>
        </p:txBody>
      </p:sp>
      <p:pic>
        <p:nvPicPr>
          <p:cNvPr id="7" name="図 6">
            <a:extLst>
              <a:ext uri="{FF2B5EF4-FFF2-40B4-BE49-F238E27FC236}">
                <a16:creationId xmlns:a16="http://schemas.microsoft.com/office/drawing/2014/main" id="{89DD5197-0DC6-4BCC-ACB8-F58EBCABD966}"/>
              </a:ext>
            </a:extLst>
          </p:cNvPr>
          <p:cNvPicPr>
            <a:picLocks noChangeAspect="1"/>
          </p:cNvPicPr>
          <p:nvPr/>
        </p:nvPicPr>
        <p:blipFill>
          <a:blip r:embed="rId3"/>
          <a:stretch>
            <a:fillRect/>
          </a:stretch>
        </p:blipFill>
        <p:spPr>
          <a:xfrm>
            <a:off x="194557" y="710505"/>
            <a:ext cx="6767960" cy="6098288"/>
          </a:xfrm>
          <a:prstGeom prst="rect">
            <a:avLst/>
          </a:prstGeom>
        </p:spPr>
      </p:pic>
      <p:sp>
        <p:nvSpPr>
          <p:cNvPr id="17" name="正方形/長方形 16"/>
          <p:cNvSpPr/>
          <p:nvPr/>
        </p:nvSpPr>
        <p:spPr>
          <a:xfrm>
            <a:off x="7575804" y="6088362"/>
            <a:ext cx="4504684" cy="461665"/>
          </a:xfrm>
          <a:prstGeom prst="rect">
            <a:avLst/>
          </a:prstGeom>
        </p:spPr>
        <p:txBody>
          <a:bodyPr wrap="square">
            <a:spAutoFit/>
          </a:bodyPr>
          <a:lstStyle/>
          <a:p>
            <a:r>
              <a:rPr lang="en-US" altLang="ja-JP" sz="960" noProof="1">
                <a:latin typeface="メイリオ" panose="020B0604030504040204" pitchFamily="50" charset="-128"/>
                <a:ea typeface="メイリオ" panose="020B0604030504040204" pitchFamily="50" charset="-128"/>
                <a:cs typeface="メイリオ" panose="020B0604030504040204" pitchFamily="50" charset="-128"/>
              </a:rPr>
              <a:t>To download the PDF version, click here.</a:t>
            </a:r>
            <a:endParaRPr lang="en-US" altLang="ja-JP" sz="96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960" noProof="1">
                <a:latin typeface="メイリオ" panose="020B0604030504040204" pitchFamily="50" charset="-128"/>
                <a:ea typeface="メイリオ" panose="020B0604030504040204" pitchFamily="50" charset="-128"/>
                <a:cs typeface="メイリオ" panose="020B0604030504040204" pitchFamily="50" charset="-128"/>
              </a:rPr>
              <a:t>Bird's-eye view working group.</a:t>
            </a:r>
            <a:r>
              <a:rPr lang="ja-JP" altLang="en-US" sz="96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960" noProof="1">
                <a:latin typeface="メイリオ" panose="020B0604030504040204" pitchFamily="50" charset="-128"/>
                <a:ea typeface="メイリオ" panose="020B0604030504040204" pitchFamily="50" charset="-128"/>
                <a:cs typeface="メイリオ" panose="020B0604030504040204" pitchFamily="50" charset="-128"/>
              </a:rPr>
              <a:t>http://ossforum.jp/node/1332</a:t>
            </a:r>
            <a:endParaRPr lang="ja-JP" altLang="en-US" sz="96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1913012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pPr>
              <a:defRPr/>
            </a:pPr>
            <a:fld id="{B58F3E1F-4C1B-4ED0-8BD9-970CB015BF9F}" type="slidenum">
              <a:rPr lang="en-US" altLang="ja-JP" smtClean="0"/>
              <a:pPr>
                <a:defRPr/>
              </a:pPr>
              <a:t>60</a:t>
            </a:fld>
            <a:endParaRPr lang="en-US" altLang="ja-JP"/>
          </a:p>
        </p:txBody>
      </p:sp>
      <p:pic>
        <p:nvPicPr>
          <p:cNvPr id="4" name="図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19191" y="2295000"/>
            <a:ext cx="3626644"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891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7</a:t>
            </a:fld>
            <a:endParaRPr lang="en-US" altLang="ja-JP"/>
          </a:p>
        </p:txBody>
      </p:sp>
      <p:sp>
        <p:nvSpPr>
          <p:cNvPr id="5" name="タイトル 4"/>
          <p:cNvSpPr>
            <a:spLocks noGrp="1"/>
          </p:cNvSpPr>
          <p:nvPr>
            <p:ph type="title"/>
          </p:nvPr>
        </p:nvSpPr>
        <p:spPr/>
        <p:txBody>
          <a:bodyPr/>
          <a:lstStyle/>
          <a:p>
            <a:r>
              <a:rPr lang="en-US" altLang="ja-JP" noProof="1"/>
              <a:t>OSS bird's-eye view WG system</a:t>
            </a:r>
            <a:endParaRPr kumimoji="1" lang="ja-JP" altLang="en-US" dirty="0"/>
          </a:p>
        </p:txBody>
      </p:sp>
      <p:graphicFrame>
        <p:nvGraphicFramePr>
          <p:cNvPr id="6" name="表 5"/>
          <p:cNvGraphicFramePr>
            <a:graphicFrameLocks noGrp="1"/>
          </p:cNvGraphicFramePr>
          <p:nvPr>
            <p:extLst>
              <p:ext uri="{D42A27DB-BD31-4B8C-83A1-F6EECF244321}">
                <p14:modId xmlns:p14="http://schemas.microsoft.com/office/powerpoint/2010/main" val="1019166532"/>
              </p:ext>
            </p:extLst>
          </p:nvPr>
        </p:nvGraphicFramePr>
        <p:xfrm>
          <a:off x="1958774" y="951877"/>
          <a:ext cx="8435527" cy="5363731"/>
        </p:xfrm>
        <a:graphic>
          <a:graphicData uri="http://schemas.openxmlformats.org/drawingml/2006/table">
            <a:tbl>
              <a:tblPr firstRow="1" bandRow="1">
                <a:tableStyleId>{5C22544A-7EE6-4342-B048-85BDC9FD1C3A}</a:tableStyleId>
              </a:tblPr>
              <a:tblGrid>
                <a:gridCol w="3701498">
                  <a:extLst>
                    <a:ext uri="{9D8B030D-6E8A-4147-A177-3AD203B41FA5}">
                      <a16:colId xmlns:a16="http://schemas.microsoft.com/office/drawing/2014/main" val="20000"/>
                    </a:ext>
                  </a:extLst>
                </a:gridCol>
                <a:gridCol w="3139233">
                  <a:extLst>
                    <a:ext uri="{9D8B030D-6E8A-4147-A177-3AD203B41FA5}">
                      <a16:colId xmlns:a16="http://schemas.microsoft.com/office/drawing/2014/main" val="20001"/>
                    </a:ext>
                  </a:extLst>
                </a:gridCol>
                <a:gridCol w="1594796">
                  <a:extLst>
                    <a:ext uri="{9D8B030D-6E8A-4147-A177-3AD203B41FA5}">
                      <a16:colId xmlns:a16="http://schemas.microsoft.com/office/drawing/2014/main" val="20004"/>
                    </a:ext>
                  </a:extLst>
                </a:gridCol>
              </a:tblGrid>
              <a:tr h="361525">
                <a:tc>
                  <a:txBody>
                    <a:bodyPr/>
                    <a:lstStyle/>
                    <a:p>
                      <a:r>
                        <a:rPr kumimoji="1" lang="ja-JP" altLang="en-US" sz="1280" noProof="1">
                          <a:latin typeface="メイリオ" panose="020B0604030504040204" pitchFamily="50" charset="-128"/>
                          <a:ea typeface="メイリオ" panose="020B0604030504040204" pitchFamily="50" charset="-128"/>
                          <a:cs typeface="メイリオ" panose="020B0604030504040204" pitchFamily="50" charset="-128"/>
                        </a:rPr>
                        <a:t>Company name/Group name (in no particular order)</a:t>
                      </a:r>
                      <a:endParaRPr kumimoji="1" lang="ja-JP" altLang="en-US" sz="1280" dirty="0">
                        <a:latin typeface="メイリオ" panose="020B0604030504040204" pitchFamily="50" charset="-128"/>
                        <a:ea typeface="メイリオ" panose="020B0604030504040204" pitchFamily="50" charset="-128"/>
                        <a:cs typeface="メイリオ" panose="020B0604030504040204" pitchFamily="50" charset="-128"/>
                      </a:endParaRPr>
                    </a:p>
                  </a:txBody>
                  <a:tcPr marL="91445" marR="91445" marT="45733" marB="45733"/>
                </a:tc>
                <a:tc>
                  <a:txBody>
                    <a:bodyPr/>
                    <a:lstStyle/>
                    <a:p>
                      <a:r>
                        <a:rPr kumimoji="1" lang="ja-JP" altLang="en-US" sz="1280" noProof="1">
                          <a:latin typeface="メイリオ" panose="020B0604030504040204" pitchFamily="50" charset="-128"/>
                          <a:ea typeface="メイリオ" panose="020B0604030504040204" pitchFamily="50" charset="-128"/>
                          <a:cs typeface="メイリオ" panose="020B0604030504040204" pitchFamily="50" charset="-128"/>
                        </a:rPr>
                        <a:t>Name (Abbreviated titles, in no particular order)</a:t>
                      </a:r>
                      <a:endParaRPr kumimoji="1" lang="ja-JP" altLang="en-US" sz="1280" dirty="0">
                        <a:latin typeface="メイリオ" panose="020B0604030504040204" pitchFamily="50" charset="-128"/>
                        <a:ea typeface="メイリオ" panose="020B0604030504040204" pitchFamily="50" charset="-128"/>
                        <a:cs typeface="メイリオ" panose="020B0604030504040204" pitchFamily="50" charset="-128"/>
                      </a:endParaRPr>
                    </a:p>
                  </a:txBody>
                  <a:tcPr marL="91445" marR="91445" marT="45733" marB="45733"/>
                </a:tc>
                <a:tc>
                  <a:txBody>
                    <a:bodyPr/>
                    <a:lstStyle/>
                    <a:p>
                      <a:r>
                        <a:rPr kumimoji="1" lang="ja-JP" altLang="en-US" sz="1280" noProof="1">
                          <a:latin typeface="メイリオ" panose="020B0604030504040204" pitchFamily="50" charset="-128"/>
                          <a:ea typeface="メイリオ" panose="020B0604030504040204" pitchFamily="50" charset="-128"/>
                          <a:cs typeface="メイリオ" panose="020B0604030504040204" pitchFamily="50" charset="-128"/>
                        </a:rPr>
                        <a:t>Remarks</a:t>
                      </a:r>
                    </a:p>
                  </a:txBody>
                  <a:tcPr marL="91445" marR="91445" marT="45733" marB="45733"/>
                </a:tc>
                <a:extLst>
                  <a:ext uri="{0D108BD9-81ED-4DB2-BD59-A6C34878D82A}">
                    <a16:rowId xmlns:a16="http://schemas.microsoft.com/office/drawing/2014/main" val="10000"/>
                  </a:ext>
                </a:extLst>
              </a:tr>
              <a:tr h="348723">
                <a:tc>
                  <a:txBody>
                    <a:bodyPr/>
                    <a:lstStyle/>
                    <a:p>
                      <a:r>
                        <a:rPr kumimoji="1" lang="ja-JP" altLang="en-US" sz="1280" noProof="1">
                          <a:latin typeface="メイリオ" panose="020B0604030504040204" pitchFamily="50" charset="-128"/>
                          <a:ea typeface="メイリオ" panose="020B0604030504040204" pitchFamily="50" charset="-128"/>
                          <a:cs typeface="メイリオ" panose="020B0604030504040204" pitchFamily="50" charset="-128"/>
                        </a:rPr>
                        <a:t>Toshiba Digital Solutions</a:t>
                      </a:r>
                    </a:p>
                  </a:txBody>
                  <a:tcPr marL="91445" marR="91445" marT="45733" marB="45733"/>
                </a:tc>
                <a:tc>
                  <a:txBody>
                    <a:bodyPr/>
                    <a:lstStyle/>
                    <a:p>
                      <a:r>
                        <a:rPr kumimoji="1" lang="ja-JP" altLang="en-US" sz="1280" noProof="1">
                          <a:latin typeface="メイリオ" panose="020B0604030504040204" pitchFamily="50" charset="-128"/>
                          <a:ea typeface="メイリオ" panose="020B0604030504040204" pitchFamily="50" charset="-128"/>
                          <a:cs typeface="メイリオ" panose="020B0604030504040204" pitchFamily="50" charset="-128"/>
                        </a:rPr>
                        <a:t>Takashi Okayama</a:t>
                      </a:r>
                    </a:p>
                  </a:txBody>
                  <a:tcPr marL="91445" marR="91445" marT="45733" marB="45733"/>
                </a:tc>
                <a:tc>
                  <a:txBody>
                    <a:bodyPr/>
                    <a:lstStyle/>
                    <a:p>
                      <a:endParaRPr kumimoji="1" lang="ja-JP" altLang="en-US" sz="1280" dirty="0">
                        <a:latin typeface="メイリオ" panose="020B0604030504040204" pitchFamily="50" charset="-128"/>
                        <a:ea typeface="メイリオ" panose="020B0604030504040204" pitchFamily="50" charset="-128"/>
                        <a:cs typeface="メイリオ" panose="020B0604030504040204" pitchFamily="50" charset="-128"/>
                      </a:endParaRPr>
                    </a:p>
                  </a:txBody>
                  <a:tcPr marL="91445" marR="91445" marT="45733" marB="45733"/>
                </a:tc>
                <a:extLst>
                  <a:ext uri="{0D108BD9-81ED-4DB2-BD59-A6C34878D82A}">
                    <a16:rowId xmlns:a16="http://schemas.microsoft.com/office/drawing/2014/main" val="10004"/>
                  </a:ext>
                </a:extLst>
              </a:tr>
              <a:tr h="34872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ja-JP" altLang="en-US" sz="1280" noProof="1">
                          <a:latin typeface="メイリオ" panose="020B0604030504040204" pitchFamily="50" charset="-128"/>
                          <a:ea typeface="メイリオ" panose="020B0604030504040204" pitchFamily="50" charset="-128"/>
                          <a:cs typeface="メイリオ" panose="020B0604030504040204" pitchFamily="50" charset="-128"/>
                        </a:rPr>
                        <a:t>Toshiba Digital Solutions</a:t>
                      </a:r>
                    </a:p>
                  </a:txBody>
                  <a:tcPr marL="91445" marR="91445" marT="45733" marB="45733"/>
                </a:tc>
                <a:tc>
                  <a:txBody>
                    <a:bodyPr/>
                    <a:lstStyle/>
                    <a:p>
                      <a:r>
                        <a:rPr kumimoji="1" lang="ja-JP" altLang="en-US" sz="1280" noProof="1">
                          <a:latin typeface="メイリオ" panose="020B0604030504040204" pitchFamily="50" charset="-128"/>
                          <a:ea typeface="メイリオ" panose="020B0604030504040204" pitchFamily="50" charset="-128"/>
                          <a:cs typeface="メイリオ" panose="020B0604030504040204" pitchFamily="50" charset="-128"/>
                        </a:rPr>
                        <a:t>Masayoshi Kurita</a:t>
                      </a:r>
                    </a:p>
                  </a:txBody>
                  <a:tcPr marL="91445" marR="91445" marT="45733" marB="45733"/>
                </a:tc>
                <a:tc>
                  <a:txBody>
                    <a:bodyPr/>
                    <a:lstStyle/>
                    <a:p>
                      <a:endParaRPr kumimoji="1" lang="ja-JP" altLang="en-US" sz="1280" dirty="0">
                        <a:latin typeface="メイリオ" panose="020B0604030504040204" pitchFamily="50" charset="-128"/>
                        <a:ea typeface="メイリオ" panose="020B0604030504040204" pitchFamily="50" charset="-128"/>
                        <a:cs typeface="メイリオ" panose="020B0604030504040204" pitchFamily="50" charset="-128"/>
                      </a:endParaRPr>
                    </a:p>
                  </a:txBody>
                  <a:tcPr marL="91445" marR="91445" marT="45733" marB="45733"/>
                </a:tc>
                <a:extLst>
                  <a:ext uri="{0D108BD9-81ED-4DB2-BD59-A6C34878D82A}">
                    <a16:rowId xmlns:a16="http://schemas.microsoft.com/office/drawing/2014/main" val="3022322081"/>
                  </a:ext>
                </a:extLst>
              </a:tr>
              <a:tr h="348723">
                <a:tc>
                  <a:txBody>
                    <a:bodyPr/>
                    <a:lstStyle/>
                    <a:p>
                      <a:r>
                        <a:rPr kumimoji="1" lang="en-US" altLang="ja-JP" sz="1280" noProof="1">
                          <a:latin typeface="メイリオ" panose="020B0604030504040204" pitchFamily="50" charset="-128"/>
                          <a:ea typeface="メイリオ" panose="020B0604030504040204" pitchFamily="50" charset="-128"/>
                          <a:cs typeface="メイリオ" panose="020B0604030504040204" pitchFamily="50" charset="-128"/>
                        </a:rPr>
                        <a:t>AR Advanced Technology</a:t>
                      </a:r>
                    </a:p>
                  </a:txBody>
                  <a:tcPr marL="91445" marR="91445" marT="45733" marB="45733"/>
                </a:tc>
                <a:tc>
                  <a:txBody>
                    <a:bodyPr/>
                    <a:lstStyle/>
                    <a:p>
                      <a:pPr algn="l" rtl="0" fontAlgn="b"/>
                      <a:r>
                        <a:rPr lang="ja-JP" altLang="en-US" sz="1280" b="0" i="0" u="none" strike="noStrike" noProof="1">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Hideto Yoshida</a:t>
                      </a:r>
                    </a:p>
                  </a:txBody>
                  <a:tcPr marL="91445" marR="91445" marT="45733" marB="45733"/>
                </a:tc>
                <a:tc>
                  <a:txBody>
                    <a:bodyPr/>
                    <a:lstStyle/>
                    <a:p>
                      <a:pPr algn="l" rtl="0" fontAlgn="b"/>
                      <a:endParaRPr lang="ja-JP" altLang="en-US" sz="1280" b="0" i="0" u="none" strike="noStrike" dirty="0">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endParaRPr>
                    </a:p>
                  </a:txBody>
                  <a:tcPr marL="91445" marR="91445" marT="45733" marB="45733"/>
                </a:tc>
                <a:extLst>
                  <a:ext uri="{0D108BD9-81ED-4DB2-BD59-A6C34878D82A}">
                    <a16:rowId xmlns:a16="http://schemas.microsoft.com/office/drawing/2014/main" val="10005"/>
                  </a:ext>
                </a:extLst>
              </a:tr>
              <a:tr h="348723">
                <a:tc>
                  <a:txBody>
                    <a:bodyPr/>
                    <a:lstStyle/>
                    <a:p>
                      <a:r>
                        <a:rPr kumimoji="1" lang="ja-JP" altLang="en-US" sz="1280" noProof="1">
                          <a:latin typeface="メイリオ" panose="020B0604030504040204" pitchFamily="50" charset="-128"/>
                          <a:ea typeface="メイリオ" panose="020B0604030504040204" pitchFamily="50" charset="-128"/>
                          <a:cs typeface="メイリオ" panose="020B0604030504040204" pitchFamily="50" charset="-128"/>
                        </a:rPr>
                        <a:t>Sumitomo Electric</a:t>
                      </a:r>
                    </a:p>
                  </a:txBody>
                  <a:tcPr marL="91445" marR="91445" marT="45733" marB="45733"/>
                </a:tc>
                <a:tc>
                  <a:txBody>
                    <a:bodyPr/>
                    <a:lstStyle/>
                    <a:p>
                      <a:r>
                        <a:rPr kumimoji="1" lang="ja-JP" altLang="en-US" sz="1280" noProof="1">
                          <a:latin typeface="メイリオ" panose="020B0604030504040204" pitchFamily="50" charset="-128"/>
                          <a:ea typeface="メイリオ" panose="020B0604030504040204" pitchFamily="50" charset="-128"/>
                          <a:cs typeface="メイリオ" panose="020B0604030504040204" pitchFamily="50" charset="-128"/>
                        </a:rPr>
                        <a:t>Shusaku Ogama</a:t>
                      </a:r>
                    </a:p>
                  </a:txBody>
                  <a:tcPr marL="91445" marR="91445" marT="45733" marB="45733"/>
                </a:tc>
                <a:tc>
                  <a:txBody>
                    <a:bodyPr/>
                    <a:lstStyle/>
                    <a:p>
                      <a:endParaRPr kumimoji="1" lang="ja-JP" altLang="en-US" sz="1280" dirty="0">
                        <a:latin typeface="メイリオ" panose="020B0604030504040204" pitchFamily="50" charset="-128"/>
                        <a:ea typeface="メイリオ" panose="020B0604030504040204" pitchFamily="50" charset="-128"/>
                        <a:cs typeface="メイリオ" panose="020B0604030504040204" pitchFamily="50" charset="-128"/>
                      </a:endParaRPr>
                    </a:p>
                  </a:txBody>
                  <a:tcPr marL="91445" marR="91445" marT="45733" marB="45733"/>
                </a:tc>
                <a:extLst>
                  <a:ext uri="{0D108BD9-81ED-4DB2-BD59-A6C34878D82A}">
                    <a16:rowId xmlns:a16="http://schemas.microsoft.com/office/drawing/2014/main" val="10002"/>
                  </a:ext>
                </a:extLst>
              </a:tr>
              <a:tr h="348723">
                <a:tc>
                  <a:txBody>
                    <a:bodyPr/>
                    <a:lstStyle/>
                    <a:p>
                      <a:r>
                        <a:rPr kumimoji="1" lang="ja-JP" altLang="en-US" sz="1280" noProof="1">
                          <a:latin typeface="メイリオ" panose="020B0604030504040204" pitchFamily="50" charset="-128"/>
                          <a:ea typeface="メイリオ" panose="020B0604030504040204" pitchFamily="50" charset="-128"/>
                          <a:cs typeface="メイリオ" panose="020B0604030504040204" pitchFamily="50" charset="-128"/>
                        </a:rPr>
                        <a:t>NEC</a:t>
                      </a:r>
                    </a:p>
                  </a:txBody>
                  <a:tcPr marL="91445" marR="91445" marT="45733" marB="4573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80" noProof="1">
                          <a:latin typeface="メイリオ" panose="020B0604030504040204" pitchFamily="50" charset="-128"/>
                          <a:ea typeface="メイリオ" panose="020B0604030504040204" pitchFamily="50" charset="-128"/>
                          <a:cs typeface="メイリオ" panose="020B0604030504040204" pitchFamily="50" charset="-128"/>
                        </a:rPr>
                        <a:t>Daishi Yoneshima</a:t>
                      </a:r>
                    </a:p>
                  </a:txBody>
                  <a:tcPr marL="91445" marR="91445" marT="45733" marB="4573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80" b="0" i="0" u="none" strike="noStrike" noProof="1">
                          <a:solidFill>
                            <a:srgbClr val="000000"/>
                          </a:solidFill>
                          <a:effectLst/>
                          <a:latin typeface="メイリオ" panose="020B0604030504040204" pitchFamily="50" charset="-128"/>
                          <a:ea typeface="メイリオ" panose="020B0604030504040204" pitchFamily="50" charset="-128"/>
                          <a:cs typeface="メイリオ" panose="020B0604030504040204" pitchFamily="50" charset="-128"/>
                        </a:rPr>
                        <a:t>Activity Leader</a:t>
                      </a:r>
                    </a:p>
                  </a:txBody>
                  <a:tcPr marL="91445" marR="91445" marT="45733" marB="45733"/>
                </a:tc>
                <a:extLst>
                  <a:ext uri="{0D108BD9-81ED-4DB2-BD59-A6C34878D82A}">
                    <a16:rowId xmlns:a16="http://schemas.microsoft.com/office/drawing/2014/main" val="10008"/>
                  </a:ext>
                </a:extLst>
              </a:tr>
              <a:tr h="348723">
                <a:tc>
                  <a:txBody>
                    <a:bodyPr/>
                    <a:lstStyle/>
                    <a:p>
                      <a:r>
                        <a:rPr kumimoji="1" lang="ja-JP" altLang="en-US" sz="1280" noProof="1">
                          <a:latin typeface="メイリオ" panose="020B0604030504040204" pitchFamily="50" charset="-128"/>
                          <a:ea typeface="メイリオ" panose="020B0604030504040204" pitchFamily="50" charset="-128"/>
                          <a:cs typeface="メイリオ" panose="020B0604030504040204" pitchFamily="50" charset="-128"/>
                        </a:rPr>
                        <a:t>Fujitsu</a:t>
                      </a:r>
                    </a:p>
                  </a:txBody>
                  <a:tcPr marL="91445" marR="91445" marT="45733" marB="4573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80" noProof="1">
                          <a:latin typeface="メイリオ" panose="020B0604030504040204" pitchFamily="50" charset="-128"/>
                          <a:ea typeface="メイリオ" panose="020B0604030504040204" pitchFamily="50" charset="-128"/>
                          <a:cs typeface="メイリオ" panose="020B0604030504040204" pitchFamily="50" charset="-128"/>
                        </a:rPr>
                        <a:t>Ryota Noguchi</a:t>
                      </a:r>
                    </a:p>
                  </a:txBody>
                  <a:tcPr marL="91445" marR="91445" marT="45733" marB="4573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80" dirty="0">
                        <a:latin typeface="メイリオ" panose="020B0604030504040204" pitchFamily="50" charset="-128"/>
                        <a:ea typeface="メイリオ" panose="020B0604030504040204" pitchFamily="50" charset="-128"/>
                        <a:cs typeface="メイリオ" panose="020B0604030504040204" pitchFamily="50" charset="-128"/>
                      </a:endParaRPr>
                    </a:p>
                  </a:txBody>
                  <a:tcPr marL="91445" marR="91445" marT="45733" marB="45733"/>
                </a:tc>
                <a:extLst>
                  <a:ext uri="{0D108BD9-81ED-4DB2-BD59-A6C34878D82A}">
                    <a16:rowId xmlns:a16="http://schemas.microsoft.com/office/drawing/2014/main" val="10010"/>
                  </a:ext>
                </a:extLst>
              </a:tr>
              <a:tr h="348722">
                <a:tc>
                  <a:txBody>
                    <a:bodyPr/>
                    <a:lstStyle/>
                    <a:p>
                      <a:pPr lvl="0">
                        <a:buNone/>
                      </a:pPr>
                      <a:r>
                        <a:rPr lang="zh-CN" altLang="en-US" sz="1280" noProof="1">
                          <a:latin typeface="メイリオ"/>
                          <a:ea typeface="メイリオ"/>
                          <a:cs typeface="メイリオ" panose="020B0604030504040204" pitchFamily="50" charset="-128"/>
                        </a:rPr>
                        <a:t>Fujitsu</a:t>
                      </a:r>
                      <a:endParaRPr kumimoji="1" lang="ja-JP" altLang="en-US" sz="1280" dirty="0">
                        <a:latin typeface="メイリオ"/>
                        <a:ea typeface="メイリオ"/>
                        <a:cs typeface="メイリオ" panose="020B0604030504040204" pitchFamily="50" charset="-128"/>
                      </a:endParaRPr>
                    </a:p>
                  </a:txBody>
                  <a:tcPr marL="91444" marR="91444" marT="45733" marB="45733"/>
                </a:tc>
                <a:tc>
                  <a:txBody>
                    <a:bodyPr/>
                    <a:lstStyle/>
                    <a:p>
                      <a:pPr lvl="0">
                        <a:buNone/>
                      </a:pPr>
                      <a:r>
                        <a:rPr lang="zh-CN" altLang="en-US" sz="1280" noProof="1">
                          <a:latin typeface="メイリオ"/>
                          <a:ea typeface="メイリオ"/>
                          <a:cs typeface="メイリオ" panose="020B0604030504040204" pitchFamily="50" charset="-128"/>
                        </a:rPr>
                        <a:t>Yoshihiro Yasuda</a:t>
                      </a:r>
                      <a:endParaRPr kumimoji="1" lang="ja-JP" altLang="en-US" sz="1280" dirty="0">
                        <a:latin typeface="メイリオ"/>
                        <a:ea typeface="メイリオ"/>
                        <a:cs typeface="メイリオ" panose="020B0604030504040204" pitchFamily="50" charset="-128"/>
                      </a:endParaRPr>
                    </a:p>
                  </a:txBody>
                  <a:tcPr marL="91444" marR="91444" marT="45733" marB="45733"/>
                </a:tc>
                <a:tc>
                  <a:txBody>
                    <a:bodyPr/>
                    <a:lstStyle/>
                    <a:p>
                      <a:pPr lvl="0" defTabSz="914400">
                        <a:buNone/>
                        <a:tabLst/>
                        <a:defRPr/>
                      </a:pPr>
                      <a:endParaRPr kumimoji="1" lang="ja-JP" altLang="en-US" sz="1280" dirty="0">
                        <a:latin typeface="メイリオ"/>
                        <a:ea typeface="メイリオ"/>
                        <a:cs typeface="メイリオ" panose="020B0604030504040204" pitchFamily="50" charset="-128"/>
                      </a:endParaRPr>
                    </a:p>
                  </a:txBody>
                  <a:tcPr marL="91444" marR="91444" marT="45733" marB="45733"/>
                </a:tc>
                <a:extLst>
                  <a:ext uri="{0D108BD9-81ED-4DB2-BD59-A6C34878D82A}">
                    <a16:rowId xmlns:a16="http://schemas.microsoft.com/office/drawing/2014/main" val="811990901"/>
                  </a:ext>
                </a:extLst>
              </a:tr>
              <a:tr h="348723">
                <a:tc>
                  <a:txBody>
                    <a:bodyPr/>
                    <a:lstStyle/>
                    <a:p>
                      <a:r>
                        <a:rPr kumimoji="1" lang="en-US" altLang="ja-JP" sz="1280" noProof="1">
                          <a:latin typeface="メイリオ" panose="020B0604030504040204" pitchFamily="50" charset="-128"/>
                          <a:ea typeface="メイリオ" panose="020B0604030504040204" pitchFamily="50" charset="-128"/>
                          <a:cs typeface="メイリオ" panose="020B0604030504040204" pitchFamily="50" charset="-128"/>
                        </a:rPr>
                        <a:t>OKI Software</a:t>
                      </a:r>
                    </a:p>
                  </a:txBody>
                  <a:tcPr marL="91445" marR="91445" marT="45733" marB="4573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80" noProof="1">
                          <a:latin typeface="メイリオ" panose="020B0604030504040204" pitchFamily="50" charset="-128"/>
                          <a:ea typeface="メイリオ" panose="020B0604030504040204" pitchFamily="50" charset="-128"/>
                          <a:cs typeface="メイリオ" panose="020B0604030504040204" pitchFamily="50" charset="-128"/>
                        </a:rPr>
                        <a:t>Masami Mori</a:t>
                      </a:r>
                    </a:p>
                  </a:txBody>
                  <a:tcPr marL="91445" marR="91445" marT="45733" marB="4573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80" dirty="0">
                        <a:latin typeface="メイリオ" panose="020B0604030504040204" pitchFamily="50" charset="-128"/>
                        <a:ea typeface="メイリオ" panose="020B0604030504040204" pitchFamily="50" charset="-128"/>
                        <a:cs typeface="メイリオ" panose="020B0604030504040204" pitchFamily="50" charset="-128"/>
                      </a:endParaRPr>
                    </a:p>
                  </a:txBody>
                  <a:tcPr marL="91445" marR="91445" marT="45733" marB="45733"/>
                </a:tc>
                <a:extLst>
                  <a:ext uri="{0D108BD9-81ED-4DB2-BD59-A6C34878D82A}">
                    <a16:rowId xmlns:a16="http://schemas.microsoft.com/office/drawing/2014/main" val="10012"/>
                  </a:ext>
                </a:extLst>
              </a:tr>
              <a:tr h="348723">
                <a:tc>
                  <a:txBody>
                    <a:bodyPr/>
                    <a:lstStyle/>
                    <a:p>
                      <a:r>
                        <a:rPr kumimoji="1" lang="en-US" altLang="ja-JP" sz="1280" noProof="1">
                          <a:latin typeface="メイリオ" panose="020B0604030504040204" pitchFamily="50" charset="-128"/>
                          <a:ea typeface="メイリオ" panose="020B0604030504040204" pitchFamily="50" charset="-128"/>
                          <a:cs typeface="メイリオ" panose="020B0604030504040204" pitchFamily="50" charset="-128"/>
                        </a:rPr>
                        <a:t>NEC Solution Innovator</a:t>
                      </a:r>
                    </a:p>
                  </a:txBody>
                  <a:tcPr marL="91445" marR="91445" marT="45733" marB="45733"/>
                </a:tc>
                <a:tc>
                  <a:txBody>
                    <a:bodyPr/>
                    <a:lstStyle/>
                    <a:p>
                      <a:r>
                        <a:rPr kumimoji="1" lang="ja-JP" altLang="en-US" sz="1280" noProof="1">
                          <a:latin typeface="メイリオ" panose="020B0604030504040204" pitchFamily="50" charset="-128"/>
                          <a:ea typeface="メイリオ" panose="020B0604030504040204" pitchFamily="50" charset="-128"/>
                          <a:cs typeface="メイリオ" panose="020B0604030504040204" pitchFamily="50" charset="-128"/>
                        </a:rPr>
                        <a:t>Shohei Nomura</a:t>
                      </a:r>
                      <a:endParaRPr kumimoji="1" lang="en-US" altLang="ja-JP" sz="1280" dirty="0">
                        <a:latin typeface="メイリオ" panose="020B0604030504040204" pitchFamily="50" charset="-128"/>
                        <a:ea typeface="メイリオ" panose="020B0604030504040204" pitchFamily="50" charset="-128"/>
                        <a:cs typeface="メイリオ" panose="020B0604030504040204" pitchFamily="50" charset="-128"/>
                      </a:endParaRPr>
                    </a:p>
                  </a:txBody>
                  <a:tcPr marL="91445" marR="91445" marT="45733" marB="4573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80" dirty="0">
                        <a:latin typeface="メイリオ" panose="020B0604030504040204" pitchFamily="50" charset="-128"/>
                        <a:ea typeface="メイリオ" panose="020B0604030504040204" pitchFamily="50" charset="-128"/>
                        <a:cs typeface="メイリオ" panose="020B0604030504040204" pitchFamily="50" charset="-128"/>
                      </a:endParaRPr>
                    </a:p>
                  </a:txBody>
                  <a:tcPr marL="91445" marR="91445" marT="45733" marB="45733"/>
                </a:tc>
                <a:extLst>
                  <a:ext uri="{0D108BD9-81ED-4DB2-BD59-A6C34878D82A}">
                    <a16:rowId xmlns:a16="http://schemas.microsoft.com/office/drawing/2014/main" val="2751455558"/>
                  </a:ext>
                </a:extLst>
              </a:tr>
              <a:tr h="348723">
                <a:tc>
                  <a:txBody>
                    <a:bodyPr/>
                    <a:lstStyle/>
                    <a:p>
                      <a:r>
                        <a:rPr kumimoji="1" lang="en-US" altLang="ja-JP" sz="1280" noProof="1">
                          <a:latin typeface="メイリオ" panose="020B0604030504040204" pitchFamily="50" charset="-128"/>
                          <a:ea typeface="メイリオ" panose="020B0604030504040204" pitchFamily="50" charset="-128"/>
                          <a:cs typeface="メイリオ" panose="020B0604030504040204" pitchFamily="50" charset="-128"/>
                        </a:rPr>
                        <a:t>NEC Solutions Innovator</a:t>
                      </a:r>
                    </a:p>
                  </a:txBody>
                  <a:tcPr marL="91445" marR="91445" marT="45733" marB="45733"/>
                </a:tc>
                <a:tc>
                  <a:txBody>
                    <a:bodyPr/>
                    <a:lstStyle/>
                    <a:p>
                      <a:r>
                        <a:rPr kumimoji="1" lang="ja-JP" altLang="en-US" sz="1280" noProof="1">
                          <a:latin typeface="メイリオ" panose="020B0604030504040204" pitchFamily="50" charset="-128"/>
                          <a:ea typeface="メイリオ" panose="020B0604030504040204" pitchFamily="50" charset="-128"/>
                          <a:cs typeface="メイリオ" panose="020B0604030504040204" pitchFamily="50" charset="-128"/>
                        </a:rPr>
                        <a:t>Keiichi Nakamura</a:t>
                      </a:r>
                      <a:endParaRPr kumimoji="1" lang="en-US" altLang="ja-JP" sz="1280" dirty="0">
                        <a:latin typeface="メイリオ" panose="020B0604030504040204" pitchFamily="50" charset="-128"/>
                        <a:ea typeface="メイリオ" panose="020B0604030504040204" pitchFamily="50" charset="-128"/>
                        <a:cs typeface="メイリオ" panose="020B0604030504040204" pitchFamily="50" charset="-128"/>
                      </a:endParaRPr>
                    </a:p>
                  </a:txBody>
                  <a:tcPr marL="91445" marR="91445" marT="45733" marB="45733"/>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ja-JP" altLang="en-US" sz="1280" noProof="1">
                          <a:latin typeface="メイリオ" panose="020B0604030504040204" pitchFamily="50" charset="-128"/>
                          <a:ea typeface="メイリオ" panose="020B0604030504040204" pitchFamily="50" charset="-128"/>
                          <a:cs typeface="メイリオ" panose="020B0604030504040204" pitchFamily="50" charset="-128"/>
                        </a:rPr>
                        <a:t>Chief Inspector</a:t>
                      </a:r>
                    </a:p>
                  </a:txBody>
                  <a:tcPr marL="91445" marR="91445" marT="45733" marB="45733"/>
                </a:tc>
                <a:extLst>
                  <a:ext uri="{0D108BD9-81ED-4DB2-BD59-A6C34878D82A}">
                    <a16:rowId xmlns:a16="http://schemas.microsoft.com/office/drawing/2014/main" val="10009"/>
                  </a:ext>
                </a:extLst>
              </a:tr>
              <a:tr h="348723">
                <a:tc>
                  <a:txBody>
                    <a:bodyPr/>
                    <a:lstStyle/>
                    <a:p>
                      <a:r>
                        <a:rPr kumimoji="1" lang="en-US" altLang="ja-JP" sz="1280" noProof="1">
                          <a:latin typeface="メイリオ" panose="020B0604030504040204" pitchFamily="50" charset="-128"/>
                          <a:ea typeface="メイリオ" panose="020B0604030504040204" pitchFamily="50" charset="-128"/>
                          <a:cs typeface="メイリオ" panose="020B0604030504040204" pitchFamily="50" charset="-128"/>
                        </a:rPr>
                        <a:t>NEC Solution Innovator</a:t>
                      </a:r>
                    </a:p>
                  </a:txBody>
                  <a:tcPr marL="91445" marR="91445" marT="45733" marB="45733"/>
                </a:tc>
                <a:tc>
                  <a:txBody>
                    <a:bodyPr/>
                    <a:lstStyle/>
                    <a:p>
                      <a:r>
                        <a:rPr kumimoji="1" lang="ja-JP" altLang="en-US" sz="1280" noProof="1">
                          <a:latin typeface="メイリオ" panose="020B0604030504040204" pitchFamily="50" charset="-128"/>
                          <a:ea typeface="メイリオ" panose="020B0604030504040204" pitchFamily="50" charset="-128"/>
                          <a:cs typeface="メイリオ" panose="020B0604030504040204" pitchFamily="50" charset="-128"/>
                        </a:rPr>
                        <a:t>Kenji Sato</a:t>
                      </a:r>
                    </a:p>
                  </a:txBody>
                  <a:tcPr marL="91445" marR="91445" marT="45733" marB="45733"/>
                </a:tc>
                <a:tc>
                  <a:txBody>
                    <a:bodyPr/>
                    <a:lstStyle/>
                    <a:p>
                      <a:endParaRPr kumimoji="1" lang="ja-JP" altLang="en-US" sz="1280" dirty="0">
                        <a:latin typeface="メイリオ" panose="020B0604030504040204" pitchFamily="50" charset="-128"/>
                        <a:ea typeface="メイリオ" panose="020B0604030504040204" pitchFamily="50" charset="-128"/>
                        <a:cs typeface="メイリオ" panose="020B0604030504040204" pitchFamily="50" charset="-128"/>
                      </a:endParaRPr>
                    </a:p>
                  </a:txBody>
                  <a:tcPr marL="91445" marR="91445" marT="45733" marB="45733"/>
                </a:tc>
                <a:extLst>
                  <a:ext uri="{0D108BD9-81ED-4DB2-BD59-A6C34878D82A}">
                    <a16:rowId xmlns:a16="http://schemas.microsoft.com/office/drawing/2014/main" val="10011"/>
                  </a:ext>
                </a:extLst>
              </a:tr>
              <a:tr h="348723">
                <a:tc>
                  <a:txBody>
                    <a:bodyPr/>
                    <a:lstStyle/>
                    <a:p>
                      <a:r>
                        <a:rPr kumimoji="1" lang="ja-JP" altLang="en-US" sz="1280" noProof="1">
                          <a:latin typeface="メイリオ" panose="020B0604030504040204" pitchFamily="50" charset="-128"/>
                          <a:ea typeface="メイリオ" panose="020B0604030504040204" pitchFamily="50" charset="-128"/>
                          <a:cs typeface="メイリオ" panose="020B0604030504040204" pitchFamily="50" charset="-128"/>
                        </a:rPr>
                        <a:t>Sciosteology</a:t>
                      </a:r>
                    </a:p>
                  </a:txBody>
                  <a:tcPr marL="91445" marR="91445" marT="45733" marB="45733"/>
                </a:tc>
                <a:tc>
                  <a:txBody>
                    <a:bodyPr/>
                    <a:lstStyle/>
                    <a:p>
                      <a:r>
                        <a:rPr kumimoji="1" lang="ja-JP" altLang="en-US" sz="1280" noProof="1">
                          <a:latin typeface="メイリオ" panose="020B0604030504040204" pitchFamily="50" charset="-128"/>
                          <a:ea typeface="メイリオ" panose="020B0604030504040204" pitchFamily="50" charset="-128"/>
                          <a:cs typeface="メイリオ" panose="020B0604030504040204" pitchFamily="50" charset="-128"/>
                        </a:rPr>
                        <a:t>Tsukasa Sato</a:t>
                      </a:r>
                    </a:p>
                  </a:txBody>
                  <a:tcPr marL="91445" marR="91445" marT="45733" marB="45733"/>
                </a:tc>
                <a:tc>
                  <a:txBody>
                    <a:bodyPr/>
                    <a:lstStyle/>
                    <a:p>
                      <a:endParaRPr kumimoji="1" lang="ja-JP" altLang="en-US" sz="1280" dirty="0">
                        <a:latin typeface="メイリオ" panose="020B0604030504040204" pitchFamily="50" charset="-128"/>
                        <a:ea typeface="メイリオ" panose="020B0604030504040204" pitchFamily="50" charset="-128"/>
                        <a:cs typeface="メイリオ" panose="020B0604030504040204" pitchFamily="50" charset="-128"/>
                      </a:endParaRPr>
                    </a:p>
                  </a:txBody>
                  <a:tcPr marL="91445" marR="91445" marT="45733" marB="45733"/>
                </a:tc>
                <a:extLst>
                  <a:ext uri="{0D108BD9-81ED-4DB2-BD59-A6C34878D82A}">
                    <a16:rowId xmlns:a16="http://schemas.microsoft.com/office/drawing/2014/main" val="10013"/>
                  </a:ext>
                </a:extLst>
              </a:tr>
              <a:tr h="34872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en-US" altLang="ja-JP" sz="1280" noProof="1">
                          <a:latin typeface="メイリオ"/>
                          <a:ea typeface="メイリオ"/>
                          <a:cs typeface="メイリオ" panose="020B0604030504040204" pitchFamily="50" charset="-128"/>
                        </a:rPr>
                        <a:t>LibreOffice Japanese Team</a:t>
                      </a:r>
                    </a:p>
                  </a:txBody>
                  <a:tcPr marL="91445" marR="91445" marT="45733" marB="45733"/>
                </a:tc>
                <a:tc>
                  <a:txBody>
                    <a:bodyPr/>
                    <a:lstStyle/>
                    <a:p>
                      <a:r>
                        <a:rPr kumimoji="1" lang="ja-JP" altLang="en-US" sz="1280" noProof="1">
                          <a:latin typeface="メイリオ" panose="020B0604030504040204" pitchFamily="50" charset="-128"/>
                          <a:ea typeface="メイリオ" panose="020B0604030504040204" pitchFamily="50" charset="-128"/>
                          <a:cs typeface="メイリオ" panose="020B0604030504040204" pitchFamily="50" charset="-128"/>
                        </a:rPr>
                        <a:t>Shinji </a:t>
                      </a:r>
                      <a:r>
                        <a:rPr kumimoji="1" lang="ja-JP" altLang="en-US" sz="1280" baseline="0" noProof="1">
                          <a:latin typeface="メイリオ" panose="020B0604030504040204" pitchFamily="50" charset="-128"/>
                          <a:ea typeface="メイリオ" panose="020B0604030504040204" pitchFamily="50" charset="-128"/>
                          <a:cs typeface="メイリオ" panose="020B0604030504040204" pitchFamily="50" charset="-128"/>
                        </a:rPr>
                        <a:t>Enoki</a:t>
                      </a:r>
                      <a:endParaRPr kumimoji="1" lang="ja-JP" altLang="en-US" sz="1280" dirty="0">
                        <a:latin typeface="メイリオ" panose="020B0604030504040204" pitchFamily="50" charset="-128"/>
                        <a:ea typeface="メイリオ" panose="020B0604030504040204" pitchFamily="50" charset="-128"/>
                        <a:cs typeface="メイリオ" panose="020B0604030504040204" pitchFamily="50" charset="-128"/>
                      </a:endParaRPr>
                    </a:p>
                  </a:txBody>
                  <a:tcPr marL="91445" marR="91445" marT="45733" marB="45733"/>
                </a:tc>
                <a:tc>
                  <a:txBody>
                    <a:bodyPr/>
                    <a:lstStyle/>
                    <a:p>
                      <a:endParaRPr kumimoji="1" lang="ja-JP" altLang="en-US" sz="1280" dirty="0">
                        <a:latin typeface="メイリオ" panose="020B0604030504040204" pitchFamily="50" charset="-128"/>
                        <a:ea typeface="メイリオ" panose="020B0604030504040204" pitchFamily="50" charset="-128"/>
                        <a:cs typeface="メイリオ" panose="020B0604030504040204" pitchFamily="50" charset="-128"/>
                      </a:endParaRPr>
                    </a:p>
                  </a:txBody>
                  <a:tcPr marL="91445" marR="91445" marT="45733" marB="45733"/>
                </a:tc>
                <a:extLst>
                  <a:ext uri="{0D108BD9-81ED-4DB2-BD59-A6C34878D82A}">
                    <a16:rowId xmlns:a16="http://schemas.microsoft.com/office/drawing/2014/main" val="10015"/>
                  </a:ext>
                </a:extLst>
              </a:tr>
              <a:tr h="34872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en-US" altLang="ja-JP" sz="1280" noProof="1">
                          <a:latin typeface="メイリオ" panose="020B0604030504040204" pitchFamily="50" charset="-128"/>
                          <a:ea typeface="メイリオ" panose="020B0604030504040204" pitchFamily="50" charset="-128"/>
                          <a:cs typeface="メイリオ" panose="020B0604030504040204" pitchFamily="50" charset="-128"/>
                        </a:rPr>
                        <a:t>HTK Engineering</a:t>
                      </a:r>
                    </a:p>
                  </a:txBody>
                  <a:tcPr marL="91445" marR="91445" marT="45733" marB="45733"/>
                </a:tc>
                <a:tc>
                  <a:txBody>
                    <a:bodyPr/>
                    <a:lstStyle/>
                    <a:p>
                      <a:r>
                        <a:rPr kumimoji="1" lang="ja-JP" altLang="en-US" sz="1280" noProof="1">
                          <a:latin typeface="メイリオ" panose="020B0604030504040204" pitchFamily="50" charset="-128"/>
                          <a:ea typeface="メイリオ" panose="020B0604030504040204" pitchFamily="50" charset="-128"/>
                          <a:cs typeface="メイリオ" panose="020B0604030504040204" pitchFamily="50" charset="-128"/>
                        </a:rPr>
                        <a:t>Go Yamada</a:t>
                      </a:r>
                    </a:p>
                  </a:txBody>
                  <a:tcPr marL="91445" marR="91445" marT="45733" marB="45733"/>
                </a:tc>
                <a:tc>
                  <a:txBody>
                    <a:bodyPr/>
                    <a:lstStyle/>
                    <a:p>
                      <a:endParaRPr kumimoji="1" lang="ja-JP" altLang="en-US" sz="1280" dirty="0">
                        <a:latin typeface="メイリオ" panose="020B0604030504040204" pitchFamily="50" charset="-128"/>
                        <a:ea typeface="メイリオ" panose="020B0604030504040204" pitchFamily="50" charset="-128"/>
                        <a:cs typeface="メイリオ" panose="020B0604030504040204" pitchFamily="50" charset="-128"/>
                      </a:endParaRPr>
                    </a:p>
                  </a:txBody>
                  <a:tcPr marL="91445" marR="91445" marT="45733" marB="45733"/>
                </a:tc>
                <a:extLst>
                  <a:ext uri="{0D108BD9-81ED-4DB2-BD59-A6C34878D82A}">
                    <a16:rowId xmlns:a16="http://schemas.microsoft.com/office/drawing/2014/main" val="10017"/>
                  </a:ext>
                </a:extLst>
              </a:tr>
            </a:tbl>
          </a:graphicData>
        </a:graphic>
      </p:graphicFrame>
    </p:spTree>
    <p:extLst>
      <p:ext uri="{BB962C8B-B14F-4D97-AF65-F5344CB8AC3E}">
        <p14:creationId xmlns:p14="http://schemas.microsoft.com/office/powerpoint/2010/main" val="2953249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8</a:t>
            </a:fld>
            <a:endParaRPr lang="en-US" altLang="ja-JP"/>
          </a:p>
        </p:txBody>
      </p:sp>
      <p:sp>
        <p:nvSpPr>
          <p:cNvPr id="5" name="タイトル 4"/>
          <p:cNvSpPr>
            <a:spLocks noGrp="1"/>
          </p:cNvSpPr>
          <p:nvPr>
            <p:ph type="title"/>
          </p:nvPr>
        </p:nvSpPr>
        <p:spPr/>
        <p:txBody>
          <a:bodyPr/>
          <a:lstStyle/>
          <a:p>
            <a:r>
              <a:rPr lang="en-US" altLang="ja-JP" noProof="1"/>
              <a:t>OSS bird's-eye view WG activity</a:t>
            </a:r>
            <a:endParaRPr kumimoji="1" lang="ja-JP" altLang="en-US"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11375" y="756397"/>
            <a:ext cx="8124475" cy="5674884"/>
          </a:xfrm>
          <a:prstGeom prst="rect">
            <a:avLst/>
          </a:prstGeom>
        </p:spPr>
      </p:pic>
    </p:spTree>
    <p:extLst>
      <p:ext uri="{BB962C8B-B14F-4D97-AF65-F5344CB8AC3E}">
        <p14:creationId xmlns:p14="http://schemas.microsoft.com/office/powerpoint/2010/main" val="4126728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3860BF9D-5977-4C37-A112-38B41874766F}"/>
              </a:ext>
            </a:extLst>
          </p:cNvPr>
          <p:cNvPicPr>
            <a:picLocks noChangeAspect="1"/>
          </p:cNvPicPr>
          <p:nvPr/>
        </p:nvPicPr>
        <p:blipFill>
          <a:blip r:embed="rId3"/>
          <a:stretch>
            <a:fillRect/>
          </a:stretch>
        </p:blipFill>
        <p:spPr>
          <a:xfrm>
            <a:off x="3306799" y="679582"/>
            <a:ext cx="6480778" cy="5839522"/>
          </a:xfrm>
          <a:prstGeom prst="rect">
            <a:avLst/>
          </a:prstGeom>
        </p:spPr>
      </p:pic>
      <p:sp>
        <p:nvSpPr>
          <p:cNvPr id="4" name="スライド番号プレースホルダー 3"/>
          <p:cNvSpPr>
            <a:spLocks noGrp="1"/>
          </p:cNvSpPr>
          <p:nvPr>
            <p:ph type="sldNum" sz="quarter" idx="12"/>
          </p:nvPr>
        </p:nvSpPr>
        <p:spPr/>
        <p:txBody>
          <a:bodyPr/>
          <a:lstStyle/>
          <a:p>
            <a:pPr>
              <a:defRPr/>
            </a:pPr>
            <a:fld id="{2E2CC637-50F8-41E5-AD2A-672FDF5D54F5}" type="slidenum">
              <a:rPr lang="en-US" altLang="ja-JP" smtClean="0"/>
              <a:pPr>
                <a:defRPr/>
              </a:pPr>
              <a:t>9</a:t>
            </a:fld>
            <a:endParaRPr lang="en-US" altLang="ja-JP"/>
          </a:p>
        </p:txBody>
      </p:sp>
      <p:sp>
        <p:nvSpPr>
          <p:cNvPr id="9" name="テキスト ボックス 8"/>
          <p:cNvSpPr txBox="1"/>
          <p:nvPr/>
        </p:nvSpPr>
        <p:spPr>
          <a:xfrm>
            <a:off x="1034392" y="880917"/>
            <a:ext cx="6546272" cy="584775"/>
          </a:xfrm>
          <a:prstGeom prst="rect">
            <a:avLst/>
          </a:prstGeom>
          <a:noFill/>
        </p:spPr>
        <p:txBody>
          <a:bodyPr wrap="square" rtlCol="0">
            <a:spAutoFit/>
          </a:bodyPr>
          <a:lstStyle/>
          <a:p>
            <a:r>
              <a:rPr lang="en-US" altLang="ja-JP" sz="2560" kern="0" noProof="1"/>
              <a:t>OSS bird's-eye view</a:t>
            </a:r>
            <a:endParaRPr lang="en-US" altLang="ja-JP" sz="2560" kern="0" dirty="0"/>
          </a:p>
        </p:txBody>
      </p:sp>
    </p:spTree>
    <p:extLst>
      <p:ext uri="{BB962C8B-B14F-4D97-AF65-F5344CB8AC3E}">
        <p14:creationId xmlns:p14="http://schemas.microsoft.com/office/powerpoint/2010/main" val="438803079"/>
      </p:ext>
    </p:extLst>
  </p:cSld>
  <p:clrMapOvr>
    <a:masterClrMapping/>
  </p:clrMapOvr>
</p:sld>
</file>

<file path=ppt/theme/theme1.xml><?xml version="1.0" encoding="utf-8"?>
<a:theme xmlns:a="http://schemas.openxmlformats.org/drawingml/2006/main" name="JOSSPF">
  <a:themeElements>
    <a:clrScheme name="2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2_Profile">
      <a:majorFont>
        <a:latin typeface="Verdana"/>
        <a:ea typeface="ＭＳ Ｐゴシック"/>
        <a:cs typeface=""/>
      </a:majorFont>
      <a:minorFont>
        <a:latin typeface="Verdan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2_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2_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2_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2_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2_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2_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2_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2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0231511592B56D4D979E04BE00925AFC" ma:contentTypeVersion="12" ma:contentTypeDescription="新しいドキュメントを作成します。" ma:contentTypeScope="" ma:versionID="5e09645401ad2c94385a9cf94753e96b">
  <xsd:schema xmlns:xsd="http://www.w3.org/2001/XMLSchema" xmlns:xs="http://www.w3.org/2001/XMLSchema" xmlns:p="http://schemas.microsoft.com/office/2006/metadata/properties" xmlns:ns2="4e8cfa51-72f2-4603-ad45-0991fd6e0a6c" xmlns:ns3="cd3d998e-a081-4162-be68-18c001dce36c" targetNamespace="http://schemas.microsoft.com/office/2006/metadata/properties" ma:root="true" ma:fieldsID="0753ce360ae17cf34ad79634979457fb" ns2:_="" ns3:_="">
    <xsd:import namespace="4e8cfa51-72f2-4603-ad45-0991fd6e0a6c"/>
    <xsd:import namespace="cd3d998e-a081-4162-be68-18c001dce36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e8cfa51-72f2-4603-ad45-0991fd6e0a6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lcf76f155ced4ddcb4097134ff3c332f" ma:index="17" nillable="true" ma:taxonomy="true" ma:internalName="lcf76f155ced4ddcb4097134ff3c332f" ma:taxonomyFieldName="MediaServiceImageTags" ma:displayName="画像タグ" ma:readOnly="false" ma:fieldId="{5cf76f15-5ced-4ddc-b409-7134ff3c332f}" ma:taxonomyMulti="true" ma:sspId="05c6f82a-723d-48b8-92ac-17973e52adc8" ma:termSetId="09814cd3-568e-fe90-9814-8d621ff8fb84" ma:anchorId="fba54fb3-c3e1-fe81-a776-ca4b69148c4d" ma:open="true" ma:isKeyword="false">
      <xsd:complexType>
        <xsd:sequence>
          <xsd:element ref="pc:Terms" minOccurs="0" maxOccurs="1"/>
        </xsd:sequence>
      </xsd:complexType>
    </xsd:element>
    <xsd:element name="MediaServiceDateTaken" ma:index="19"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d3d998e-a081-4162-be68-18c001dce36c" elementFormDefault="qualified">
    <xsd:import namespace="http://schemas.microsoft.com/office/2006/documentManagement/types"/>
    <xsd:import namespace="http://schemas.microsoft.com/office/infopath/2007/PartnerControls"/>
    <xsd:element name="SharedWithUsers" ma:index="14"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共有相手の詳細情報" ma:internalName="SharedWithDetails" ma:readOnly="true">
      <xsd:simpleType>
        <xsd:restriction base="dms:Note">
          <xsd:maxLength value="255"/>
        </xsd:restriction>
      </xsd:simpleType>
    </xsd:element>
    <xsd:element name="TaxCatchAll" ma:index="18" nillable="true" ma:displayName="Taxonomy Catch All Column" ma:hidden="true" ma:list="{523b2bd2-b8d6-41c2-9b8f-6fb2490dc432}" ma:internalName="TaxCatchAll" ma:showField="CatchAllData" ma:web="cd3d998e-a081-4162-be68-18c001dce36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923E278-84D1-4206-A78D-91A58DD5E7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e8cfa51-72f2-4603-ad45-0991fd6e0a6c"/>
    <ds:schemaRef ds:uri="cd3d998e-a081-4162-be68-18c001dce36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7D5A3E1-A1DC-4597-B39C-79559971689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9357</Words>
  <Application>Microsoft Office PowerPoint</Application>
  <PresentationFormat>ワイド画面</PresentationFormat>
  <Paragraphs>3246</Paragraphs>
  <Slides>60</Slides>
  <Notes>3</Notes>
  <HiddenSlides>0</HiddenSlides>
  <MMClips>0</MMClips>
  <ScaleCrop>false</ScaleCrop>
  <HeadingPairs>
    <vt:vector size="6" baseType="variant">
      <vt:variant>
        <vt:lpstr>使用されているフォント</vt:lpstr>
      </vt:variant>
      <vt:variant>
        <vt:i4>14</vt:i4>
      </vt:variant>
      <vt:variant>
        <vt:lpstr>テーマ</vt:lpstr>
      </vt:variant>
      <vt:variant>
        <vt:i4>1</vt:i4>
      </vt:variant>
      <vt:variant>
        <vt:lpstr>スライド タイトル</vt:lpstr>
      </vt:variant>
      <vt:variant>
        <vt:i4>60</vt:i4>
      </vt:variant>
    </vt:vector>
  </HeadingPairs>
  <TitlesOfParts>
    <vt:vector size="75" baseType="lpstr">
      <vt:lpstr>-apple-system</vt:lpstr>
      <vt:lpstr>BIZ UDPゴシック</vt:lpstr>
      <vt:lpstr>HGP創英角ﾎﾟｯﾌﾟ体</vt:lpstr>
      <vt:lpstr>inherit</vt:lpstr>
      <vt:lpstr>Meiryo UI</vt:lpstr>
      <vt:lpstr>ＭＳ Ｐゴシック</vt:lpstr>
      <vt:lpstr>メイリオ</vt:lpstr>
      <vt:lpstr>メイリオ</vt:lpstr>
      <vt:lpstr>游ゴシック</vt:lpstr>
      <vt:lpstr>Arial</vt:lpstr>
      <vt:lpstr>Calibri</vt:lpstr>
      <vt:lpstr>Tw Cen MT Condensed</vt:lpstr>
      <vt:lpstr>Verdana</vt:lpstr>
      <vt:lpstr>Wingdings</vt:lpstr>
      <vt:lpstr>JOSSPF</vt:lpstr>
      <vt:lpstr>OSS bird's-eye view and activities</vt:lpstr>
      <vt:lpstr>Introducing yourself</vt:lpstr>
      <vt:lpstr>TOC</vt:lpstr>
      <vt:lpstr>PowerPoint プレゼンテーション</vt:lpstr>
      <vt:lpstr>Bird's-eye view WG</vt:lpstr>
      <vt:lpstr>Bird's-eye view WG</vt:lpstr>
      <vt:lpstr>OSS bird's-eye view WG system</vt:lpstr>
      <vt:lpstr>OSS bird's-eye view WG activity</vt:lpstr>
      <vt:lpstr>PowerPoint プレゼンテーション</vt:lpstr>
      <vt:lpstr>Before we get to the point ...</vt:lpstr>
      <vt:lpstr>PowerPoint プレゼンテーション</vt:lpstr>
      <vt:lpstr>The beginning of the OSS bird's-eye view</vt:lpstr>
      <vt:lpstr>OSS bird's-eye view goes to Japan OSS Promotion Forum</vt:lpstr>
      <vt:lpstr>The aim of OSS bird's-eye view</vt:lpstr>
      <vt:lpstr>OSS bird's-eye view</vt:lpstr>
      <vt:lpstr>OSS bird's-eye view</vt:lpstr>
      <vt:lpstr>PowerPoint プレゼンテーション</vt:lpstr>
      <vt:lpstr>OSS bird view</vt:lpstr>
      <vt:lpstr>PowerPoint プレゼンテーション</vt:lpstr>
      <vt:lpstr>PowerPoint プレゼンテーション</vt:lpstr>
      <vt:lpstr>OSS bird's-eye view for 2012 to 2014</vt:lpstr>
      <vt:lpstr>PowerPoint プレゼンテーション</vt:lpstr>
      <vt:lpstr>PowerPoint プレゼンテーション</vt:lpstr>
      <vt:lpstr>PowerPoint プレゼンテーション</vt:lpstr>
      <vt:lpstr>PowerPoint プレゼンテーション</vt:lpstr>
      <vt:lpstr>OSS bird's-eye view for 2015 to 2017</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2018 to 2019 OSS bird's-eye view</vt:lpstr>
      <vt:lpstr>2018 to 2019 OSS bird's-eye view</vt:lpstr>
      <vt:lpstr>2018 to 2019 OSS bird's-eye view</vt:lpstr>
      <vt:lpstr>2018 to 2019 OSS bird's-eye view</vt:lpstr>
      <vt:lpstr>PowerPoint プレゼンテーション</vt:lpstr>
      <vt:lpstr>PowerPoint プレゼンテーション</vt:lpstr>
      <vt:lpstr>PowerPoint プレゼンテーション</vt:lpstr>
      <vt:lpstr>PowerPoint プレゼンテーション</vt:lpstr>
      <vt:lpstr>OSS bird's-eye view for 2020 to 2021</vt:lpstr>
      <vt:lpstr>2020 to 2021 OSS bird's-eye view</vt:lpstr>
      <vt:lpstr>2020 to 2021 OSS bird's-eye view</vt:lpstr>
      <vt:lpstr>PowerPoint プレゼンテーション</vt:lpstr>
      <vt:lpstr>PowerPoint プレゼンテーション</vt:lpstr>
      <vt:lpstr>OSS bird's-eye view of 2022</vt:lpstr>
      <vt:lpstr>A roundup of the exciting OSS category transitions</vt:lpstr>
      <vt:lpstr>Bird's eye view "Number of OSS" and "Number of categories" over time</vt:lpstr>
      <vt:lpstr>(small story) OSS discussing publication</vt:lpstr>
      <vt:lpstr>PowerPoint プレゼンテーション</vt:lpstr>
      <vt:lpstr>OSS policy to post</vt:lpstr>
      <vt:lpstr>Github</vt:lpstr>
      <vt:lpstr>Black Duck OpenHUB</vt:lpstr>
      <vt:lpstr>Black Duck OpenHUB</vt:lpstr>
      <vt:lpstr>AlternativeTo</vt:lpstr>
      <vt:lpstr>Google Trends</vt:lpstr>
      <vt:lpstr>CNCF Cloud Native Interactive Landscape</vt:lpstr>
      <vt:lpstr>Future activities of the bird's-eye view WG</vt:lpstr>
      <vt:lpstr>Future activities of the bird's-eye view WG</vt:lpstr>
      <vt:lpstr>Finally,</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OSS鳥瞰図からみる、2010年代のOSS変遷</dc:title>
  <dc:creator/>
  <cp:lastModifiedBy/>
  <cp:revision>57</cp:revision>
  <dcterms:created xsi:type="dcterms:W3CDTF">2019-04-03T06:32:30Z</dcterms:created>
  <dcterms:modified xsi:type="dcterms:W3CDTF">2023-06-28T01:06:46Z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f8e20e6-048a-4bad-a26b-318dd1cd4d47_Enabled">
    <vt:lpwstr>true</vt:lpwstr>
  </property>
  <property fmtid="{D5CDD505-2E9C-101B-9397-08002B2CF9AE}" pid="3" name="MSIP_Label_1f8e20e6-048a-4bad-a26b-318dd1cd4d47_SetDate">
    <vt:lpwstr>2023-05-23T04:39:45Z</vt:lpwstr>
  </property>
  <property fmtid="{D5CDD505-2E9C-101B-9397-08002B2CF9AE}" pid="4" name="MSIP_Label_1f8e20e6-048a-4bad-a26b-318dd1cd4d47_Method">
    <vt:lpwstr>Privileged</vt:lpwstr>
  </property>
  <property fmtid="{D5CDD505-2E9C-101B-9397-08002B2CF9AE}" pid="5" name="MSIP_Label_1f8e20e6-048a-4bad-a26b-318dd1cd4d47_Name">
    <vt:lpwstr>1f8e20e6-048a-4bad-a26b-318dd1cd4d47</vt:lpwstr>
  </property>
  <property fmtid="{D5CDD505-2E9C-101B-9397-08002B2CF9AE}" pid="6" name="MSIP_Label_1f8e20e6-048a-4bad-a26b-318dd1cd4d47_SiteId">
    <vt:lpwstr>66c65d8a-9158-4521-a2d8-664963db48e4</vt:lpwstr>
  </property>
  <property fmtid="{D5CDD505-2E9C-101B-9397-08002B2CF9AE}" pid="7" name="MSIP_Label_1f8e20e6-048a-4bad-a26b-318dd1cd4d47_ActionId">
    <vt:lpwstr>ec8bdb49-0898-49d4-9910-1eb6d677d33f</vt:lpwstr>
  </property>
  <property fmtid="{D5CDD505-2E9C-101B-9397-08002B2CF9AE}" pid="8" name="MSIP_Label_1f8e20e6-048a-4bad-a26b-318dd1cd4d47_ContentBits">
    <vt:lpwstr>0</vt:lpwstr>
  </property>
</Properties>
</file>